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28F6B37-171A-3B13-EB38-48D32F0CFA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22B486B-F6BB-6E7D-72C4-FB72B96873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5E3FBA7-9290-12B4-881E-6A69A981E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C4B9-9FD3-4CE2-8C6D-65D8A4D5C67E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33FA4FD-8CC4-D54F-D4FF-00B8AEC77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C607C84-808F-5E45-7A19-740D5E287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84A7-1321-4BC6-8522-58559E84A2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8391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DED0D22-135B-6F77-AA9A-39559B9E4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D3D3175-DB7E-15BD-C01B-B97C68D8B5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2BECD2F-1F80-6652-4F26-D7E22F1BE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C4B9-9FD3-4CE2-8C6D-65D8A4D5C67E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CE67411-3381-356F-752A-E7F1F2703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C3A9A0F-3E2C-7927-D9D6-BAF2C02E4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84A7-1321-4BC6-8522-58559E84A2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20258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D48079B-1F69-819F-EE35-E5BFF5923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B97BB69-B585-DC48-6431-3BBD4B33B8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BD98530-8A03-C409-EBE6-BBB199801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C4B9-9FD3-4CE2-8C6D-65D8A4D5C67E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8FFB430-D3B0-C2D5-2834-498F98FE5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467E658-CAE4-CF62-DD0F-0326ADCA5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84A7-1321-4BC6-8522-58559E84A2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7256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54CA5AE-C32A-9195-D8B4-36A287F82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DED86DA-4468-552A-B678-BA5970A90A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ECA9B63-8F19-3B72-4EF0-E5FE141D53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05D4D35-B995-AD97-DA78-EAFBF1458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C4B9-9FD3-4CE2-8C6D-65D8A4D5C67E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B72DE7A-F88F-AB22-5991-805A7E97F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E238020-7FD7-A79D-963F-A4F137962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84A7-1321-4BC6-8522-58559E84A2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00742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6BF8DB1-E78E-AF41-4770-DBDDEC206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52E4F69-A223-B6C9-4547-121391FE3B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9DEDA49-33B2-A7BB-E780-F605BE1CDB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057FC51D-111F-D895-82FF-EA5236BC80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4A8C8BE5-2499-6CA8-006E-F36F924DAC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4528D860-0D2C-4546-CB2E-2F1FAEF66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C4B9-9FD3-4CE2-8C6D-65D8A4D5C67E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5A9DD5FA-2576-708B-B105-9E17DAB12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6C164931-EC52-8CC4-5C6C-A04A83898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84A7-1321-4BC6-8522-58559E84A2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50632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7722D0-A5FB-A7CC-CF3A-AC03DF5FC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34628F60-DFCF-9535-2983-2510D693C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C4B9-9FD3-4CE2-8C6D-65D8A4D5C67E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BEB01DA9-2F12-CD9E-72CC-80F5FF601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006ADCA-ECFD-A4B1-C4C9-A725D6ACB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84A7-1321-4BC6-8522-58559E84A2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58287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1F123725-DD14-26DC-98A1-D80F3FE30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C4B9-9FD3-4CE2-8C6D-65D8A4D5C67E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A22E4B2-0E82-520B-195F-88C7A03FC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783897D-03AD-E52F-BB42-8B05ABCB5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84A7-1321-4BC6-8522-58559E84A2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20637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79AA66B-C798-E6BA-A773-E0078D0A7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0F6CCC7-82F6-208D-0D52-48F4267C3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17B1B25D-7587-2170-8406-91F37FF8DB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105926D-DB2E-CD22-14F1-E97563E11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C4B9-9FD3-4CE2-8C6D-65D8A4D5C67E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0D89C1A-96D0-0D2A-55E5-C9AC45BDA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6FC7C0B-B822-5DD1-911F-697CAEC16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84A7-1321-4BC6-8522-58559E84A2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58323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528F8D2-A593-7751-0714-2AB068A59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5A6D7DC-CE35-5710-5F32-C5F31EBD3B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1060AC4B-70C9-7251-FCCB-64F1F55109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CDA4845-88A9-BF89-A1C3-9D2B98291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C4B9-9FD3-4CE2-8C6D-65D8A4D5C67E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DF738E3-E52C-0A80-59BC-77F277625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D97D67A-4069-6858-878A-ED1D02CF7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84A7-1321-4BC6-8522-58559E84A2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83347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C8FA771-9B79-384A-46E0-B7853A489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40582FEA-E09D-1C19-E722-F152A3E32A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3E36D33-F7E5-3FF5-EF18-66712DA3D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C4B9-9FD3-4CE2-8C6D-65D8A4D5C67E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4511078-49B4-87A6-12FE-9B55A1921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E36E1C9-7493-7139-A919-F70ECA810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84A7-1321-4BC6-8522-58559E84A2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17606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B150520F-D7C6-840C-5CC5-92B03CC9A9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576C8D6D-852B-5ACE-FF9B-AFE5E23073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9C1CA6C-7047-F57E-A1C9-AA733F37E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C4B9-9FD3-4CE2-8C6D-65D8A4D5C67E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35FC778-4B16-1577-7555-B49F740C4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109DD61-FC8F-6BFF-D607-A21F6EAFF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84A7-1321-4BC6-8522-58559E84A2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06817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FAEEDA1B-7CDA-278B-28B5-D36D8BD9C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A0D3609-4B3F-7B34-5A1E-F121B9990F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30D64C1-64D2-1E02-CDAE-AE91E0E798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04C4B9-9FD3-4CE2-8C6D-65D8A4D5C67E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EBD189E-2747-F380-1A2B-8AE6E9EFAB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48B2E09-D070-F88D-3CE0-BE71777454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A084A7-1321-4BC6-8522-58559E84A2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71996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24A9469-158C-CD51-9B00-B7C7BF41CD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6865" y="818984"/>
            <a:ext cx="6596245" cy="3268520"/>
          </a:xfrm>
        </p:spPr>
        <p:txBody>
          <a:bodyPr>
            <a:normAutofit/>
          </a:bodyPr>
          <a:lstStyle/>
          <a:p>
            <a:pPr algn="r"/>
            <a:r>
              <a:rPr lang="fi-FI" sz="4800">
                <a:solidFill>
                  <a:srgbClr val="FFFFFF"/>
                </a:solidFill>
              </a:rPr>
              <a:t>Päättöviikko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059E845-BB83-F8A0-DFFA-A36036D872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31874" y="4797188"/>
            <a:ext cx="6051236" cy="1241828"/>
          </a:xfrm>
        </p:spPr>
        <p:txBody>
          <a:bodyPr>
            <a:normAutofit/>
          </a:bodyPr>
          <a:lstStyle/>
          <a:p>
            <a:pPr algn="r"/>
            <a:r>
              <a:rPr lang="fi-FI" dirty="0">
                <a:solidFill>
                  <a:srgbClr val="FFFFFF"/>
                </a:solidFill>
              </a:rPr>
              <a:t>1C Ryhmänohjaus 17.9.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967085" y="1632660"/>
            <a:ext cx="6857572" cy="3592258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277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802F6FB-2A2A-DF3C-2944-27B5A1193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fi-FI" sz="4000" dirty="0">
                <a:solidFill>
                  <a:srgbClr val="FFFFFF"/>
                </a:solidFill>
              </a:rPr>
              <a:t>Yleistä päättöviikosta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CF3F282-5EB7-D7FD-087B-BE9159E5B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1622745"/>
            <a:ext cx="11732645" cy="5120955"/>
          </a:xfrm>
        </p:spPr>
        <p:txBody>
          <a:bodyPr anchor="ctr">
            <a:normAutofit/>
          </a:bodyPr>
          <a:lstStyle/>
          <a:p>
            <a:r>
              <a:rPr lang="fi-FI" sz="2000" b="1" dirty="0"/>
              <a:t>Aikataulu </a:t>
            </a:r>
            <a:r>
              <a:rPr lang="fi-FI" sz="2000" b="1" dirty="0" err="1"/>
              <a:t>Peda.netissa</a:t>
            </a:r>
            <a:r>
              <a:rPr lang="fi-FI" sz="2000" dirty="0"/>
              <a:t>: Opiskelu &gt; Koe- ja arviointiaikataulu - Opettele lukemaan omien kokeiden aika ja paikka... Pitäisi tulla näkyviin myös Wilmaan pari päivää ennen koetta.</a:t>
            </a:r>
          </a:p>
          <a:p>
            <a:r>
              <a:rPr lang="fi-FI" sz="2000" b="1" dirty="0"/>
              <a:t>Laadi itsellesi aikata</a:t>
            </a:r>
            <a:r>
              <a:rPr lang="fi-FI" sz="2000" dirty="0"/>
              <a:t>ulu kokeisiin valmistautumiseen. Varaa lukemiseen ja harjoitteluun aikaa (useampia päiviä) jokaista koetta kohti.</a:t>
            </a:r>
          </a:p>
          <a:p>
            <a:r>
              <a:rPr lang="fi-FI" sz="2000" b="1" dirty="0"/>
              <a:t>Jos opiskelija sairastuu</a:t>
            </a:r>
            <a:r>
              <a:rPr lang="fi-FI" sz="2000" dirty="0"/>
              <a:t>, tulee hänen tai huoltajan ilmoittaa asiasta </a:t>
            </a:r>
            <a:r>
              <a:rPr lang="fi-FI" sz="2000" b="1" dirty="0"/>
              <a:t>Wilma-viestillä</a:t>
            </a:r>
            <a:r>
              <a:rPr lang="fi-FI" sz="2000" dirty="0"/>
              <a:t> opintojakson opettajalle </a:t>
            </a:r>
            <a:r>
              <a:rPr lang="fi-FI" sz="2000" b="1" dirty="0"/>
              <a:t>ennen kokeen alkamista</a:t>
            </a:r>
            <a:r>
              <a:rPr lang="fi-FI" sz="2000" dirty="0"/>
              <a:t>, muuten menettää osallistumisoikeuden kokeeseen uusintakoepäivänä. Huoltajan tulee selvittää poissaolo Wilmaan pikimmiten.</a:t>
            </a:r>
          </a:p>
          <a:p>
            <a:r>
              <a:rPr lang="fi-FI" sz="2000" dirty="0"/>
              <a:t>Huolehdi, että opintojaksolla </a:t>
            </a:r>
            <a:r>
              <a:rPr lang="fi-FI" sz="2000" b="1" dirty="0"/>
              <a:t>vaadittavat ja mahdollisesti rästissäkin olevat tehtävät on tehty </a:t>
            </a:r>
            <a:r>
              <a:rPr lang="fi-FI" sz="2000" dirty="0"/>
              <a:t>ja palautettu, sekä mahdolliset </a:t>
            </a:r>
            <a:r>
              <a:rPr lang="fi-FI" sz="2000" b="1" dirty="0"/>
              <a:t>poissaolot selvitetty</a:t>
            </a:r>
            <a:r>
              <a:rPr lang="fi-FI" sz="2000" dirty="0"/>
              <a:t>. Opintojaksoa ei voi antaa arvosanaa, mikäli poissaoloja on selvittämättä (K-merkintä).</a:t>
            </a:r>
          </a:p>
          <a:p>
            <a:r>
              <a:rPr lang="fi-FI" sz="2000" dirty="0"/>
              <a:t>Päättöviikolle </a:t>
            </a:r>
            <a:r>
              <a:rPr lang="fi-FI" sz="2000" b="1" dirty="0"/>
              <a:t>ei myönnetä lomia</a:t>
            </a:r>
            <a:r>
              <a:rPr lang="fi-FI" sz="2000" dirty="0"/>
              <a:t>.</a:t>
            </a:r>
          </a:p>
          <a:p>
            <a:r>
              <a:rPr lang="fi-FI" sz="2000" dirty="0"/>
              <a:t>Pääsääntöisesti kokeet ovat </a:t>
            </a:r>
            <a:r>
              <a:rPr lang="fi-FI" sz="2000" b="1" dirty="0" err="1"/>
              <a:t>abitti</a:t>
            </a:r>
            <a:r>
              <a:rPr lang="fi-FI" sz="2000" b="1" dirty="0"/>
              <a:t>-kokeita</a:t>
            </a:r>
            <a:r>
              <a:rPr lang="fi-FI" sz="2000" dirty="0"/>
              <a:t>, ellei toisin ohjeisteta. Muista oma </a:t>
            </a:r>
            <a:r>
              <a:rPr lang="fi-FI" sz="2000" b="1" dirty="0"/>
              <a:t>henkilötunnus</a:t>
            </a:r>
            <a:r>
              <a:rPr lang="fi-FI" sz="2000" dirty="0"/>
              <a:t>. Huolehdi, että koneessa on </a:t>
            </a:r>
            <a:r>
              <a:rPr lang="fi-FI" sz="2000" b="1" dirty="0"/>
              <a:t>kokelassovelluksen uusin päivitys </a:t>
            </a:r>
            <a:r>
              <a:rPr lang="fi-FI" sz="2000" dirty="0"/>
              <a:t>(</a:t>
            </a:r>
            <a:r>
              <a:rPr lang="fi-FI" sz="2000" dirty="0" err="1"/>
              <a:t>WinUpdate</a:t>
            </a:r>
            <a:r>
              <a:rPr lang="fi-FI" sz="20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133456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45D4927-DD30-752F-65A5-F1E596FF8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fi-FI" sz="4000">
                <a:solidFill>
                  <a:srgbClr val="FFFFFF"/>
                </a:solidFill>
              </a:rPr>
              <a:t>Kokeessa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E2991D7-3FA4-FA69-1BCE-3E883FF6D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0" y="1695450"/>
            <a:ext cx="11437375" cy="5048249"/>
          </a:xfrm>
        </p:spPr>
        <p:txBody>
          <a:bodyPr anchor="ctr">
            <a:normAutofit/>
          </a:bodyPr>
          <a:lstStyle/>
          <a:p>
            <a:r>
              <a:rPr lang="fi-FI" sz="2000" dirty="0"/>
              <a:t>Tarvitset mukaan </a:t>
            </a:r>
            <a:r>
              <a:rPr lang="fi-FI" sz="2000" b="1" dirty="0"/>
              <a:t>tietokoneen AKKU täyteen ladattuna, latausjohdon, kuulokkeet</a:t>
            </a:r>
            <a:r>
              <a:rPr lang="fi-FI" sz="2000" dirty="0"/>
              <a:t>, kynän ja kumin. Vesipullo saa olla, ei energiajuomia tms.</a:t>
            </a:r>
          </a:p>
          <a:p>
            <a:r>
              <a:rPr lang="fi-FI" sz="2000" dirty="0"/>
              <a:t>Koe </a:t>
            </a:r>
            <a:r>
              <a:rPr lang="fi-FI" sz="2000" b="1" dirty="0"/>
              <a:t>alkaa klo 9.15</a:t>
            </a:r>
            <a:r>
              <a:rPr lang="fi-FI" sz="2000" dirty="0"/>
              <a:t>, tule ajoissa paikalle (klo 9). Kokeesta saa poistua </a:t>
            </a:r>
            <a:r>
              <a:rPr lang="fi-FI" sz="2000" b="1" dirty="0"/>
              <a:t>aikaisintaan klo 11.15</a:t>
            </a:r>
            <a:r>
              <a:rPr lang="fi-FI" sz="2000" i="1" dirty="0"/>
              <a:t>. </a:t>
            </a:r>
            <a:r>
              <a:rPr lang="fi-FI" sz="2000" dirty="0"/>
              <a:t>Ilmoita opettajallesi, jos sinulle on </a:t>
            </a:r>
            <a:r>
              <a:rPr lang="fi-FI" sz="2000" b="1" dirty="0"/>
              <a:t>myönnetty lisäaika</a:t>
            </a:r>
            <a:r>
              <a:rPr lang="fi-FI" sz="2000" dirty="0"/>
              <a:t>. Lisäaika päättyy n. klo 13.15.</a:t>
            </a:r>
            <a:endParaRPr lang="fi-FI" sz="2000" i="1" dirty="0"/>
          </a:p>
          <a:p>
            <a:r>
              <a:rPr lang="fi-FI" sz="2000" dirty="0"/>
              <a:t>Penaalit, puhelimet äänettömällä, kellot , korvakuulokkeet ja muut </a:t>
            </a:r>
            <a:r>
              <a:rPr lang="fi-FI" sz="2000" b="1" dirty="0"/>
              <a:t>ylimääräiset tavarat laitetaan laukkuun</a:t>
            </a:r>
            <a:r>
              <a:rPr lang="fi-FI" sz="2000" dirty="0"/>
              <a:t> ja laukut opettajan ohjeistamaan paikkaan. Päällysvaatteet jätetään naulakkoon.</a:t>
            </a:r>
          </a:p>
          <a:p>
            <a:r>
              <a:rPr lang="fi-FI" sz="2000" b="1" dirty="0"/>
              <a:t>Vilppi kokeessa </a:t>
            </a:r>
            <a:r>
              <a:rPr lang="fi-FI" sz="2000" dirty="0"/>
              <a:t>tai muussa koulutyöskentelyssä </a:t>
            </a:r>
            <a:r>
              <a:rPr lang="fi-FI" sz="2000" b="1" dirty="0"/>
              <a:t>johtaa koko opintojakson hylkäämisee</a:t>
            </a:r>
            <a:r>
              <a:rPr lang="fi-FI" sz="2000" dirty="0"/>
              <a:t>n (X-merkintä).</a:t>
            </a:r>
          </a:p>
          <a:p>
            <a:r>
              <a:rPr lang="fi-FI" sz="2000" b="1" dirty="0"/>
              <a:t>Vilpilliseksi toiminnaksi katsotaan </a:t>
            </a:r>
            <a:r>
              <a:rPr lang="fi-FI" sz="2000" dirty="0"/>
              <a:t>esim. </a:t>
            </a:r>
            <a:r>
              <a:rPr lang="fi-FI" sz="2000" i="1" dirty="0"/>
              <a:t>puhelimen, älykellon tai älylasien hallussapito kokeessa</a:t>
            </a:r>
            <a:r>
              <a:rPr lang="fi-FI" sz="2000" dirty="0"/>
              <a:t>, arvioitavien tehtävien vastauksien kopioiminen, lunttaaminen, plagiointi, tekoälyn käyttäminen ohjeiden vastaisesti (esim. Chat GPT), käännösohjelmien käyttäminen kielten kirjoitelmissa ja kokeissa sekä lähteiden mainitsematta jättäminen.</a:t>
            </a:r>
          </a:p>
          <a:p>
            <a:r>
              <a:rPr lang="fi-FI" sz="2000" dirty="0"/>
              <a:t>Alle 18-vuotiaan opiskelijan </a:t>
            </a:r>
            <a:r>
              <a:rPr lang="fi-FI" sz="2000" b="1" dirty="0"/>
              <a:t>vilpillinen toiminta tulee myös huoltajien tietoon.</a:t>
            </a:r>
            <a:br>
              <a:rPr lang="fi-FI" sz="1400" dirty="0"/>
            </a:b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3840296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13D16F8-FBFB-BA7A-5DDA-327DB8B75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fi-FI" sz="4000">
                <a:solidFill>
                  <a:srgbClr val="FFFFFF"/>
                </a:solidFill>
              </a:rPr>
              <a:t>Kokeen jälkeen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5126F14-773E-0765-775A-E713BC3E9C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1" y="1597432"/>
            <a:ext cx="11839574" cy="5117693"/>
          </a:xfrm>
        </p:spPr>
        <p:txBody>
          <a:bodyPr anchor="ctr">
            <a:normAutofit/>
          </a:bodyPr>
          <a:lstStyle/>
          <a:p>
            <a:r>
              <a:rPr lang="fi-FI" sz="2000" dirty="0"/>
              <a:t>Ruokailupaikka apulaisrehtorin ohjeiden mukaisesti kokeen jälkeen. </a:t>
            </a:r>
            <a:r>
              <a:rPr lang="fi-FI" sz="2000" b="1" dirty="0"/>
              <a:t>Muista käydä syömässä!</a:t>
            </a:r>
          </a:p>
          <a:p>
            <a:r>
              <a:rPr lang="fi-FI" sz="2000" b="1" dirty="0"/>
              <a:t>Valmistaudu hyvin seuraaviin kokeisiin</a:t>
            </a:r>
            <a:r>
              <a:rPr lang="fi-FI" sz="2000" dirty="0"/>
              <a:t>, joten älä tuudittaudu siihen, että iltapäivä on vapaata!</a:t>
            </a:r>
          </a:p>
          <a:p>
            <a:r>
              <a:rPr lang="fi-FI" sz="2000" b="1" dirty="0"/>
              <a:t>Koe palautetaan siihen sähköpostiosoitteeseen, jonka kirjautumistiedoissa annat</a:t>
            </a:r>
            <a:r>
              <a:rPr lang="fi-FI" sz="2000" dirty="0"/>
              <a:t>. Ole huolellinen, että se on oikein.</a:t>
            </a:r>
          </a:p>
          <a:p>
            <a:r>
              <a:rPr lang="fi-FI" sz="2000" dirty="0"/>
              <a:t>Opiskelijan on hyvä tarkistaa ja käydä läpi kokeensa. Omia virheitään ei kannata toistaa, joten vanhat kokeet ovat hyvää opiskelumateriaalia seuraaviin kokeisiin</a:t>
            </a:r>
            <a:r>
              <a:rPr lang="fi-FI" sz="2000" b="1" dirty="0"/>
              <a:t>. Omat virheet tai puutteet vastauksissa kannattaa käydä läpi</a:t>
            </a:r>
            <a:r>
              <a:rPr lang="fi-FI" sz="2000" dirty="0"/>
              <a:t> ja opetella asiat vielä kokeen saatuaan.</a:t>
            </a:r>
          </a:p>
          <a:p>
            <a:r>
              <a:rPr lang="fi-FI" sz="2000" dirty="0"/>
              <a:t>Jotkut opintojaksot voidaan arvioida myös ilman kokeita. Mikäli koe on osa opintojakson arviointia, </a:t>
            </a:r>
            <a:r>
              <a:rPr lang="fi-FI" sz="2000" b="1" dirty="0"/>
              <a:t>johtaa</a:t>
            </a:r>
            <a:r>
              <a:rPr lang="fi-FI" sz="2000" dirty="0"/>
              <a:t> </a:t>
            </a:r>
            <a:r>
              <a:rPr lang="fi-FI" sz="2000" b="1" dirty="0"/>
              <a:t>tyhjän koevastauksen jättäminen tai kokeesta ennalta ilmoittamatta poisjääminen siihen, että opintojakso jää arvioimatta (X-merkintä).</a:t>
            </a:r>
          </a:p>
        </p:txBody>
      </p:sp>
    </p:spTree>
    <p:extLst>
      <p:ext uri="{BB962C8B-B14F-4D97-AF65-F5344CB8AC3E}">
        <p14:creationId xmlns:p14="http://schemas.microsoft.com/office/powerpoint/2010/main" val="4279026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16FBB71-11BE-D2EA-9052-E315F2964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fi-FI" sz="4000">
                <a:solidFill>
                  <a:srgbClr val="FFFFFF"/>
                </a:solidFill>
              </a:rPr>
              <a:t>Uusinta- ja korotuskoe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8AB31D1-32B6-5FCA-5DB8-7C5FF3F43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450" y="1622745"/>
            <a:ext cx="11820525" cy="5092380"/>
          </a:xfrm>
        </p:spPr>
        <p:txBody>
          <a:bodyPr anchor="ctr">
            <a:normAutofit/>
          </a:bodyPr>
          <a:lstStyle/>
          <a:p>
            <a:r>
              <a:rPr lang="fi-FI" sz="2000" dirty="0"/>
              <a:t>Aikataulut opinto-oppaan kalenterissa ja </a:t>
            </a:r>
            <a:r>
              <a:rPr lang="fi-FI" sz="2000" dirty="0" err="1"/>
              <a:t>Peda.netissa</a:t>
            </a:r>
            <a:r>
              <a:rPr lang="fi-FI" sz="2000" dirty="0"/>
              <a:t>. </a:t>
            </a:r>
            <a:r>
              <a:rPr lang="fi-FI" sz="2000" b="1" dirty="0"/>
              <a:t>Myöhässä ilmoittautuneet eivät saa osallistua</a:t>
            </a:r>
            <a:r>
              <a:rPr lang="fi-FI" sz="2000" dirty="0"/>
              <a:t>, joten noudata ilmoittautumisaikoja!</a:t>
            </a:r>
          </a:p>
          <a:p>
            <a:r>
              <a:rPr lang="fi-FI" sz="2000" b="1" dirty="0"/>
              <a:t>Hylätyn kokeen saa uusia kerran kyseisen lukuvuoden aikana </a:t>
            </a:r>
            <a:r>
              <a:rPr lang="fi-FI" sz="2000" dirty="0"/>
              <a:t>(5. jakson kokeen saa uusia kesäuusintapäivänä tai seuraavan lukuvuoden 1. uusinnassa) .</a:t>
            </a:r>
          </a:p>
          <a:p>
            <a:r>
              <a:rPr lang="fi-FI" sz="2000" b="1" dirty="0"/>
              <a:t>Hyväksyttyä koetta voi yrittää korottaa </a:t>
            </a:r>
            <a:r>
              <a:rPr lang="fi-FI" sz="2000" dirty="0"/>
              <a:t>osallistumalla korotuskokeeseen niin ikään </a:t>
            </a:r>
            <a:r>
              <a:rPr lang="fi-FI" sz="2000" b="1" dirty="0"/>
              <a:t>kerran kyseisen lukuvuoden aikana</a:t>
            </a:r>
            <a:r>
              <a:rPr lang="fi-FI" sz="2000" dirty="0"/>
              <a:t>.</a:t>
            </a:r>
          </a:p>
          <a:p>
            <a:r>
              <a:rPr lang="fi-FI" sz="2000" dirty="0"/>
              <a:t>Uusinta-/korotuskokeessa </a:t>
            </a:r>
            <a:r>
              <a:rPr lang="fi-FI" sz="2000" b="1" dirty="0"/>
              <a:t>voi osallistua vain yhteen kokeeseen</a:t>
            </a:r>
            <a:r>
              <a:rPr lang="fi-FI" sz="2000" dirty="0"/>
              <a:t>.</a:t>
            </a:r>
          </a:p>
          <a:p>
            <a:r>
              <a:rPr lang="fi-FI" sz="2000" dirty="0"/>
              <a:t>Kumpaankin on sitova ilmoittautumien </a:t>
            </a:r>
            <a:r>
              <a:rPr lang="fi-FI" sz="2000" dirty="0" err="1"/>
              <a:t>Peda.netissa</a:t>
            </a:r>
            <a:r>
              <a:rPr lang="fi-FI" sz="2000" dirty="0"/>
              <a:t>, </a:t>
            </a:r>
            <a:r>
              <a:rPr lang="fi-FI" sz="2000" b="1" dirty="0"/>
              <a:t>ilman pätevää syytä (sairaus) / etukäteen ilmoittamatta poisjäänti johtaa uusinta-/korotusoikeuden menettämiseen</a:t>
            </a:r>
            <a:r>
              <a:rPr lang="fi-FI" sz="2000" dirty="0"/>
              <a:t>.</a:t>
            </a:r>
          </a:p>
          <a:p>
            <a:r>
              <a:rPr lang="fi-FI" sz="2000" b="1" dirty="0"/>
              <a:t>Hylätyn opintojakson voi myös käydä kokonaan uudestaan </a:t>
            </a:r>
            <a:r>
              <a:rPr lang="fi-FI" sz="2000" dirty="0"/>
              <a:t>osallistumalla opintojaksolle.</a:t>
            </a:r>
          </a:p>
          <a:p>
            <a:r>
              <a:rPr lang="fi-FI" sz="2000" b="1" dirty="0"/>
              <a:t>Koetilat ja ilmoitetaan ilmoittautumisen päätyttyä</a:t>
            </a:r>
            <a:r>
              <a:rPr lang="fi-FI" sz="2000" dirty="0"/>
              <a:t> uusintakoetta edeltävinä päivinä. Seuraa ilmoitustaulua ja muita tiedotuskanavia.</a:t>
            </a:r>
          </a:p>
        </p:txBody>
      </p:sp>
    </p:spTree>
    <p:extLst>
      <p:ext uri="{BB962C8B-B14F-4D97-AF65-F5344CB8AC3E}">
        <p14:creationId xmlns:p14="http://schemas.microsoft.com/office/powerpoint/2010/main" val="3086347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530</Words>
  <Application>Microsoft Office PowerPoint</Application>
  <PresentationFormat>Laajakuva</PresentationFormat>
  <Paragraphs>30</Paragraphs>
  <Slides>5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Office-teema</vt:lpstr>
      <vt:lpstr>Päättöviikko</vt:lpstr>
      <vt:lpstr>Yleistä päättöviikosta</vt:lpstr>
      <vt:lpstr>Kokeessa</vt:lpstr>
      <vt:lpstr>Kokeen jälkeen</vt:lpstr>
      <vt:lpstr>Uusinta- ja korotuskoe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Mikko Niemi</dc:creator>
  <cp:lastModifiedBy>Mikko Niemi</cp:lastModifiedBy>
  <cp:revision>2</cp:revision>
  <dcterms:created xsi:type="dcterms:W3CDTF">2026-09-16T14:31:12Z</dcterms:created>
  <dcterms:modified xsi:type="dcterms:W3CDTF">2026-09-16T15:08:02Z</dcterms:modified>
</cp:coreProperties>
</file>