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4"/>
  </p:sldMasterIdLst>
  <p:sldIdLst>
    <p:sldId id="256" r:id="rId5"/>
    <p:sldId id="257" r:id="rId6"/>
    <p:sldId id="262" r:id="rId7"/>
    <p:sldId id="258" r:id="rId8"/>
    <p:sldId id="261" r:id="rId9"/>
    <p:sldId id="264" r:id="rId10"/>
    <p:sldId id="269" r:id="rId11"/>
    <p:sldId id="270" r:id="rId12"/>
    <p:sldId id="260" r:id="rId13"/>
    <p:sldId id="259" r:id="rId14"/>
    <p:sldId id="271" r:id="rId15"/>
    <p:sldId id="272" r:id="rId16"/>
    <p:sldId id="273" r:id="rId17"/>
  </p:sldIdLst>
  <p:sldSz cx="12192000" cy="6858000"/>
  <p:notesSz cx="6797675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81"/>
  </p:normalViewPr>
  <p:slideViewPr>
    <p:cSldViewPr snapToGrid="0" snapToObjects="1">
      <p:cViewPr varScale="1">
        <p:scale>
          <a:sx n="112" d="100"/>
          <a:sy n="112" d="100"/>
        </p:scale>
        <p:origin x="5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156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8/11/2026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918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8/11/2026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32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8/11/2026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346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8/11/2026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214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8/11/2026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198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8/11/2026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951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8/11/2026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982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8/11/2026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539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656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857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5574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5" r:id="rId6"/>
    <p:sldLayoutId id="2147483680" r:id="rId7"/>
    <p:sldLayoutId id="2147483681" r:id="rId8"/>
    <p:sldLayoutId id="2147483682" r:id="rId9"/>
    <p:sldLayoutId id="2147483684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peda.net/kotka/lukiokoulutus/karhulanlukio/huoltajat/wilma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>
            <a:extLst>
              <a:ext uri="{FF2B5EF4-FFF2-40B4-BE49-F238E27FC236}">
                <a16:creationId xmlns:a16="http://schemas.microsoft.com/office/drawing/2014/main" id="{77DE6626-A9FC-45B1-AE4B-AAA18F6CAC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446" b="-1"/>
          <a:stretch/>
        </p:blipFill>
        <p:spPr>
          <a:xfrm>
            <a:off x="16" y="10"/>
            <a:ext cx="7556889" cy="6857990"/>
          </a:xfrm>
          <a:prstGeom prst="rect">
            <a:avLst/>
          </a:prstGeom>
        </p:spPr>
      </p:pic>
      <p:sp>
        <p:nvSpPr>
          <p:cNvPr id="16" name="Rectangle 8">
            <a:extLst>
              <a:ext uri="{FF2B5EF4-FFF2-40B4-BE49-F238E27FC236}">
                <a16:creationId xmlns:a16="http://schemas.microsoft.com/office/drawing/2014/main" id="{6482F060-A4AF-4E0B-B364-7C6BA4AE9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556905" y="0"/>
            <a:ext cx="464131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9A81C79-CC48-3043-91C7-73FCC99A93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7939" y="640080"/>
            <a:ext cx="3659246" cy="2850320"/>
          </a:xfrm>
        </p:spPr>
        <p:txBody>
          <a:bodyPr>
            <a:normAutofit/>
          </a:bodyPr>
          <a:lstStyle/>
          <a:p>
            <a:pPr algn="ctr"/>
            <a:r>
              <a:rPr lang="fi-FI" sz="4600" dirty="0">
                <a:solidFill>
                  <a:srgbClr val="FFFFFF"/>
                </a:solidFill>
              </a:rPr>
              <a:t>Ryhmänohjaus 1C</a:t>
            </a:r>
            <a:br>
              <a:rPr lang="fi-FI" sz="4600" dirty="0">
                <a:solidFill>
                  <a:srgbClr val="FFFFFF"/>
                </a:solidFill>
              </a:rPr>
            </a:br>
            <a:r>
              <a:rPr lang="fi-FI" sz="4600" dirty="0">
                <a:solidFill>
                  <a:srgbClr val="FFFFFF"/>
                </a:solidFill>
              </a:rPr>
              <a:t>12.8.2026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4D0C230-5AA7-C547-9DE7-66D0702D19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7939" y="3812135"/>
            <a:ext cx="3659246" cy="1596655"/>
          </a:xfrm>
        </p:spPr>
        <p:txBody>
          <a:bodyPr>
            <a:normAutofit/>
          </a:bodyPr>
          <a:lstStyle/>
          <a:p>
            <a:r>
              <a:rPr lang="fi-FI" sz="1800" dirty="0">
                <a:solidFill>
                  <a:srgbClr val="FFFFFF"/>
                </a:solidFill>
              </a:rPr>
              <a:t>Karhulan lukio</a:t>
            </a:r>
          </a:p>
        </p:txBody>
      </p:sp>
      <p:cxnSp>
        <p:nvCxnSpPr>
          <p:cNvPr id="17" name="Straight Connector 10">
            <a:extLst>
              <a:ext uri="{FF2B5EF4-FFF2-40B4-BE49-F238E27FC236}">
                <a16:creationId xmlns:a16="http://schemas.microsoft.com/office/drawing/2014/main" id="{B9EB6DAA-2F0C-43D5-A577-15D5D2C4E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85922" y="3651268"/>
            <a:ext cx="3383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4140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-1"/>
            <a:ext cx="4648593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D2043B5-269A-D448-BCA5-5A5419CD5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69" y="605896"/>
            <a:ext cx="3642309" cy="5646208"/>
          </a:xfrm>
        </p:spPr>
        <p:txBody>
          <a:bodyPr anchor="ctr">
            <a:normAutofit/>
          </a:bodyPr>
          <a:lstStyle/>
          <a:p>
            <a:r>
              <a:rPr lang="fi-FI" sz="4400">
                <a:solidFill>
                  <a:srgbClr val="FFFFFF"/>
                </a:solidFill>
              </a:rPr>
              <a:t>Syksyn päivämääriä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A6DA415-CAEE-014F-899F-7EFB620FF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3006" y="605896"/>
            <a:ext cx="7383309" cy="5646208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 </a:t>
            </a:r>
            <a:r>
              <a:rPr lang="fi-FI" sz="2400" b="1" dirty="0"/>
              <a:t>ke 19.8. valokuvaus</a:t>
            </a:r>
            <a:r>
              <a:rPr lang="fi-FI" sz="2400" dirty="0"/>
              <a:t> 11:00 liikuntahallilla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 </a:t>
            </a:r>
            <a:r>
              <a:rPr lang="fi-FI" sz="2400" b="1" dirty="0"/>
              <a:t>ke 19.8. </a:t>
            </a:r>
            <a:r>
              <a:rPr lang="fi-FI" sz="2400" b="1" dirty="0" err="1"/>
              <a:t>Abitin</a:t>
            </a:r>
            <a:r>
              <a:rPr lang="fi-FI" sz="2400" b="1" dirty="0"/>
              <a:t> käyttöönotto ja äidinkielen testit </a:t>
            </a:r>
            <a:r>
              <a:rPr lang="fi-FI" sz="2400" dirty="0"/>
              <a:t>13:45-16:30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 </a:t>
            </a:r>
            <a:r>
              <a:rPr lang="fi-FI" sz="2400" b="1" dirty="0"/>
              <a:t>to 27.8. </a:t>
            </a:r>
            <a:r>
              <a:rPr lang="fi-FI" sz="2400" dirty="0"/>
              <a:t>Ykkösten </a:t>
            </a:r>
            <a:r>
              <a:rPr lang="fi-FI" sz="2400" b="1" dirty="0"/>
              <a:t>ryhmäytymisiltapäivä</a:t>
            </a:r>
            <a:r>
              <a:rPr lang="fi-FI" sz="2400" dirty="0"/>
              <a:t> klo 12.15 &gt;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 </a:t>
            </a:r>
            <a:r>
              <a:rPr lang="fi-FI" sz="2400" b="1" dirty="0"/>
              <a:t>1.9-2.9.</a:t>
            </a:r>
            <a:r>
              <a:rPr lang="fi-FI" sz="2400" dirty="0"/>
              <a:t> </a:t>
            </a:r>
            <a:r>
              <a:rPr lang="fi-FI" sz="2400" b="1" dirty="0"/>
              <a:t>Bisnes-linjalaisten innovaatioleiri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 </a:t>
            </a:r>
            <a:r>
              <a:rPr lang="fi-FI" sz="2400" b="1" dirty="0"/>
              <a:t>Opettajien tyhy-iltapäivä 2.9. </a:t>
            </a:r>
            <a:r>
              <a:rPr lang="fi-FI" sz="2400" dirty="0"/>
              <a:t>-&gt; Opetus päättyy ruokailuun</a:t>
            </a:r>
            <a:br>
              <a:rPr lang="fi-FI" sz="2400" dirty="0"/>
            </a:br>
            <a:endParaRPr lang="fi-FI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AEED9E-BB91-43A0-911B-1ACD8803E3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4958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-1"/>
            <a:ext cx="4648593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FDBAB71-3BCF-E9DA-396F-654766E44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69" y="605896"/>
            <a:ext cx="3642309" cy="5646208"/>
          </a:xfrm>
        </p:spPr>
        <p:txBody>
          <a:bodyPr anchor="ctr">
            <a:normAutofit/>
          </a:bodyPr>
          <a:lstStyle/>
          <a:p>
            <a:r>
              <a:rPr lang="fi-FI" sz="3400">
                <a:solidFill>
                  <a:srgbClr val="FFFFFF"/>
                </a:solidFill>
              </a:rPr>
              <a:t>Koulun toimintaperiaatteita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A0699A3-C6AA-C9BF-F45F-B4E174AB6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1958" y="605896"/>
            <a:ext cx="5923721" cy="5646208"/>
          </a:xfrm>
        </p:spPr>
        <p:txBody>
          <a:bodyPr anchor="ctr">
            <a:normAutofit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fi-FI" sz="2400" dirty="0"/>
              <a:t> Oppitunneilla keskity opiskeluun</a:t>
            </a:r>
            <a:r>
              <a:rPr lang="en-US" sz="2400" dirty="0"/>
              <a:t>​</a:t>
            </a:r>
          </a:p>
          <a:p>
            <a:pPr lvl="1" fontAlgn="base"/>
            <a:r>
              <a:rPr lang="fi-FI" sz="2400" dirty="0"/>
              <a:t>Oppikirjat ja opiskeluvälineet</a:t>
            </a:r>
            <a:r>
              <a:rPr lang="en-US" sz="2400" dirty="0"/>
              <a:t>​</a:t>
            </a:r>
          </a:p>
          <a:p>
            <a:pPr lvl="1" fontAlgn="base"/>
            <a:r>
              <a:rPr lang="fi-FI" sz="2400" dirty="0"/>
              <a:t>Oppitunnilla kännykkä repussa, koneella vain tuntiin liittyvät asiat</a:t>
            </a:r>
            <a:r>
              <a:rPr lang="en-US" sz="2400" dirty="0"/>
              <a:t>​</a:t>
            </a:r>
          </a:p>
          <a:p>
            <a:pPr lvl="1" fontAlgn="base"/>
            <a:r>
              <a:rPr lang="fi-FI" sz="2400" dirty="0"/>
              <a:t>Ulkovaatteet käytävään, ei eväitä</a:t>
            </a:r>
            <a:r>
              <a:rPr lang="en-US" sz="2400" dirty="0"/>
              <a:t>​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fi-FI" sz="2400" dirty="0"/>
              <a:t> Ruokailu 11.30-12.15</a:t>
            </a:r>
            <a:r>
              <a:rPr lang="en-US" sz="2400" dirty="0"/>
              <a:t>​</a:t>
            </a:r>
          </a:p>
          <a:p>
            <a:pPr lvl="1" fontAlgn="base"/>
            <a:r>
              <a:rPr lang="fi-FI" sz="2400" dirty="0"/>
              <a:t>Käytössäännöt</a:t>
            </a:r>
            <a:r>
              <a:rPr lang="en-US" sz="2400" dirty="0"/>
              <a:t>​</a:t>
            </a:r>
          </a:p>
          <a:p>
            <a:pPr lvl="1" fontAlgn="base"/>
            <a:r>
              <a:rPr lang="fi-FI" sz="2400" dirty="0"/>
              <a:t>Ei hattua, eikä muita ulkovaatteita</a:t>
            </a:r>
            <a:r>
              <a:rPr lang="en-US" sz="2400" dirty="0"/>
              <a:t>​</a:t>
            </a:r>
          </a:p>
          <a:p>
            <a:pPr lvl="1" fontAlgn="base"/>
            <a:r>
              <a:rPr lang="fi-FI" sz="2400" dirty="0"/>
              <a:t>Ei kännykkää</a:t>
            </a:r>
            <a:r>
              <a:rPr lang="en-US" sz="2400" dirty="0"/>
              <a:t>​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fi-FI" sz="2400" dirty="0"/>
              <a:t> Tuoksuton ja savuton koulu</a:t>
            </a:r>
            <a:r>
              <a:rPr lang="en-US" sz="2400" dirty="0"/>
              <a:t>​</a:t>
            </a:r>
          </a:p>
          <a:p>
            <a:endParaRPr lang="fi-FI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AEED9E-BB91-43A0-911B-1ACD8803E3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89337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-1"/>
            <a:ext cx="4648593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4DA3C82-A730-AC61-FCEE-0A00FA82C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69" y="605896"/>
            <a:ext cx="3642309" cy="5646208"/>
          </a:xfrm>
        </p:spPr>
        <p:txBody>
          <a:bodyPr anchor="ctr">
            <a:normAutofit/>
          </a:bodyPr>
          <a:lstStyle/>
          <a:p>
            <a:r>
              <a:rPr lang="fi-FI" sz="4400" dirty="0">
                <a:solidFill>
                  <a:srgbClr val="FFFFFF"/>
                </a:solidFill>
              </a:rPr>
              <a:t>1C:n Tukihenkilöt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28BF0D9-629E-AFAC-7008-3463441B2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1958" y="605896"/>
            <a:ext cx="5923721" cy="5646208"/>
          </a:xfrm>
        </p:spPr>
        <p:txBody>
          <a:bodyPr anchor="ctr">
            <a:normAutofit/>
          </a:bodyPr>
          <a:lstStyle/>
          <a:p>
            <a:pPr lvl="0" fontAlgn="base"/>
            <a:r>
              <a:rPr lang="fi-FI" sz="2400"/>
              <a:t>Ryhmänohjaaja: Mikko Niemi</a:t>
            </a:r>
            <a:endParaRPr lang="en-US" sz="2400"/>
          </a:p>
          <a:p>
            <a:pPr lvl="0" fontAlgn="base"/>
            <a:r>
              <a:rPr lang="fi-FI" sz="2400"/>
              <a:t>Opo: Juha Peltola</a:t>
            </a:r>
            <a:endParaRPr lang="en-US" sz="2400"/>
          </a:p>
          <a:p>
            <a:pPr lvl="0" fontAlgn="base"/>
            <a:r>
              <a:rPr lang="fi-FI" sz="2400"/>
              <a:t>Erityisopettaja: Taina Salmi</a:t>
            </a:r>
            <a:r>
              <a:rPr lang="en-US" sz="2400"/>
              <a:t>​</a:t>
            </a:r>
          </a:p>
          <a:p>
            <a:pPr lvl="0" fontAlgn="base"/>
            <a:r>
              <a:rPr lang="fi-FI" sz="2400"/>
              <a:t>Kuraattori: Tiija Manner</a:t>
            </a:r>
            <a:r>
              <a:rPr lang="en-US" sz="2400"/>
              <a:t>​</a:t>
            </a:r>
          </a:p>
          <a:p>
            <a:pPr lvl="0" fontAlgn="base"/>
            <a:r>
              <a:rPr lang="fi-FI" sz="2400"/>
              <a:t>Terveydenhoitaja: Meri Lanamo​</a:t>
            </a:r>
          </a:p>
          <a:p>
            <a:pPr lvl="0" fontAlgn="base"/>
            <a:r>
              <a:rPr lang="fi-FI" sz="2400"/>
              <a:t>​</a:t>
            </a:r>
          </a:p>
          <a:p>
            <a:pPr lvl="0" fontAlgn="base"/>
            <a:r>
              <a:rPr lang="fi-FI" sz="2400"/>
              <a:t>Läksy-kahvio tiistaisin 15.00-&gt; tukiopetukset, erityisopettaja</a:t>
            </a:r>
            <a:r>
              <a:rPr lang="en-US" sz="2400"/>
              <a:t>​</a:t>
            </a:r>
          </a:p>
          <a:p>
            <a:endParaRPr lang="fi-FI" sz="24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AEED9E-BB91-43A0-911B-1ACD8803E3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5792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-1"/>
            <a:ext cx="4648593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5698ECC-20A1-83AA-3118-36E855B23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69" y="605896"/>
            <a:ext cx="3642309" cy="5646208"/>
          </a:xfrm>
        </p:spPr>
        <p:txBody>
          <a:bodyPr anchor="ctr">
            <a:normAutofit/>
          </a:bodyPr>
          <a:lstStyle/>
          <a:p>
            <a:r>
              <a:rPr lang="fi-FI" sz="4400">
                <a:solidFill>
                  <a:srgbClr val="FFFFFF"/>
                </a:solidFill>
              </a:rPr>
              <a:t>Ohjeita ensimmäiseen jaksoon ja lukio-opintojen alkuun​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82F08D-AD99-304E-94F5-B0C8A9D16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1958" y="605896"/>
            <a:ext cx="5923721" cy="5646208"/>
          </a:xfrm>
        </p:spPr>
        <p:txBody>
          <a:bodyPr anchor="ctr">
            <a:normAutofit/>
          </a:bodyPr>
          <a:lstStyle/>
          <a:p>
            <a:pPr lvl="0" fontAlgn="base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200" b="1" dirty="0"/>
              <a:t> 1. jakson lukujärjestys Wilmassa</a:t>
            </a:r>
            <a:r>
              <a:rPr lang="en-US" sz="2200" dirty="0"/>
              <a:t>​</a:t>
            </a:r>
          </a:p>
          <a:p>
            <a:pPr fontAlgn="base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200" dirty="0"/>
              <a:t> Huomenna torstaina alkavat 1. jakson opintojaksot -&gt; saavu </a:t>
            </a:r>
            <a:r>
              <a:rPr lang="fi-FI" sz="2200" b="1" dirty="0"/>
              <a:t>ajoissa</a:t>
            </a:r>
            <a:r>
              <a:rPr lang="fi-FI" sz="2200" dirty="0"/>
              <a:t> paikalle ja varmista </a:t>
            </a:r>
            <a:r>
              <a:rPr lang="fi-FI" sz="2200" b="1" dirty="0"/>
              <a:t>oikea luokka. </a:t>
            </a:r>
            <a:r>
              <a:rPr lang="fi-FI" sz="2200" dirty="0"/>
              <a:t>Oppituntien ja ruokailujen ajankohdat</a:t>
            </a:r>
            <a:r>
              <a:rPr lang="en-US" sz="2200" dirty="0"/>
              <a:t>​</a:t>
            </a:r>
          </a:p>
          <a:p>
            <a:pPr fontAlgn="base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200" dirty="0"/>
              <a:t> Kirjat, </a:t>
            </a:r>
            <a:r>
              <a:rPr lang="fi-FI" sz="2200" dirty="0" err="1"/>
              <a:t>vihkot</a:t>
            </a:r>
            <a:r>
              <a:rPr lang="fi-FI" sz="2200" dirty="0"/>
              <a:t>, kirjoitusvälineet</a:t>
            </a:r>
            <a:r>
              <a:rPr lang="en-US" sz="2200" dirty="0"/>
              <a:t>​</a:t>
            </a:r>
          </a:p>
          <a:p>
            <a:pPr fontAlgn="base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200" b="1" dirty="0"/>
              <a:t> Tietokoneet ja muut työvälineet (mm. kuulokkeet, tikut ja adapterit) </a:t>
            </a:r>
            <a:r>
              <a:rPr lang="fi-FI" sz="2200" dirty="0"/>
              <a:t>mukana koulussa</a:t>
            </a:r>
            <a:r>
              <a:rPr lang="en-US" sz="2200" dirty="0"/>
              <a:t>​</a:t>
            </a:r>
          </a:p>
          <a:p>
            <a:pPr fontAlgn="base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200" b="1" dirty="0"/>
              <a:t> Aloita opiskelut heti tosissaan</a:t>
            </a:r>
            <a:r>
              <a:rPr lang="fi-FI" sz="2200" dirty="0"/>
              <a:t>: kurssien tahti on kiivaampi ja käsiteltävät aiheet vaativampia ja laajempia kuin yläkoulussa</a:t>
            </a:r>
            <a:r>
              <a:rPr lang="en-US" sz="2200" dirty="0"/>
              <a:t>​</a:t>
            </a:r>
          </a:p>
          <a:p>
            <a:pPr fontAlgn="base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200" b="1" dirty="0"/>
              <a:t> Lue tunneilla käsitellyt kappaleet kotona, tee annetut tehtävät, palauta mahdolliset esseet ajoissa ja valmistaudu koeviikon kokeisiin huolellisesti.</a:t>
            </a:r>
            <a:endParaRPr lang="en-US" sz="2200" dirty="0"/>
          </a:p>
          <a:p>
            <a:pPr>
              <a:lnSpc>
                <a:spcPct val="90000"/>
              </a:lnSpc>
            </a:pPr>
            <a:endParaRPr lang="fi-FI" sz="22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AEED9E-BB91-43A0-911B-1ACD8803E3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3006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CECF0FC6-D57B-48B6-9036-F4FFD91A4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947D58F-6554-674E-90C0-395720678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626" y="18225"/>
            <a:ext cx="8144149" cy="1101608"/>
          </a:xfrm>
        </p:spPr>
        <p:txBody>
          <a:bodyPr>
            <a:normAutofit/>
          </a:bodyPr>
          <a:lstStyle/>
          <a:p>
            <a:r>
              <a:rPr lang="fi-FI" b="1" dirty="0">
                <a:solidFill>
                  <a:schemeClr val="accent1"/>
                </a:solidFill>
              </a:rPr>
              <a:t>12.8.2026 päivän aikataulu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ACC0CBE-25D9-A541-A068-284324537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" y="1666240"/>
            <a:ext cx="8064404" cy="510031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i-FI" sz="2600" b="1" dirty="0"/>
              <a:t> 9.00 </a:t>
            </a:r>
            <a:r>
              <a:rPr lang="fi-FI" sz="2600" dirty="0"/>
              <a:t>Kokoontuminen pihalla ja ryhmiin jako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600" b="1" dirty="0"/>
              <a:t> 9.15-11.15 </a:t>
            </a:r>
            <a:r>
              <a:rPr lang="fi-FI" sz="2600" dirty="0"/>
              <a:t>Ryhmänohjaus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600" b="1" dirty="0"/>
              <a:t> 11.15-12.30 </a:t>
            </a:r>
            <a:r>
              <a:rPr lang="fi-FI" sz="2600" dirty="0"/>
              <a:t>Tutorit esittelevät koulun ja ruokailu Rauhalassa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600" b="1" dirty="0"/>
              <a:t> 12.30-14.00 </a:t>
            </a:r>
            <a:r>
              <a:rPr lang="fi-FI" sz="2600" dirty="0"/>
              <a:t>Ryhmänohjaus jatkuu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717A211C-5863-4303-AC3D-AEBFDF6D6A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44150" y="0"/>
            <a:ext cx="405079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94377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-1"/>
            <a:ext cx="4648593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AA6BA2C-C485-5D4F-AC54-015B771E0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69" y="605896"/>
            <a:ext cx="3642309" cy="5646208"/>
          </a:xfrm>
        </p:spPr>
        <p:txBody>
          <a:bodyPr anchor="ctr">
            <a:normAutofit/>
          </a:bodyPr>
          <a:lstStyle/>
          <a:p>
            <a:r>
              <a:rPr lang="fi-FI" sz="4400">
                <a:solidFill>
                  <a:srgbClr val="FFFFFF"/>
                </a:solidFill>
              </a:rPr>
              <a:t>Valintojen tarkistaminen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261B0E7-518B-4148-B8F6-6D812E7D6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1958" y="605896"/>
            <a:ext cx="5923721" cy="564620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i-FI" sz="2200" b="1" dirty="0"/>
              <a:t>Tarkista ensimmäisen jakson opintojaksovalintasi Wilmasta: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200" dirty="0"/>
              <a:t> kaikilla opiskelijoilla tulee olla valittuna </a:t>
            </a:r>
            <a:r>
              <a:rPr lang="fi-FI" sz="2200" b="1" dirty="0"/>
              <a:t>MAY1, ENA1+2, PS1, OP1, ÄI1 tai S21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200" dirty="0"/>
              <a:t>Valittuna tulee olla myös joko </a:t>
            </a:r>
            <a:r>
              <a:rPr lang="fi-FI" sz="2200" b="1" dirty="0"/>
              <a:t>KU1 tai LI1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200" dirty="0"/>
              <a:t> </a:t>
            </a:r>
            <a:r>
              <a:rPr lang="fi-FI" sz="2200" b="1" dirty="0"/>
              <a:t>Urheilijakoulutukseen</a:t>
            </a:r>
            <a:r>
              <a:rPr lang="fi-FI" sz="2200" dirty="0"/>
              <a:t> valituilla tulee olla valittuna </a:t>
            </a:r>
            <a:r>
              <a:rPr lang="fi-FI" sz="2200" b="1" dirty="0"/>
              <a:t>URK1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200" dirty="0"/>
              <a:t> Jos sinulla on ollut peruskoulussa haasteita ruotsin kielessä, on hyvä valita peruskoulun </a:t>
            </a:r>
            <a:r>
              <a:rPr lang="fi-FI" sz="2200" b="1" dirty="0"/>
              <a:t>ruotsia kertaava opintojakso RUB18 (valinnainen</a:t>
            </a:r>
            <a:r>
              <a:rPr lang="fi-FI" sz="2200" dirty="0"/>
              <a:t>) (jos sinulla ei ole opintojaksoa valittuna, voit pyytää sitä omalta opolta)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200" dirty="0"/>
              <a:t> </a:t>
            </a:r>
            <a:r>
              <a:rPr lang="fi-FI" sz="2200" b="1" dirty="0"/>
              <a:t>loppulukuvuoden valinnat tehdään syyskuun alussa opinto-ohjaajan ja ryhmänohjaajan ohjeistamana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AEED9E-BB91-43A0-911B-1ACD8803E3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24119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-1"/>
            <a:ext cx="4648593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81A2FFC-D45F-134B-B6DF-8B7C5B602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69" y="605896"/>
            <a:ext cx="3642309" cy="5646208"/>
          </a:xfrm>
        </p:spPr>
        <p:txBody>
          <a:bodyPr anchor="ctr">
            <a:normAutofit/>
          </a:bodyPr>
          <a:lstStyle/>
          <a:p>
            <a:r>
              <a:rPr lang="fi-FI" sz="4400">
                <a:solidFill>
                  <a:srgbClr val="FFFFFF"/>
                </a:solidFill>
              </a:rPr>
              <a:t>Ryhmänohjaaja ja ryhmänohjaus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51E3889-C7F4-9D40-9DBA-E5A433031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1958" y="605896"/>
            <a:ext cx="5923721" cy="564620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b="1" dirty="0"/>
              <a:t> RO-tunti torstaisin klo 15.15-16.00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000" dirty="0"/>
              <a:t>pakollinen osa opinto-ohjauksen </a:t>
            </a:r>
            <a:r>
              <a:rPr lang="fi-FI" sz="2000" i="1" dirty="0"/>
              <a:t>OP1 –opintojaksoa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b="1" dirty="0"/>
              <a:t> Ryhmänohjaaja 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000" dirty="0"/>
              <a:t>seuraa ryhmän opiskelijoiden opintomenestystä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000" dirty="0"/>
              <a:t>auttaa ja opastaa ongelmissa eteenpäin (esim. rehtori, kuraattori, opo, terveydenhoitaja)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000" dirty="0"/>
              <a:t>on yhteydessä huoltajiin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000" dirty="0"/>
              <a:t>ohjaa opiskelutaidoissa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000" dirty="0"/>
              <a:t>myöntää poissaolon (enintään 5 päivää), rehtori (yli 5 päivää)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000" dirty="0"/>
              <a:t>tiedottaa lukion tulevista tapahtumista</a:t>
            </a:r>
          </a:p>
          <a:p>
            <a:pPr marL="201168" lvl="1" indent="0">
              <a:lnSpc>
                <a:spcPct val="90000"/>
              </a:lnSpc>
              <a:buNone/>
            </a:pPr>
            <a:endParaRPr lang="fi-FI" sz="2000" b="1" dirty="0">
              <a:sym typeface="Wingdings" pitchFamily="2" charset="2"/>
            </a:endParaRPr>
          </a:p>
          <a:p>
            <a:pPr marL="201168" lvl="1" indent="0">
              <a:lnSpc>
                <a:spcPct val="90000"/>
              </a:lnSpc>
              <a:buNone/>
            </a:pPr>
            <a:r>
              <a:rPr lang="fi-FI" sz="2000" b="1" dirty="0">
                <a:sym typeface="Wingdings" pitchFamily="2" charset="2"/>
              </a:rPr>
              <a:t> Jos sinulla on lukio-opintoihin liittyviä ongelmia, kysyttävää ym. ota ensin yhteyttä omaan ryhmänohjaajaasi esim. Wilma-viestillä!</a:t>
            </a:r>
            <a:endParaRPr lang="fi-FI" sz="2000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AEED9E-BB91-43A0-911B-1ACD8803E3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4920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-1"/>
            <a:ext cx="4648593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4C95ED1-79AF-B944-B7BF-F46BDA48E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69" y="605896"/>
            <a:ext cx="3642309" cy="5646208"/>
          </a:xfrm>
        </p:spPr>
        <p:txBody>
          <a:bodyPr anchor="ctr">
            <a:normAutofit/>
          </a:bodyPr>
          <a:lstStyle/>
          <a:p>
            <a:r>
              <a:rPr lang="fi-FI" sz="4400">
                <a:solidFill>
                  <a:srgbClr val="FFFFFF"/>
                </a:solidFill>
              </a:rPr>
              <a:t>Lukion viralliset digitaaliset ympäristöt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FD5FD4E-8B02-814C-9D1A-7E41AF2B4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7385" y="605897"/>
            <a:ext cx="6920563" cy="564620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b="1" i="1" dirty="0"/>
              <a:t> </a:t>
            </a:r>
            <a:r>
              <a:rPr lang="fi-FI" b="1" i="1" u="sng" dirty="0"/>
              <a:t>Wilma</a:t>
            </a:r>
            <a:r>
              <a:rPr lang="fi-FI" b="1" dirty="0"/>
              <a:t> </a:t>
            </a:r>
            <a:r>
              <a:rPr lang="fi-FI" dirty="0">
                <a:sym typeface="Wingdings" pitchFamily="2" charset="2"/>
              </a:rPr>
              <a:t> tiedotus, viestintä, poissaolojen seuranta &amp; opintojaksojen arviointi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000" dirty="0">
                <a:sym typeface="Wingdings" pitchFamily="2" charset="2"/>
              </a:rPr>
              <a:t>Asenna Wilma-sovellus puhelimeesi ja seuraa viestejä 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000" b="1" dirty="0">
                <a:sym typeface="Wingdings" pitchFamily="2" charset="2"/>
              </a:rPr>
              <a:t>Lisää vaihtoehtoinen sähköpostiosoite</a:t>
            </a:r>
            <a:r>
              <a:rPr lang="fi-FI" sz="2000" dirty="0">
                <a:sym typeface="Wingdings" pitchFamily="2" charset="2"/>
              </a:rPr>
              <a:t>, johon saat tarvittaessa uuden salasanan – uusi salasana pitää tilata selainversiolla</a:t>
            </a:r>
            <a:endParaRPr lang="fi-FI" sz="2000" dirty="0"/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b="1" i="1" dirty="0"/>
              <a:t> </a:t>
            </a:r>
            <a:r>
              <a:rPr lang="fi-FI" b="1" i="1" u="sng" dirty="0"/>
              <a:t>Peda.net </a:t>
            </a:r>
            <a:r>
              <a:rPr lang="fi-FI" b="1" dirty="0">
                <a:sym typeface="Wingdings" pitchFamily="2" charset="2"/>
              </a:rPr>
              <a:t> </a:t>
            </a:r>
            <a:r>
              <a:rPr lang="fi-FI" dirty="0">
                <a:sym typeface="Wingdings" pitchFamily="2" charset="2"/>
              </a:rPr>
              <a:t> kalenteri, opinto-opas, tiedotusta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kumimoji="0" lang="fi-FI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itchFamily="2" charset="2"/>
              </a:rPr>
              <a:t>Joidenkin oppiaineiden oppimisympäristö ja tehtäviä</a:t>
            </a:r>
            <a:endParaRPr lang="fi-FI" sz="2000" dirty="0">
              <a:sym typeface="Wingdings" pitchFamily="2" charset="2"/>
            </a:endParaRPr>
          </a:p>
          <a:p>
            <a:pPr lvl="1" indent="-9144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80AA9F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kumimoji="0" lang="fi-FI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itchFamily="2" charset="2"/>
              </a:rPr>
              <a:t>Tilaa Karhulan lukio omiin linkkeihin (kellosymboli)</a:t>
            </a:r>
            <a:endParaRPr lang="fi-FI" sz="2000" dirty="0">
              <a:sym typeface="Wingdings" pitchFamily="2" charset="2"/>
            </a:endParaRP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b="1" i="1" dirty="0">
                <a:sym typeface="Wingdings" pitchFamily="2" charset="2"/>
              </a:rPr>
              <a:t> </a:t>
            </a:r>
            <a:r>
              <a:rPr lang="fi-FI" b="1" i="1" u="sng" dirty="0"/>
              <a:t>O365</a:t>
            </a:r>
            <a:r>
              <a:rPr lang="fi-FI" b="1" i="1" dirty="0"/>
              <a:t> </a:t>
            </a:r>
            <a:r>
              <a:rPr lang="fi-FI" b="1" dirty="0"/>
              <a:t>(Office-paketti) </a:t>
            </a:r>
            <a:r>
              <a:rPr lang="fi-FI" dirty="0">
                <a:sym typeface="Wingdings" pitchFamily="2" charset="2"/>
              </a:rPr>
              <a:t> Microsoft-ohjelmat, sähköposti, kirjallisten töiden palautus esim. kieliin (palataan myöhemmin)</a:t>
            </a:r>
          </a:p>
          <a:p>
            <a:pPr marL="0" indent="0">
              <a:lnSpc>
                <a:spcPct val="90000"/>
              </a:lnSpc>
              <a:buNone/>
            </a:pPr>
            <a:endParaRPr lang="fi-FI" dirty="0"/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dirty="0"/>
              <a:t> Lataa tietokone kotona oppitunteja varten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dirty="0"/>
              <a:t> Huoltajien </a:t>
            </a:r>
            <a:r>
              <a:rPr lang="fi-FI" dirty="0">
                <a:hlinkClick r:id="rId2"/>
              </a:rPr>
              <a:t>Wilma-tunnukset:</a:t>
            </a:r>
            <a:r>
              <a:rPr lang="fi-FI" dirty="0"/>
              <a:t> </a:t>
            </a:r>
            <a:r>
              <a:rPr lang="fi-FI" dirty="0" err="1"/>
              <a:t>Pedanet</a:t>
            </a:r>
            <a:r>
              <a:rPr lang="fi-FI" dirty="0"/>
              <a:t>-&gt; huoltajille -&gt; Wilma</a:t>
            </a:r>
          </a:p>
          <a:p>
            <a:pPr>
              <a:lnSpc>
                <a:spcPct val="90000"/>
              </a:lnSpc>
            </a:pPr>
            <a:endParaRPr lang="fi-FI" sz="1700" dirty="0"/>
          </a:p>
          <a:p>
            <a:pPr>
              <a:lnSpc>
                <a:spcPct val="90000"/>
              </a:lnSpc>
            </a:pPr>
            <a:endParaRPr lang="fi-FI" sz="1700" dirty="0"/>
          </a:p>
          <a:p>
            <a:pPr marL="0" indent="0">
              <a:lnSpc>
                <a:spcPct val="90000"/>
              </a:lnSpc>
              <a:buNone/>
            </a:pPr>
            <a:endParaRPr lang="fi-FI" sz="17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AEED9E-BB91-43A0-911B-1ACD8803E3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8872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-1"/>
            <a:ext cx="4648593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9878C94-8866-DC4E-B2F7-24935EA96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69" y="605896"/>
            <a:ext cx="3642309" cy="5646208"/>
          </a:xfrm>
        </p:spPr>
        <p:txBody>
          <a:bodyPr anchor="ctr">
            <a:normAutofit/>
          </a:bodyPr>
          <a:lstStyle/>
          <a:p>
            <a:r>
              <a:rPr lang="fi-FI" sz="4400">
                <a:solidFill>
                  <a:srgbClr val="FFFFFF"/>
                </a:solidFill>
              </a:rPr>
              <a:t>Poissaolot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8E5DA01-0DDA-C144-A113-BF662C57E6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1958" y="605896"/>
            <a:ext cx="5923721" cy="564620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200" dirty="0"/>
              <a:t> </a:t>
            </a:r>
            <a:r>
              <a:rPr lang="fi-FI" sz="2200" b="1" u="sng" dirty="0"/>
              <a:t>Opinto-oppaasta</a:t>
            </a:r>
            <a:r>
              <a:rPr lang="fi-FI" sz="2200" dirty="0"/>
              <a:t> näet poissaolokäytännöt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200" dirty="0"/>
              <a:t> Poissaoloksi lasketaan ja merkitään jokainen kyseisen opettajan ryhmästä tapahtunut poissaolo.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200" dirty="0"/>
              <a:t> Opettajat merkitsevät Wilmaan poissaolot aina, kun oppilas on poissa tunnilta. Muistuta huoltajaa </a:t>
            </a:r>
            <a:r>
              <a:rPr lang="fi-FI" sz="2200" dirty="0">
                <a:sym typeface="Wingdings" panose="05000000000000000000" pitchFamily="2" charset="2"/>
              </a:rPr>
              <a:t></a:t>
            </a:r>
            <a:endParaRPr lang="fi-FI" sz="2200" dirty="0"/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200" dirty="0"/>
              <a:t> Sairauspoissaoloissa </a:t>
            </a:r>
            <a:r>
              <a:rPr lang="fi-FI" sz="2200" b="1" dirty="0"/>
              <a:t>huoltaja kuittaa ja selvittää </a:t>
            </a:r>
            <a:r>
              <a:rPr lang="fi-FI" sz="2200" dirty="0"/>
              <a:t>mahdollisimman pian Wilmassa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200" dirty="0"/>
              <a:t> Opiskelijat / alaikäisten huoltajat anovat lomat Wilman </a:t>
            </a:r>
            <a:r>
              <a:rPr lang="fi-FI" sz="2200" b="1" dirty="0"/>
              <a:t>loma-anomus lomakkeella</a:t>
            </a:r>
            <a:r>
              <a:rPr lang="fi-FI" sz="2200" dirty="0"/>
              <a:t>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200" dirty="0"/>
              <a:t> </a:t>
            </a:r>
            <a:r>
              <a:rPr lang="fi-FI" sz="2200" b="1" dirty="0"/>
              <a:t>1-5 päivän poissaololuvan myöntää ryhmänohjaaja </a:t>
            </a:r>
            <a:r>
              <a:rPr lang="fi-FI" sz="2200" dirty="0"/>
              <a:t>ja </a:t>
            </a:r>
            <a:r>
              <a:rPr lang="fi-FI" sz="2200" b="1" dirty="0"/>
              <a:t>yli viisi päivää</a:t>
            </a:r>
            <a:r>
              <a:rPr lang="fi-FI" sz="2200" dirty="0"/>
              <a:t> kestävistä poissaoloista luvan antaa </a:t>
            </a:r>
            <a:r>
              <a:rPr lang="fi-FI" sz="2200" b="1" dirty="0"/>
              <a:t>rehtori</a:t>
            </a:r>
            <a:r>
              <a:rPr lang="fi-FI" sz="2200" dirty="0"/>
              <a:t>. Poissaoloanomus tulee hoitaa hyvissä ajoin ennakkoon ja kertoa siitä myös aineenopettajalle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AEED9E-BB91-43A0-911B-1ACD8803E3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1610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-1"/>
            <a:ext cx="4648593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81A2FFC-D45F-134B-B6DF-8B7C5B602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69" y="605896"/>
            <a:ext cx="3642309" cy="5646208"/>
          </a:xfrm>
        </p:spPr>
        <p:txBody>
          <a:bodyPr anchor="ctr">
            <a:normAutofit/>
          </a:bodyPr>
          <a:lstStyle/>
          <a:p>
            <a:r>
              <a:rPr lang="fi-FI" sz="4400">
                <a:solidFill>
                  <a:srgbClr val="FFFFFF"/>
                </a:solidFill>
              </a:rPr>
              <a:t>Tärkeitä käytännön asioita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51E3889-C7F4-9D40-9DBA-E5A433031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1958" y="605896"/>
            <a:ext cx="5923721" cy="5646208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fi-FI" sz="2200" b="1" dirty="0"/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200" b="1" dirty="0"/>
              <a:t> </a:t>
            </a:r>
            <a:r>
              <a:rPr lang="fi-FI" sz="2200" dirty="0"/>
              <a:t>Opiskelijoiden </a:t>
            </a:r>
            <a:r>
              <a:rPr lang="fi-FI" sz="2200" b="1" dirty="0"/>
              <a:t>pyörät Karhun pihan katokseen</a:t>
            </a:r>
            <a:r>
              <a:rPr lang="fi-FI" sz="2200" dirty="0"/>
              <a:t>, </a:t>
            </a:r>
            <a:r>
              <a:rPr lang="fi-FI" sz="2200" b="1" dirty="0"/>
              <a:t>muu pysäköinti liikuntahallin pihassa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200" dirty="0"/>
              <a:t> Moduuleissa käynti luokkiin lähimmästä ovesta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200" dirty="0"/>
              <a:t> Rauhalan moduulissa lukion tilat yläkerrassa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200" dirty="0"/>
              <a:t> Karhun moduulissa kansliaan käynti keskiovesta, opoille ja rehtorille päätyovesta, kuvaamataito ja musiikki päätyovesta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200" dirty="0"/>
              <a:t> Vihreät EXIT-kyltit ovat uloskäyntejä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200" dirty="0"/>
              <a:t> Moduulien yksittäiset </a:t>
            </a:r>
            <a:r>
              <a:rPr lang="fi-FI" sz="2200" dirty="0" err="1"/>
              <a:t>WC:t</a:t>
            </a:r>
            <a:r>
              <a:rPr lang="fi-FI" sz="2200" dirty="0"/>
              <a:t> ovat unisex-vessoja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i-FI" sz="2200" dirty="0"/>
              <a:t> </a:t>
            </a:r>
            <a:r>
              <a:rPr lang="fi-FI" sz="2200" b="1" dirty="0"/>
              <a:t>Puhelin ei saa olla esillä oppitunnilla (reppuun)</a:t>
            </a:r>
            <a:r>
              <a:rPr lang="fi-FI" sz="2200" dirty="0"/>
              <a:t>, ellei sitä hyödynnetä osana opetusta. Tietokoneita käytetään oppitunnilla ainoastaan opiskeluun.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fi-FI" sz="22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AEED9E-BB91-43A0-911B-1ACD8803E3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4579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-1"/>
            <a:ext cx="4648593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67C49DE-546A-5E3B-EC03-3D3E7E503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69" y="605896"/>
            <a:ext cx="3642309" cy="5646208"/>
          </a:xfrm>
        </p:spPr>
        <p:txBody>
          <a:bodyPr anchor="ctr">
            <a:normAutofit/>
          </a:bodyPr>
          <a:lstStyle/>
          <a:p>
            <a:r>
              <a:rPr lang="fi-FI" sz="4400">
                <a:solidFill>
                  <a:srgbClr val="FFFFFF"/>
                </a:solidFill>
              </a:rPr>
              <a:t>Ulko-ovet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A9AC38C-FB59-311C-9437-36B438056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1958" y="605896"/>
            <a:ext cx="5923721" cy="5646208"/>
          </a:xfrm>
        </p:spPr>
        <p:txBody>
          <a:bodyPr anchor="ctr">
            <a:normAutofit/>
          </a:bodyPr>
          <a:lstStyle/>
          <a:p>
            <a:pPr lvl="0" fontAlgn="base">
              <a:buFont typeface="Arial" panose="020B0604020202020204" pitchFamily="34" charset="0"/>
              <a:buChar char="•"/>
            </a:pPr>
            <a:r>
              <a:rPr lang="fi-FI" sz="2400" b="1" dirty="0"/>
              <a:t> Koulun ovet ovat lukittuina oppituntien aikana, sisään pääsee ovikoodilla</a:t>
            </a:r>
            <a:r>
              <a:rPr lang="en-US" sz="2400" dirty="0"/>
              <a:t>​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fi-FI" sz="2400" b="1" dirty="0"/>
              <a:t> Koodia ei saa kertoa koulun ulkopuolisille henkilöille!!</a:t>
            </a:r>
            <a:r>
              <a:rPr lang="en-US" sz="2400" b="1" dirty="0"/>
              <a:t>​</a:t>
            </a:r>
          </a:p>
          <a:p>
            <a:pPr lvl="0" fontAlgn="base"/>
            <a:r>
              <a:rPr lang="fi-FI" sz="2400" dirty="0"/>
              <a:t>​</a:t>
            </a:r>
          </a:p>
          <a:p>
            <a:pPr lvl="0" fontAlgn="base"/>
            <a:r>
              <a:rPr lang="fi-FI" sz="2400" b="1" dirty="0"/>
              <a:t>Ovikoodi: 6495</a:t>
            </a:r>
            <a:r>
              <a:rPr lang="en-US" sz="2400" b="1" dirty="0"/>
              <a:t>​</a:t>
            </a:r>
          </a:p>
          <a:p>
            <a:endParaRPr lang="fi-FI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AEED9E-BB91-43A0-911B-1ACD8803E3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56355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-1"/>
            <a:ext cx="4648593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031C227-8C79-6042-975D-32EC90405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69" y="605896"/>
            <a:ext cx="3642309" cy="5646208"/>
          </a:xfrm>
        </p:spPr>
        <p:txBody>
          <a:bodyPr anchor="ctr">
            <a:normAutofit/>
          </a:bodyPr>
          <a:lstStyle/>
          <a:p>
            <a:r>
              <a:rPr lang="fi-FI" sz="3700">
                <a:solidFill>
                  <a:srgbClr val="FFFFFF"/>
                </a:solidFill>
              </a:rPr>
              <a:t>Erityisruokavaliot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78261DE-95B5-FD4B-AF8C-D7F7402C8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1958" y="605896"/>
            <a:ext cx="5923721" cy="5646208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 Jos et ole täyttänyt erityisruokavaliosta lomaketta, tee se nyt osoitteessa: makunne.fi/lomakkeet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 Muuten lukuvuoden aikana </a:t>
            </a:r>
            <a:r>
              <a:rPr lang="fi-FI" sz="2400" b="1" dirty="0"/>
              <a:t>pyritään siihen, että Karhun moduulista mennään syömään Opintokeskus Karhun ruokalaan</a:t>
            </a:r>
            <a:r>
              <a:rPr lang="fi-FI" sz="2400" dirty="0"/>
              <a:t>, mutta muutamat ryhmät joutuvat tilanpuutteen vuoksi ruokailemaan Rauhalan ruokalassa. </a:t>
            </a:r>
            <a:endParaRPr lang="fi-FI" sz="2400" dirty="0">
              <a:highlight>
                <a:srgbClr val="FF0000"/>
              </a:highlight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AEED9E-BB91-43A0-911B-1ACD8803E3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06958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412425"/>
      </a:dk2>
      <a:lt2>
        <a:srgbClr val="E8E2E4"/>
      </a:lt2>
      <a:accent1>
        <a:srgbClr val="80AA9F"/>
      </a:accent1>
      <a:accent2>
        <a:srgbClr val="75AC87"/>
      </a:accent2>
      <a:accent3>
        <a:srgbClr val="86AB81"/>
      </a:accent3>
      <a:accent4>
        <a:srgbClr val="90AA74"/>
      </a:accent4>
      <a:accent5>
        <a:srgbClr val="A1A47C"/>
      </a:accent5>
      <a:accent6>
        <a:srgbClr val="B29F7A"/>
      </a:accent6>
      <a:hlink>
        <a:srgbClr val="AE697C"/>
      </a:hlink>
      <a:folHlink>
        <a:srgbClr val="7F7F7F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9CADC839008954E823558A14CA2B028" ma:contentTypeVersion="17" ma:contentTypeDescription="Luo uusi asiakirja." ma:contentTypeScope="" ma:versionID="4480a1ac196d1c1584a4ea82ef1e68e5">
  <xsd:schema xmlns:xsd="http://www.w3.org/2001/XMLSchema" xmlns:xs="http://www.w3.org/2001/XMLSchema" xmlns:p="http://schemas.microsoft.com/office/2006/metadata/properties" xmlns:ns3="1d6cd59b-97b1-4caa-8b61-79f71384a86d" xmlns:ns4="02ef0ff2-8b9b-41ba-b0e8-9e6a8f15fed3" targetNamespace="http://schemas.microsoft.com/office/2006/metadata/properties" ma:root="true" ma:fieldsID="4283d25be9f5c18637f1a7768ef0c7dd" ns3:_="" ns4:_="">
    <xsd:import namespace="1d6cd59b-97b1-4caa-8b61-79f71384a86d"/>
    <xsd:import namespace="02ef0ff2-8b9b-41ba-b0e8-9e6a8f15fed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SearchProperties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6cd59b-97b1-4caa-8b61-79f71384a8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f0ff2-8b9b-41ba-b0e8-9e6a8f15fed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Jakamisvihjeen hajautu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d6cd59b-97b1-4caa-8b61-79f71384a86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3FE67D6-0FC3-48BC-9F01-5E599034A8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6cd59b-97b1-4caa-8b61-79f71384a86d"/>
    <ds:schemaRef ds:uri="02ef0ff2-8b9b-41ba-b0e8-9e6a8f15fed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4990270-CA95-4953-9100-064AACDF52A3}">
  <ds:schemaRefs>
    <ds:schemaRef ds:uri="http://schemas.microsoft.com/office/2006/documentManagement/types"/>
    <ds:schemaRef ds:uri="http://purl.org/dc/elements/1.1/"/>
    <ds:schemaRef ds:uri="02ef0ff2-8b9b-41ba-b0e8-9e6a8f15fed3"/>
    <ds:schemaRef ds:uri="http://schemas.microsoft.com/office/2006/metadata/properties"/>
    <ds:schemaRef ds:uri="http://purl.org/dc/dcmitype/"/>
    <ds:schemaRef ds:uri="http://purl.org/dc/terms/"/>
    <ds:schemaRef ds:uri="http://schemas.openxmlformats.org/package/2006/metadata/core-properties"/>
    <ds:schemaRef ds:uri="1d6cd59b-97b1-4caa-8b61-79f71384a86d"/>
    <ds:schemaRef ds:uri="http://www.w3.org/XML/1998/namespace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633FA11-789E-4123-8777-780EC27DE45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2434</TotalTime>
  <Words>747</Words>
  <Application>Microsoft Office PowerPoint</Application>
  <PresentationFormat>Laajakuva</PresentationFormat>
  <Paragraphs>93</Paragraphs>
  <Slides>13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RetrospectVTI</vt:lpstr>
      <vt:lpstr>Ryhmänohjaus 1C 12.8.2026</vt:lpstr>
      <vt:lpstr>12.8.2026 päivän aikataulu</vt:lpstr>
      <vt:lpstr>Valintojen tarkistaminen</vt:lpstr>
      <vt:lpstr>Ryhmänohjaaja ja ryhmänohjaus</vt:lpstr>
      <vt:lpstr>Lukion viralliset digitaaliset ympäristöt</vt:lpstr>
      <vt:lpstr>Poissaolot</vt:lpstr>
      <vt:lpstr>Tärkeitä käytännön asioita</vt:lpstr>
      <vt:lpstr>Ulko-ovet</vt:lpstr>
      <vt:lpstr>Erityisruokavaliot</vt:lpstr>
      <vt:lpstr>Syksyn päivämääriä </vt:lpstr>
      <vt:lpstr>Koulun toimintaperiaatteita</vt:lpstr>
      <vt:lpstr>1C:n Tukihenkilöt</vt:lpstr>
      <vt:lpstr>Ohjeita ensimmäiseen jaksoon ja lukio-opintojen alkuun​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Ryhmänohjaus 8.8.2019</dc:title>
  <dc:creator>Anttila Petri Juha</dc:creator>
  <cp:lastModifiedBy>Mikko Niemi</cp:lastModifiedBy>
  <cp:revision>40</cp:revision>
  <dcterms:created xsi:type="dcterms:W3CDTF">2019-08-07T19:04:31Z</dcterms:created>
  <dcterms:modified xsi:type="dcterms:W3CDTF">2026-08-11T19:01:27Z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0x010100F9CADC839008954E823558A14CA2B028</vt:lpwstr>
  </property>
</Properties>
</file>