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559675" cy="10691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3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4" name="Rectangle 9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 spc="-51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 spc="-51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8000" b="0" u="none" strike="noStrike" spc="-51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alibri Light"/>
            </a:endParaRPr>
          </a:p>
        </p:txBody>
      </p:sp>
      <p:cxnSp>
        <p:nvCxnSpPr>
          <p:cNvPr id="6" name="Straight Connector 8"/>
          <p:cNvCxnSpPr/>
          <p:nvPr/>
        </p:nvCxnSpPr>
        <p:spPr>
          <a:xfrm>
            <a:off x="1207440" y="4474440"/>
            <a:ext cx="987588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7" name="PlaceHolder 2"/>
          <p:cNvSpPr>
            <a:spLocks noGrp="1"/>
          </p:cNvSpPr>
          <p:nvPr>
            <p:ph type="dt" idx="1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2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sldNum" idx="3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4994AA3A-1127-4A91-9830-AA0AA3A1C9CE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75000"/>
              <a:buFont typeface="Symbol" charset="2"/>
              <a:buChar char=""/>
              <a:def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  <a:lvl6pPr lvl="5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6pPr>
            <a:lvl7pPr lvl="6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7pPr>
          </a:lstStyle>
          <a:p>
            <a:pPr marL="91440" indent="-91440" algn="l" defTabSz="914400"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Toinen jäsennystaso</a:t>
            </a:r>
          </a:p>
          <a:p>
            <a:pPr marL="1296000" lvl="2" indent="-288000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Kolmas jäsennystaso</a:t>
            </a:r>
          </a:p>
          <a:p>
            <a:pPr marL="1728000" lvl="3" indent="-216000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Neljäs jäsennystaso</a:t>
            </a:r>
          </a:p>
          <a:p>
            <a:pPr marL="2160000" lvl="4" indent="-216000" algn="l" defTabSz="914400">
              <a:spcBef>
                <a:spcPts val="201"/>
              </a:spcBef>
              <a:spcAft>
                <a:spcPts val="40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Viides jäsennystaso</a:t>
            </a:r>
          </a:p>
          <a:p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Kuudes jäsennystaso</a:t>
            </a:r>
          </a:p>
          <a:p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Seitsemäs jäsennystaso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12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09728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vert="eaVert" lIns="45720" tIns="0" rIns="45720" bIns="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4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5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17" name="PlaceHolder 5"/>
          <p:cNvSpPr>
            <a:spLocks noGrp="1"/>
          </p:cNvSpPr>
          <p:nvPr>
            <p:ph type="sldNum" idx="6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D0FB9013-D8CB-44DF-943F-48491971E246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19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20" name="Rectangle 8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724960" y="412200"/>
            <a:ext cx="2628720" cy="57596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838080" y="412200"/>
            <a:ext cx="7733880" cy="5759640"/>
          </a:xfrm>
          <a:prstGeom prst="rect">
            <a:avLst/>
          </a:prstGeom>
          <a:noFill/>
          <a:ln w="0">
            <a:noFill/>
          </a:ln>
        </p:spPr>
        <p:txBody>
          <a:bodyPr vert="eaVert" lIns="45720" tIns="0" rIns="45720" bIns="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7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8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9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6A6D89E-5FAB-46E0-99AF-17F69C39164C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27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09728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0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1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2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B5CD11EE-8DD1-4C4E-8ED9-09EBEEAB517A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34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35" name="Rectangle 9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097280" y="758880"/>
            <a:ext cx="10058040" cy="3565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 spc="-51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 spc="-51">
                <a:solidFill>
                  <a:schemeClr val="dk1">
                    <a:lumMod val="85000"/>
                    <a:lumOff val="1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8000" b="0" u="none" strike="noStrike" spc="-51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1097280" y="4663440"/>
            <a:ext cx="10058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2400" b="0" u="none" strike="noStrike" cap="all" spc="201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400" b="0" u="none" strike="noStrike" cap="all" spc="201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400" b="0" u="none" strike="noStrike" cap="all" spc="201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38" name="Straight Connector 8"/>
          <p:cNvCxnSpPr/>
          <p:nvPr/>
        </p:nvCxnSpPr>
        <p:spPr>
          <a:xfrm>
            <a:off x="1207440" y="4484880"/>
            <a:ext cx="987588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39" name="PlaceHolder 3"/>
          <p:cNvSpPr>
            <a:spLocks noGrp="1"/>
          </p:cNvSpPr>
          <p:nvPr>
            <p:ph type="dt" idx="13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ftr" idx="14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41" name="PlaceHolder 5"/>
          <p:cNvSpPr>
            <a:spLocks noGrp="1"/>
          </p:cNvSpPr>
          <p:nvPr>
            <p:ph type="sldNum" idx="15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0B80E0E-6EBE-4847-BC6D-83D04FAF8C19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6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43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1097280" y="2120760"/>
            <a:ext cx="4639320" cy="37479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516000" y="2120760"/>
            <a:ext cx="4639320" cy="37479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16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 idx="17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49" name="PlaceHolder 6"/>
          <p:cNvSpPr>
            <a:spLocks noGrp="1"/>
          </p:cNvSpPr>
          <p:nvPr>
            <p:ph type="sldNum" idx="18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B5CEE2B7-08B9-447C-A8C6-39DE997B9C9A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6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51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097280" y="2057400"/>
            <a:ext cx="4639320" cy="7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2000" b="0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1097280" y="2958120"/>
            <a:ext cx="4639320" cy="29106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tabLst>
                <a:tab pos="0" algn="l"/>
              </a:tabLst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516000" y="2057400"/>
            <a:ext cx="4639320" cy="7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2000" b="0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516000" y="2958120"/>
            <a:ext cx="4639320" cy="291060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tabLst>
                <a:tab pos="0" algn="l"/>
              </a:tabLst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dt" idx="19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ftr" idx="20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59" name="PlaceHolder 8"/>
          <p:cNvSpPr>
            <a:spLocks noGrp="1"/>
          </p:cNvSpPr>
          <p:nvPr>
            <p:ph type="sldNum" idx="21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68B0EC3-3E04-4A72-A5C4-47D58E561727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6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61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dt" idx="22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23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sldNum" idx="24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23FA4D3-B9FF-4BC4-8828-934B6F50EE8E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67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68" name="Rectangle 9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dt" idx="25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ftr" idx="26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sldNum" idx="27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505921A-6F07-4C07-B7E7-59B0A1A43D55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73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74" name="Rectangle 7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43320" y="786240"/>
            <a:ext cx="3517200" cy="2093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spc="-51">
                <a:solidFill>
                  <a:srgbClr val="FFFFFF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spc="-51">
                <a:solidFill>
                  <a:srgbClr val="FFFFFF"/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3600" b="0" u="none" strike="noStrike" spc="-51">
              <a:solidFill>
                <a:srgbClr val="FFFFFF"/>
              </a:solidFill>
              <a:effectLst/>
              <a:uFillTx/>
              <a:latin typeface="Calibri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5459040" y="812880"/>
            <a:ext cx="5928120" cy="52945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>
            <a:lvl1pPr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  <a:def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def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defRPr>
            </a:lvl5pPr>
          </a:lstStyle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en-US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20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Second level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567000" lvl="2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Third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749880" lvl="3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Fourth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32760" lvl="4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</a:pPr>
            <a:r>
              <a:rPr lang="en-US" sz="1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Fifth level</a:t>
            </a:r>
            <a:endParaRPr lang="fi-FI" sz="1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43320" y="3043080"/>
            <a:ext cx="3517200" cy="306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dt" idx="28"/>
          </p:nvPr>
        </p:nvSpPr>
        <p:spPr>
          <a:xfrm>
            <a:off x="643320" y="6446520"/>
            <a:ext cx="35172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ftr" idx="29"/>
          </p:nvPr>
        </p:nvSpPr>
        <p:spPr>
          <a:xfrm>
            <a:off x="5459040" y="6446520"/>
            <a:ext cx="5333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80" name="PlaceHolder 6"/>
          <p:cNvSpPr>
            <a:spLocks noGrp="1"/>
          </p:cNvSpPr>
          <p:nvPr>
            <p:ph type="sldNum" idx="30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chemeClr val="dk2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664848FB-20D4-4145-843D-3C43E1C8198D}" type="slidenum">
              <a:rPr lang="en-US" sz="1050" b="0" u="none" strike="noStrike">
                <a:solidFill>
                  <a:schemeClr val="dk2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6" hidden="1"/>
          <p:cNvSpPr/>
          <p:nvPr/>
        </p:nvSpPr>
        <p:spPr>
          <a:xfrm>
            <a:off x="3240" y="6400800"/>
            <a:ext cx="12188520" cy="4568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82" name="Straight Connector 9"/>
          <p:cNvCxnSpPr/>
          <p:nvPr/>
        </p:nvCxnSpPr>
        <p:spPr>
          <a:xfrm>
            <a:off x="1193400" y="1897200"/>
            <a:ext cx="9967320" cy="360"/>
          </a:xfrm>
          <a:prstGeom prst="straightConnector1">
            <a:avLst/>
          </a:prstGeom>
          <a:ln>
            <a:solidFill>
              <a:srgbClr val="000000">
                <a:lumMod val="75000"/>
                <a:lumOff val="25000"/>
              </a:srgbClr>
            </a:solidFill>
            <a:round/>
          </a:ln>
        </p:spPr>
      </p:cxnSp>
      <p:sp>
        <p:nvSpPr>
          <p:cNvPr id="83" name="Rectangle 7"/>
          <p:cNvSpPr/>
          <p:nvPr/>
        </p:nvSpPr>
        <p:spPr>
          <a:xfrm>
            <a:off x="0" y="4578480"/>
            <a:ext cx="12188520" cy="227916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12191760" cy="4578120"/>
          </a:xfrm>
          <a:prstGeom prst="rect">
            <a:avLst/>
          </a:prstGeom>
          <a:solidFill>
            <a:schemeClr val="lt1">
              <a:lumMod val="85000"/>
            </a:schemeClr>
          </a:solidFill>
          <a:ln w="0">
            <a:noFill/>
          </a:ln>
        </p:spPr>
        <p:txBody>
          <a:bodyPr lIns="457200" tIns="4572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icon to add picture</a:t>
            </a:r>
            <a:endParaRPr lang="fi-FI" sz="3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1097280" y="4799520"/>
            <a:ext cx="10113120" cy="74340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spc="-51">
                <a:solidFill>
                  <a:srgbClr val="FFFFFF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spc="-51">
                <a:solidFill>
                  <a:srgbClr val="FFFFFF"/>
                </a:solidFill>
                <a:effectLst/>
                <a:uFillTx/>
                <a:latin typeface="Calibri Light"/>
              </a:rPr>
              <a:t>Click to edit Master title style</a:t>
            </a:r>
            <a:endParaRPr lang="fi-FI" sz="3600" b="0" u="none" strike="noStrike" spc="-51">
              <a:solidFill>
                <a:srgbClr val="FFFFFF"/>
              </a:solidFill>
              <a:effectLst/>
              <a:uFillTx/>
              <a:latin typeface="Calibri Light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1097280" y="5715000"/>
            <a:ext cx="10112760" cy="609120"/>
          </a:xfrm>
          <a:prstGeom prst="rect">
            <a:avLst/>
          </a:prstGeom>
          <a:noFill/>
          <a:ln w="0">
            <a:noFill/>
          </a:ln>
        </p:spPr>
        <p:txBody>
          <a:bodyPr lIns="91440" tIns="0" rIns="91440" bIns="0" anchor="t">
            <a:normAutofit/>
          </a:bodyPr>
          <a:lstStyle>
            <a:lvl1pPr indent="0" algn="l" defTabSz="914400"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Click to edit Master text styles</a:t>
            </a:r>
            <a:endParaRPr lang="fi-FI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1"/>
          </p:nvPr>
        </p:nvSpPr>
        <p:spPr>
          <a:xfrm>
            <a:off x="8218440" y="6446880"/>
            <a:ext cx="258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&lt;päivämäärä/kellonaika&gt;</a:t>
            </a:r>
            <a:endParaRPr lang="fi-FI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32"/>
          </p:nvPr>
        </p:nvSpPr>
        <p:spPr>
          <a:xfrm>
            <a:off x="1097280" y="6446880"/>
            <a:ext cx="68180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i-FI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&lt;alatunniste&gt;</a:t>
            </a:r>
          </a:p>
        </p:txBody>
      </p:sp>
      <p:sp>
        <p:nvSpPr>
          <p:cNvPr id="89" name="PlaceHolder 6"/>
          <p:cNvSpPr>
            <a:spLocks noGrp="1"/>
          </p:cNvSpPr>
          <p:nvPr>
            <p:ph type="sldNum" idx="33"/>
          </p:nvPr>
        </p:nvSpPr>
        <p:spPr>
          <a:xfrm>
            <a:off x="10993680" y="6446880"/>
            <a:ext cx="779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8BFA8B4F-AF2A-4933-B78A-A42271078847}" type="slidenum">
              <a:rPr lang="en-US" sz="105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‹#›</a:t>
            </a:fld>
            <a:endParaRPr lang="fi-FI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3"/>
          <p:cNvPicPr/>
          <p:nvPr/>
        </p:nvPicPr>
        <p:blipFill>
          <a:blip r:embed="rId2"/>
          <a:srcRect r="26445"/>
          <a:stretch/>
        </p:blipFill>
        <p:spPr>
          <a:xfrm>
            <a:off x="0" y="0"/>
            <a:ext cx="7556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56760" y="0"/>
            <a:ext cx="4641120" cy="685764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047800" y="640080"/>
            <a:ext cx="3659040" cy="2850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fi-FI" sz="4600" b="0" u="none" strike="noStrike" spc="-51">
                <a:solidFill>
                  <a:srgbClr val="FFFFFF"/>
                </a:solidFill>
                <a:effectLst/>
                <a:uFillTx/>
                <a:latin typeface="Calibri Light"/>
              </a:rPr>
              <a:t>Ryhmänohjaus 1 vsk</a:t>
            </a:r>
            <a:endParaRPr lang="fi-FI" sz="4600" b="0" u="none" strike="noStrike" spc="-51">
              <a:solidFill>
                <a:schemeClr val="dk1">
                  <a:lumMod val="85000"/>
                  <a:lumOff val="1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ubTitle"/>
          </p:nvPr>
        </p:nvSpPr>
        <p:spPr>
          <a:xfrm>
            <a:off x="8047800" y="3812040"/>
            <a:ext cx="3659040" cy="1596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i-FI" sz="1800" b="0" u="none" strike="noStrike" cap="all" spc="201">
                <a:solidFill>
                  <a:srgbClr val="FFFFFF"/>
                </a:solidFill>
                <a:effectLst/>
                <a:uFillTx/>
                <a:latin typeface="Calibri"/>
              </a:rPr>
              <a:t>Karhulan lukio</a:t>
            </a:r>
            <a:endParaRPr lang="fi-FI" sz="1800" b="0" u="none" strike="noStrike" cap="all" spc="201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94" name="Straight Connector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185680" y="3651120"/>
            <a:ext cx="3383640" cy="360"/>
          </a:xfrm>
          <a:prstGeom prst="straightConnector1">
            <a:avLst/>
          </a:prstGeom>
          <a:ln w="19050">
            <a:solidFill>
              <a:srgbClr val="80AA9F"/>
            </a:solidFill>
            <a:round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5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6000" cy="685764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-8640" y="18360"/>
            <a:ext cx="8143920" cy="110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1" u="none" strike="noStrike" spc="-51">
                <a:solidFill>
                  <a:schemeClr val="accent1"/>
                </a:solidFill>
                <a:effectLst/>
                <a:uFillTx/>
                <a:latin typeface="Calibri Light"/>
              </a:rPr>
              <a:t>12.8.2026 päivän aikataulu</a:t>
            </a: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71280" y="1666080"/>
            <a:ext cx="8064000" cy="51001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 fontScale="85000" lnSpcReduction="20000"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600" b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9.00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Kokoontuminen pihalla ja ryhmiin jako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600" b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9.15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Ryhmänohjaus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-"/>
            </a:pP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Tutustuminen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-"/>
            </a:pPr>
            <a:r>
              <a:rPr lang="fi-FI" sz="2600" b="0" u="none" strike="noStrike" dirty="0">
                <a:solidFill>
                  <a:srgbClr val="404040"/>
                </a:solidFill>
                <a:effectLst/>
                <a:uFillTx/>
                <a:latin typeface="Calibri"/>
              </a:rPr>
              <a:t>Tietokoneiden luovutus ryhmittäin</a:t>
            </a:r>
            <a:endParaRPr lang="fi-FI" sz="2600" b="0" u="none" strike="noStrike" dirty="0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600" b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11.15-12.00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Tutorit esittelevät koulun</a:t>
            </a: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i-FI" sz="2600" b="0" i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1A, B, C klo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11.15-12.30  tutorkierros &gt; ruokailu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12.00-12.30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Ruokailu – 1 vsk. Rauhalassa </a:t>
            </a:r>
            <a:r>
              <a:rPr lang="fi-FI" sz="2600" b="0" u="none" strike="noStrike" dirty="0" err="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ekana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päivänä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1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12.30-14.00 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Ryhmänohjaus jatkuu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Calibri"/>
              <a:buChar char="◦"/>
              <a:tabLst>
                <a:tab pos="0" algn="l"/>
              </a:tabLst>
            </a:pP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tarkistetaan Wilma -tunnusten toimivuus puhelimella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tietokoneiden käyttöönotto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1. periodin opintojaksovalintojen tarkistus – kuitataan tehdyksi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0" u="none" strike="noStrike" dirty="0" err="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pedanet</a:t>
            </a: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–tunnukset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6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Ovikoodi: 6495</a:t>
            </a:r>
          </a:p>
          <a:p>
            <a:pPr indent="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None/>
              <a:tabLst>
                <a:tab pos="0" algn="l"/>
              </a:tabLst>
            </a:pPr>
            <a:endParaRPr lang="fi-FI" sz="2600" b="0" u="none" strike="noStrike" dirty="0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98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44280" y="0"/>
            <a:ext cx="405036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i-FI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097280" y="286560"/>
            <a:ext cx="1005804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endParaRPr lang="fi-FI" sz="4800" b="0" u="none" strike="noStrike" spc="-51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 Light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1097280" y="2108160"/>
            <a:ext cx="10058040" cy="376056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 fontScale="92500" lnSpcReduction="9999"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Nimenhuuto-&gt; tutustuminen yleistä lukiokäytännöistä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Tietokoneet (A)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Todistukset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Wilma ja lukkarit (</a:t>
            </a:r>
            <a:r>
              <a:rPr lang="fi-FI" sz="2000" b="0" u="none" strike="noStrike" dirty="0" err="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kar</a:t>
            </a: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ja </a:t>
            </a:r>
            <a:r>
              <a:rPr lang="fi-FI" sz="2000" b="0" u="none" strike="noStrike" dirty="0" err="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rau</a:t>
            </a: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luokat)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Ruokailu (katso </a:t>
            </a:r>
            <a:r>
              <a:rPr lang="fi-FI" sz="2000" b="0" u="none" strike="noStrike" dirty="0" err="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wilmaviesti</a:t>
            </a: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lähin paitsi poikkeuksia tilasta johtuen)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Poissaolot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Opinto-opas ja ryhmänohjaukset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Periodin ensimmäinen päivä eli torstai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 dirty="0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Parkkeeraus liikuntahallin paikka ja muut lailliset pysäköintipaikat. Turvallisuus!</a:t>
            </a: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</a:pPr>
            <a:endParaRPr lang="fi-FI" sz="2000" b="0" u="none" strike="noStrike" dirty="0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0" y="22320"/>
            <a:ext cx="12191760" cy="1013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Ryhmänohjaaja ja ryhmänohjaus</a:t>
            </a: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91440" y="1910160"/>
            <a:ext cx="11978280" cy="43567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 fontScale="85000" lnSpcReduction="19999"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6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RO-tunti torstaisin klo 15.15-16.00</a:t>
            </a:r>
            <a:endParaRPr lang="fi-FI" sz="26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pakollinen osa opinto-ohjauksen </a:t>
            </a:r>
            <a:r>
              <a:rPr lang="fi-FI" sz="2600" b="0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OP1 –opintojaksoa</a:t>
            </a:r>
            <a:endParaRPr lang="fi-FI" sz="26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6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Ryhmänohjaaja </a:t>
            </a:r>
            <a:endParaRPr lang="fi-FI" sz="26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seuraa ryhmän opiskelijoiden opintomenestystä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auttaa ja opastaa ongelmissa eteenpäin (esim. rehtori, kuraattori, opo, terveydenhoitaja)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on yhteydessä huoltajiin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ohjaa opiskelutaidoissa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myöntää poissaolon (enintään 5 päivää), rehtori (yli 5 päivää)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26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tiedottaa lukion tulevista tapahtumista</a:t>
            </a:r>
          </a:p>
          <a:p>
            <a:pPr marL="201240" indent="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None/>
              <a:tabLst>
                <a:tab pos="0" algn="l"/>
              </a:tabLst>
            </a:pPr>
            <a:endParaRPr lang="fi-FI" sz="26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201240" indent="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None/>
              <a:tabLst>
                <a:tab pos="0" algn="l"/>
              </a:tabLst>
            </a:pPr>
            <a:r>
              <a:rPr lang="fi-FI" sz="26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Wingdings"/>
              </a:rPr>
              <a:t></a:t>
            </a:r>
            <a:r>
              <a:rPr lang="fi-FI" sz="26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Jos sinulla on lukio-opintoihin liittyviä ongelmia, kysyttävää ym. ota ensin yhteyttä omaan ryhmänohjaajaasi esim. Wilma-viestillä!</a:t>
            </a:r>
            <a:endParaRPr lang="fi-FI" sz="26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760" y="32760"/>
            <a:ext cx="1214100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Lukion viralliset digitaaliset ympäristöt</a:t>
            </a: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50760" y="1950840"/>
            <a:ext cx="12141000" cy="446004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200" b="1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1" i="1" u="sng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Wilma</a:t>
            </a:r>
            <a:r>
              <a:rPr lang="fi-FI" sz="18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Wingdings"/>
              </a:rPr>
              <a:t>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tiedotus, viestintä, poissaolojen seuranta &amp; opintojaksojen arviointi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Asenna Wilma-sovellus puhelimeesi ja seuraa viestejä </a:t>
            </a:r>
          </a:p>
          <a:p>
            <a:pPr marL="384120" lvl="1" indent="-182880" algn="l" defTabSz="914400">
              <a:lnSpc>
                <a:spcPct val="100000"/>
              </a:lnSpc>
              <a:spcBef>
                <a:spcPts val="201"/>
              </a:spcBef>
              <a:spcAft>
                <a:spcPts val="400"/>
              </a:spcAft>
              <a:buClr>
                <a:srgbClr val="404040"/>
              </a:buClr>
              <a:buFont typeface="Arial"/>
              <a:buChar char="•"/>
            </a:pPr>
            <a:r>
              <a:rPr lang="fi-FI" sz="18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Lisää vaihtoehtoinen sähköpostiosoite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, johon saat tarvittaessa uuden salasanan – uusi salasana pitää tilata selainversiolla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1800" b="1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1" i="1" u="sng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Peda.net  </a:t>
            </a:r>
            <a:r>
              <a:rPr lang="fi-FI" sz="1800" b="0" i="1" u="sng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Wingdings"/>
              </a:rPr>
              <a:t></a:t>
            </a:r>
            <a:r>
              <a:rPr lang="fi-FI" sz="1800" b="0" i="1" u="sng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kalenteri, opinto-opas, tiedotusta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18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Joidenkin oppiaineiden oppimisympäristö ja tehtäviä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1800" b="0" u="none" strike="noStrike">
                <a:solidFill>
                  <a:srgbClr val="404040"/>
                </a:solidFill>
                <a:effectLst/>
                <a:uFillTx/>
                <a:latin typeface="Calibri"/>
              </a:rPr>
              <a:t>Tilaa Karhulan lukio omiin linkkeihin (kellosymboli)</a:t>
            </a: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1800" b="1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1" i="1" u="sng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O365</a:t>
            </a:r>
            <a:r>
              <a:rPr lang="fi-FI" sz="1800" b="1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18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(Office-paketti) 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Wingdings"/>
              </a:rPr>
              <a:t></a:t>
            </a: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Microsoft-ohjelmat, sähköposti, kirjallisten töiden palautus esim. kieliin (palataan myöhemmin)</a:t>
            </a: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</a:pPr>
            <a:endParaRPr lang="fi-FI" sz="18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* Tietokoneiden luovutuksen jälkeen kirjaudutaan koneille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1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* Pidä koneesi lataus kunnossa oppitunteja varten</a:t>
            </a: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</a:pP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</a:pPr>
            <a:endParaRPr lang="fi-FI" sz="22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9 lk päättötodistukset ja erityisruokavaliot</a:t>
            </a: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91440" y="2108160"/>
            <a:ext cx="12018960" cy="41248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Palauta 9 lk päättötodistus ryhmänohjaajalle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Huoltajien wilma tunnukset: Pedanet-&gt; huoltajille -&gt; Wilma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Jos et ole täyttänyt erityisruokavaliosta lomaketta, tee se nyt osoitteessa: makunne.fi/lomakkeet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Muuten lukuvuoden aikana pyritään siihen, että Karhun moduulista mennään syömään Opintokeskus Karhun ruokalaan, mutta muutamat ryhmät joutuvat tilanpuutteen vuoksi ruokailemaan Rauhalan ruokalassa. 1. periodissa näitä ryhmiä ovat:</a:t>
            </a:r>
            <a:br>
              <a:rPr sz="2400"/>
            </a:b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highlight>
                  <a:srgbClr val="FF0000"/>
                </a:highlight>
                <a:uFillTx/>
                <a:latin typeface="Calibri"/>
              </a:rPr>
              <a:t>- TE 3.1, MAB 3.2 ja MAB 3.3 -ryhmät, jotka ruokailevat maanantaisin ja keskiviikkoisin Rauhalan ruokalassa.</a:t>
            </a:r>
            <a:br>
              <a:rPr sz="2400"/>
            </a:b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highlight>
                  <a:srgbClr val="FF0000"/>
                </a:highlight>
                <a:uFillTx/>
                <a:latin typeface="Calibri"/>
              </a:rPr>
              <a:t>- LI 1.1 -ryhmäläiset ruokailevat torstaisin ja perjantaisin Rauhalassa</a:t>
            </a:r>
            <a:br>
              <a:rPr sz="2400"/>
            </a:b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highlight>
                  <a:srgbClr val="FF0000"/>
                </a:highlight>
                <a:uFillTx/>
                <a:latin typeface="Calibri"/>
              </a:rPr>
              <a:t>- LI 1.2 -ryhmäläiset ruokailevat tiistaisin Rauhalassa.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91440" y="32760"/>
            <a:ext cx="1210032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Tärkeitä käytännön asioita</a:t>
            </a: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" y="1910160"/>
            <a:ext cx="12100320" cy="43462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 fontScale="85000" lnSpcReduction="19999"/>
          </a:bodyPr>
          <a:lstStyle/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Opiskelijoiden pyörät Karhun pihan katokseen, muu pysäköinti liikuntahallin pihassa 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Moduuleissa käynti luokkiin lähimmästä ovesta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-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Rauhalan moduulissa lukion tilat yläkerrassa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-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Karhun moduulissa kansliaan käynti keskiovesta, opoille ja rehtorille päätyovesta, kuvaamataito ja musiikki päätyovesta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- Vihreät EXIT-kyltit ovat uloskäyntejä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Moduulien yksittäiset WC:t ovat unisex-vessoja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400" b="1" u="none" strike="noStrike">
                <a:solidFill>
                  <a:srgbClr val="FF0000"/>
                </a:solidFill>
                <a:effectLst/>
                <a:uFillTx/>
                <a:latin typeface="Calibri"/>
              </a:rPr>
              <a:t>Erityisruokavaliot jatkossa vain Rauhalassa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  <a:tabLst>
                <a:tab pos="0" algn="l"/>
              </a:tabLst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Puhelimet eivät saa olla esillä oppitunnilla, ellei sitä opetuksessa käytetä. Myös tietokoneita käytetään oppitunnilla opiskeluun.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0" y="2160"/>
            <a:ext cx="1219176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Valintojen tarkistaminen</a:t>
            </a: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71280" y="2108160"/>
            <a:ext cx="12120480" cy="41695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Autofit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Tarkista ensimmäisen jakson opintojaksovalintasi Wilmasta: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kaikilla opiskelijoilla tulee olla valittuna MAY1, ENA1+2, PS1, OP1, ÄI1 tai S21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Valittuna tulee olla myös joko </a:t>
            </a: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KU1 tai LI1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Urheilijakoulutukseen</a:t>
            </a: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valituilla tulee olla valittuna </a:t>
            </a: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URK1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Jos sinulla on ollut peruskoulussa haasteita ruotsin kielessä, on hyvä valita peruskoulun ruotsia kertaava opintojakso RUB18 (valinnainen) (jos sinulla ei ole opintojaksoa valittuna, voit pyytää sitä omalta opolta)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4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loppulukuvuoden valinnat tehdään syyskuun alussa opinto-ohjaajan ja ryhmänohjaajan ohjeistamana</a:t>
            </a:r>
            <a:endParaRPr lang="fi-FI" sz="24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71280" y="77040"/>
            <a:ext cx="10058040" cy="850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Poissaolot</a:t>
            </a: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0" y="2031840"/>
            <a:ext cx="12087720" cy="433512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- Käydään läpi opinto-oppaassa olevat poissaolokäytänteet</a:t>
            </a:r>
            <a:br>
              <a:rPr sz="2000"/>
            </a:br>
            <a:br>
              <a:rPr sz="2000"/>
            </a:br>
            <a:r>
              <a:rPr lang="fi-FI" sz="20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- </a:t>
            </a:r>
            <a:r>
              <a:rPr lang="fi-FI" sz="20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highlight>
                  <a:srgbClr val="00FF00"/>
                </a:highlight>
                <a:uFillTx/>
                <a:latin typeface="Calibri"/>
              </a:rPr>
              <a:t>Opiskelijan on otettava itse selvää mitä oppitunnilla on tehty ja opiskeltava käydyt asiat itsenäisesti</a:t>
            </a:r>
            <a:endParaRPr lang="fi-FI" sz="2000" b="0" u="none" strike="noStrike">
              <a:solidFill>
                <a:schemeClr val="dk1">
                  <a:lumMod val="75000"/>
                  <a:lumOff val="25000"/>
                </a:schemeClr>
              </a:solidFill>
              <a:effectLst/>
              <a:uFillTx/>
              <a:latin typeface="Calibri"/>
            </a:endParaRP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Calibri"/>
              <a:buChar char=" "/>
            </a:pP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- </a:t>
            </a:r>
            <a:r>
              <a:rPr lang="fi-FI" sz="2000" b="1" i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Koeviikolta</a:t>
            </a:r>
            <a:r>
              <a:rPr lang="fi-FI" sz="2000" b="1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ei voi olla poissa, paitsi sairastapauksissa. </a:t>
            </a:r>
            <a:r>
              <a:rPr lang="fi-FI" sz="20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Tällöin kurssin opettajalle tulee aina lähettää viesti ennen kokeen alkamista!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0" y="22320"/>
            <a:ext cx="12191760" cy="1450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</a:pPr>
            <a:r>
              <a:rPr lang="fi-FI" sz="4800" b="0" u="none" strike="noStrike" spc="-51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 Light"/>
              </a:rPr>
              <a:t>Syksyn päivämääriä </a:t>
            </a: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122040" y="2108160"/>
            <a:ext cx="12069720" cy="4236480"/>
          </a:xfrm>
          <a:prstGeom prst="rect">
            <a:avLst/>
          </a:prstGeom>
          <a:noFill/>
          <a:ln w="0">
            <a:noFill/>
          </a:ln>
        </p:spPr>
        <p:txBody>
          <a:bodyPr lIns="0" tIns="45720" rIns="0" bIns="45720" anchor="t">
            <a:normAutofit/>
          </a:bodyPr>
          <a:lstStyle/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  <a:r>
              <a:rPr lang="fi-FI" sz="2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ke 19.8 valokuvaus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to 27.8. Ykkösten ryhmäytymisiltapäivä klo 12.15 &gt;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to-pe 3.9.-4.9. Mate-linjalaisten leiri Luovissa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2.9-3.9 Bisnes-linjalaisten innovaatioleiri</a:t>
            </a:r>
          </a:p>
          <a:p>
            <a:pPr marL="91440" indent="-91440" algn="l" defTabSz="914400">
              <a:lnSpc>
                <a:spcPct val="100000"/>
              </a:lnSpc>
              <a:spcBef>
                <a:spcPts val="1199"/>
              </a:spcBef>
              <a:spcAft>
                <a:spcPts val="201"/>
              </a:spcAft>
              <a:buClr>
                <a:srgbClr val="80AA9F"/>
              </a:buClr>
              <a:buFont typeface="Arial"/>
              <a:buChar char="•"/>
            </a:pPr>
            <a:r>
              <a:rPr lang="fi-FI" sz="28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opiskelijakunnan yleiskokous (ajankohta auki)</a:t>
            </a:r>
            <a:br>
              <a:rPr sz="2400"/>
            </a:br>
            <a:r>
              <a:rPr lang="fi-FI" sz="2400" b="0" u="none" strike="noStrike">
                <a:solidFill>
                  <a:schemeClr val="dk1">
                    <a:lumMod val="75000"/>
                    <a:lumOff val="25000"/>
                  </a:schemeClr>
                </a:solidFill>
                <a:effectLst/>
                <a:uFillTx/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">
      <a:dk1>
        <a:srgbClr val="000000"/>
      </a:dk1>
      <a:lt1>
        <a:srgbClr val="FFFFFF"/>
      </a:lt1>
      <a:dk2>
        <a:srgbClr val="412425"/>
      </a:dk2>
      <a:lt2>
        <a:srgbClr val="E8E2E4"/>
      </a:lt2>
      <a:accent1>
        <a:srgbClr val="80AA9F"/>
      </a:accent1>
      <a:accent2>
        <a:srgbClr val="75AC87"/>
      </a:accent2>
      <a:accent3>
        <a:srgbClr val="86AB81"/>
      </a:accent3>
      <a:accent4>
        <a:srgbClr val="90AA74"/>
      </a:accent4>
      <a:accent5>
        <a:srgbClr val="A1A47C"/>
      </a:accent5>
      <a:accent6>
        <a:srgbClr val="B29F7A"/>
      </a:accent6>
      <a:hlink>
        <a:srgbClr val="AE697C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5000"/>
                <a:shade val="92000"/>
              </a:schemeClr>
            </a:gs>
            <a:gs pos="45000">
              <a:schemeClr val="phClr">
                <a:tint val="60000"/>
                <a:shade val="99000"/>
              </a:schemeClr>
            </a:gs>
            <a:gs pos="100000">
              <a:schemeClr val="phClr">
                <a:tint val="55000"/>
              </a:schemeClr>
            </a:gs>
          </a:gsLst>
          <a:path path="circle">
            <a:fillToRect l="100000" t="100000" r="100000" b="100000"/>
          </a:path>
          <a:tileRect/>
        </a:gradFill>
        <a:gradFill>
          <a:gsLst>
            <a:gs pos="0">
              <a:schemeClr val="phClr">
                <a:shade val="85000"/>
              </a:schemeClr>
            </a:gs>
            <a:gs pos="34000">
              <a:schemeClr val="phClr">
                <a:shade val="87000"/>
              </a:schemeClr>
            </a:gs>
            <a:gs pos="70000">
              <a:schemeClr val="phClr">
                <a:tint val="100000"/>
                <a:shade val="90000"/>
              </a:schemeClr>
            </a:gs>
            <a:gs pos="100000">
              <a:schemeClr val="phClr">
                <a:tint val="100000"/>
                <a:shade val="100000"/>
              </a:schemeClr>
            </a:gs>
          </a:gsLst>
          <a:path path="circle">
            <a:fillToRect l="100000" t="100000" r="100000" b="100000"/>
          </a:path>
          <a:tileRect/>
        </a:gradFill>
      </a:fillStyleLst>
      <a:lnStyleLst>
        <a:ln w="12700" cap="flat" cmpd="sng" algn="ctr">
          <a:prstDash val="solid"/>
        </a:ln>
        <a:ln w="15875" cap="flat" cmpd="sng" algn="ctr">
          <a:prstDash val="solid"/>
        </a:ln>
        <a:ln w="254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</a:schemeClr>
        </a:solidFill>
        <a:gradFill>
          <a:gsLst>
            <a:gs pos="0">
              <a:schemeClr val="phClr">
                <a:tint val="96000"/>
                <a:shade val="99000"/>
              </a:schemeClr>
            </a:gs>
            <a:gs pos="65000">
              <a:schemeClr val="phClr">
                <a:tint val="100000"/>
                <a:shade val="80000"/>
              </a:schemeClr>
            </a:gs>
            <a:gs pos="100000">
              <a:schemeClr val="phClr">
                <a:tint val="100000"/>
                <a:shade val="48000"/>
              </a:schemeClr>
            </a:gs>
          </a:gsLst>
          <a:lin ang="162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642</Words>
  <Application>Microsoft Office PowerPoint</Application>
  <PresentationFormat>Laajakuva</PresentationFormat>
  <Paragraphs>80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Wingdings</vt:lpstr>
      <vt:lpstr>RetrospectVTI</vt:lpstr>
      <vt:lpstr>Ryhmänohjaus 1 vsk</vt:lpstr>
      <vt:lpstr>12.8.2026 päivän aikataulu</vt:lpstr>
      <vt:lpstr>PowerPoint-esitys</vt:lpstr>
      <vt:lpstr>Ryhmänohjaaja ja ryhmänohjaus</vt:lpstr>
      <vt:lpstr>Lukion viralliset digitaaliset ympäristöt</vt:lpstr>
      <vt:lpstr>9 lk päättötodistukset ja erityisruokavaliot</vt:lpstr>
      <vt:lpstr>Tärkeitä käytännön asioita</vt:lpstr>
      <vt:lpstr>Valintojen tarkistaminen</vt:lpstr>
      <vt:lpstr>Poissaolot</vt:lpstr>
      <vt:lpstr>Syksyn päivämääriä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Ryhmänohjaus 8.8.2019</dc:title>
  <dc:subject/>
  <dc:creator>Anttila Petri Juha</dc:creator>
  <dc:description/>
  <cp:lastModifiedBy>Onditi Zacharias Adell</cp:lastModifiedBy>
  <cp:revision>39</cp:revision>
  <dcterms:created xsi:type="dcterms:W3CDTF">2019-08-07T19:04:31Z</dcterms:created>
  <dcterms:modified xsi:type="dcterms:W3CDTF">2026-08-12T09:40:34Z</dcterms:modified>
  <dc:language>fi-FI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0x010100F9CADC839008954E823558A14CA2B028</vt:lpwstr>
  </property>
  <property fmtid="{D5CDD505-2E9C-101B-9397-08002B2CF9AE}" pid="3" name="PresentationFormat">
    <vt:lpwstr>Laajakuva</vt:lpwstr>
  </property>
  <property fmtid="{D5CDD505-2E9C-101B-9397-08002B2CF9AE}" pid="4" name="Slides">
    <vt:i4>10</vt:i4>
  </property>
</Properties>
</file>