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58" r:id="rId6"/>
    <p:sldId id="260" r:id="rId7"/>
    <p:sldId id="261" r:id="rId8"/>
    <p:sldId id="266" r:id="rId9"/>
    <p:sldId id="259" r:id="rId10"/>
    <p:sldId id="263" r:id="rId11"/>
    <p:sldId id="265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5245A3-B7FC-222F-AFDA-39D7A3A2A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0A29AFF-83D3-4FAD-088F-288685F3A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F1DD648-1874-C009-0BFA-8655A3766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F19985-AC84-43CF-B9EE-4AAC66DB0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0F30C27-737F-3AAE-5110-B5CD14330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0019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1A7B10-B1A3-80B7-A5DE-99A7D4971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79CEA6E-DCE8-3C3C-2FFA-19F46C238A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009A9E-93C5-DF02-1F5D-0585A1F2C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15EDF4-5605-A467-1496-D92B743E0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A4938A-E562-7C92-B61E-6611DC7B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188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4973172-B5A9-06BF-C49A-09ABA359D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DE5A1A1-3936-FDBB-6689-443BAA894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F34B46-6E5E-5705-AE95-64388E234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1876B5-0EDD-92E2-69FE-42A0D0534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B1916BC-5CFE-0B3D-C87F-ACAA9007C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13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D19C3D-69F5-1634-5BEB-8C20EFC99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5533C0-5701-D4FE-4041-2077B4BED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709FA9-4D86-4990-5CC9-DD95C6B71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548CB4-0BDC-B2CC-BA4E-CE4D8791E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26F7852-DBCA-B5CE-8974-52A5F926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796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29D88A-4C39-A7F5-A3B9-759C76E8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A06D391-3EF9-9CFB-2971-62C230FB0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09F2EB-295B-03BC-61DB-AD7C05BE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9914274-3766-D948-3A0A-87AE01C4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20BC47-AE98-4FB7-FEE0-36C5C88D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015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3936E5-C8D3-732D-C8B0-DAD88701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5D4614-6D53-9D59-0F99-EEA194812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0AAF9FA-6B48-09C7-4AE3-321DBED1A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003363F-44E7-37B0-BF45-EA362F94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EB4EC9F-2C33-9E17-4195-FCEF289E5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85A791D-69A0-F515-56EC-9BBDC43F0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24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F893AC-B7F1-1AF8-067D-E3F85DDFC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AE8616F-F823-390F-80B8-B8BC8946F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484F13E-BCBF-B6FC-66AB-8A1D2A7EF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35F362D-DDEF-C07C-FE30-8AAE67E98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F25FDB0-C19B-F506-F158-AC4A2485E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3B16F1B-0BEB-5380-B102-9ABBA34F8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5254BBE-664F-A42B-4DDA-7E335263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EB5BC9C-5E17-6F10-F9B9-1FB570F0C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942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0D0680-F003-57F8-3396-3177E4807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B6D0E51-E273-FFB0-45CD-FCB9664F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DDB80C3-41D7-AEAC-6841-853F055BE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17158B4-77D2-4F06-68AB-19499137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889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92EAF1F-7DFE-131C-E9A7-DF0C2047C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BC33AFD-EE46-5CF4-936D-35F775B1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BEBBB10-61FA-1B71-7D9C-5473AE05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103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65A6FE-F96A-3243-3B41-8A5DD92F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D6B6B5-3702-7FC9-CF73-A25E650D9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739043-B3E6-D556-ED53-6DDDB9162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74A0BAA-F059-6405-42DF-7F5A1C8F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9256303-2C48-1974-71FD-14422F606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9ACF49B-49C2-78E3-B0E2-AE670F94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38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DA2D13-4ECC-E8C6-3C73-F714C4FCD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259311E-0828-8CED-4AC5-7F57441388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FE1A269-4EB9-AE11-510E-1F2AB039A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254F57F-F5C7-DE61-FF2F-C3EA7EA10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07A6D47-87C3-2298-AA94-B295EEA76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011BA92-FDB4-D591-E3C6-94F9BB1B4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528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EE7CE75-48F1-D482-ED2F-05907FF6A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6F374A3-A4AB-B125-1233-8FE0170B0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F85F68-2F67-D5AA-8D25-4E4117345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578B9D-6C25-4BB4-8BB3-DDBC59BA5310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B3E048-9ACD-A526-2390-12ED471F6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F04277F-DBBA-D1C5-EA22-9CA21FB17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D77038-B984-43A8-860A-D45AD7B4E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504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akunne.fi/lomakkee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06FF9A-0CB5-1B18-6B7E-1921B28FC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2C RO ke 12.8.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1087A59-0075-920E-E5C0-2D5495B604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9022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4F4278-148C-ED61-8231-85728472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Koulukuvaus ke 19.8. liikuntahallilla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77E168-DC70-4212-6665-8EC3B6B2C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2A  8.45</a:t>
            </a:r>
          </a:p>
          <a:p>
            <a:pPr marL="0" indent="0">
              <a:buNone/>
            </a:pPr>
            <a:r>
              <a:rPr lang="fi-FI" dirty="0"/>
              <a:t>2B  9.05</a:t>
            </a:r>
          </a:p>
          <a:p>
            <a:pPr marL="0" indent="0">
              <a:buNone/>
            </a:pPr>
            <a:r>
              <a:rPr lang="fi-FI" dirty="0"/>
              <a:t>2D  9.25</a:t>
            </a:r>
          </a:p>
          <a:p>
            <a:pPr marL="0" indent="0">
              <a:buNone/>
            </a:pPr>
            <a:r>
              <a:rPr lang="fi-FI" dirty="0"/>
              <a:t>2E  9.45</a:t>
            </a:r>
          </a:p>
          <a:p>
            <a:pPr marL="0" indent="0">
              <a:buNone/>
            </a:pPr>
            <a:r>
              <a:rPr lang="fi-FI" b="1" dirty="0"/>
              <a:t>2C 10.20</a:t>
            </a:r>
          </a:p>
          <a:p>
            <a:pPr marL="0" indent="0">
              <a:buNone/>
            </a:pPr>
            <a:r>
              <a:rPr lang="fi-FI" b="1" dirty="0"/>
              <a:t>Bisnes-</a:t>
            </a:r>
            <a:r>
              <a:rPr lang="fi-FI" dirty="0"/>
              <a:t> ja </a:t>
            </a:r>
            <a:r>
              <a:rPr lang="fi-FI" dirty="0" err="1"/>
              <a:t>matelinja</a:t>
            </a:r>
            <a:r>
              <a:rPr lang="fi-FI" dirty="0"/>
              <a:t> </a:t>
            </a:r>
            <a:r>
              <a:rPr lang="fi-FI" b="1" dirty="0"/>
              <a:t>14.55</a:t>
            </a:r>
          </a:p>
          <a:p>
            <a:pPr marL="0" indent="0">
              <a:buNone/>
            </a:pPr>
            <a:r>
              <a:rPr lang="fi-FI" b="1" dirty="0"/>
              <a:t>Tutorit ja opiskelijakunta 15.15</a:t>
            </a:r>
          </a:p>
        </p:txBody>
      </p:sp>
    </p:spTree>
    <p:extLst>
      <p:ext uri="{BB962C8B-B14F-4D97-AF65-F5344CB8AC3E}">
        <p14:creationId xmlns:p14="http://schemas.microsoft.com/office/powerpoint/2010/main" val="219492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634CD6-CC9B-6A3C-CE45-4C0B75AFB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Muita aikatauluasioita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A3F50-1A4D-5C0B-D7E5-685A8A1AC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Bisneslinjan leiri  1.9 - 2.9</a:t>
            </a:r>
          </a:p>
          <a:p>
            <a:r>
              <a:rPr lang="fi-FI" dirty="0" err="1"/>
              <a:t>Mateleiri</a:t>
            </a:r>
            <a:r>
              <a:rPr lang="fi-FI" dirty="0"/>
              <a:t>  3.9 -4.9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2574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8E10DD-067D-E609-C549-9A0C169DD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Yleisiä 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75B913-52DF-A35B-A4E9-7D0CFFEC6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Tietokoneet ja tunnukset, toimiiko kaikki?</a:t>
            </a:r>
          </a:p>
          <a:p>
            <a:r>
              <a:rPr lang="fi-FI" dirty="0"/>
              <a:t>Tarkista, että </a:t>
            </a:r>
            <a:r>
              <a:rPr lang="fi-FI" dirty="0" err="1"/>
              <a:t>wilmassa</a:t>
            </a:r>
            <a:r>
              <a:rPr lang="fi-FI" dirty="0"/>
              <a:t> on opiskelijatiedot kohdallaan (osoite, sähköposti, puhelin)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i-FI" dirty="0"/>
              <a:t>Jos muutoksia, ilmoita koulusihteerille</a:t>
            </a:r>
          </a:p>
          <a:p>
            <a:pPr>
              <a:buFont typeface="Wingdings" panose="05000000000000000000" pitchFamily="2" charset="2"/>
              <a:buChar char="è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6069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9F4439-7ABA-1610-132C-4599E99BC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497"/>
            <a:ext cx="10515600" cy="1325563"/>
          </a:xfrm>
        </p:spPr>
        <p:txBody>
          <a:bodyPr/>
          <a:lstStyle/>
          <a:p>
            <a:r>
              <a:rPr lang="fi-FI" dirty="0"/>
              <a:t>Asiointi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81F907-4D9D-673C-73F4-B30593771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6311"/>
            <a:ext cx="4147456" cy="4107090"/>
          </a:xfrm>
        </p:spPr>
        <p:txBody>
          <a:bodyPr/>
          <a:lstStyle/>
          <a:p>
            <a:r>
              <a:rPr lang="fi-FI" dirty="0"/>
              <a:t>Koulusihteeri: </a:t>
            </a:r>
          </a:p>
          <a:p>
            <a:pPr marL="0" indent="0">
              <a:buNone/>
            </a:pPr>
            <a:r>
              <a:rPr lang="fi-FI" dirty="0"/>
              <a:t>ma-to 9-11 ja 13-15, </a:t>
            </a:r>
          </a:p>
          <a:p>
            <a:pPr marL="0" indent="0">
              <a:buNone/>
            </a:pPr>
            <a:r>
              <a:rPr lang="fi-FI" dirty="0"/>
              <a:t>pe 9-11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Kuraattori Tiija Manner: ma ja to klo 9-15 </a:t>
            </a:r>
          </a:p>
          <a:p>
            <a:pPr marL="0" indent="0">
              <a:buNone/>
            </a:pPr>
            <a:r>
              <a:rPr lang="fi-FI" dirty="0"/>
              <a:t>(ei avovastaanottoa)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CACC5FE-5384-4E0F-DE81-4234652D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6570" y="123294"/>
            <a:ext cx="7400952" cy="330570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42E214F7-CD1F-4A1A-E924-DA6BAA29EC01}"/>
              </a:ext>
            </a:extLst>
          </p:cNvPr>
          <p:cNvSpPr txBox="1"/>
          <p:nvPr/>
        </p:nvSpPr>
        <p:spPr>
          <a:xfrm>
            <a:off x="4136570" y="3995678"/>
            <a:ext cx="8001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Psykologi Annika Holmborg-Kopra</a:t>
            </a:r>
            <a:br>
              <a:rPr lang="fi-FI" dirty="0"/>
            </a:br>
            <a:r>
              <a:rPr lang="fi-FI" sz="1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annika.holmborg-kopra@kymenhva.fi</a:t>
            </a:r>
            <a:br>
              <a:rPr lang="fi-FI" dirty="0"/>
            </a:br>
            <a:r>
              <a:rPr lang="fi-FI" sz="1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puh. +358 401871474</a:t>
            </a:r>
            <a:br>
              <a:rPr lang="fi-FI" dirty="0"/>
            </a:br>
            <a:br>
              <a:rPr lang="fi-FI" dirty="0"/>
            </a:br>
            <a:r>
              <a:rPr lang="fi-FI" sz="18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Voit olla yhteydessä puhelimitse joko soittamalla tai laittamalla tekstiviestin. Jos olet yhteydessä sähköpostitse, ethän laita arkaluonteisia asioita viestiisi.</a:t>
            </a:r>
            <a:br>
              <a:rPr lang="fi-FI" dirty="0"/>
            </a:br>
            <a:br>
              <a:rPr lang="fi-FI" dirty="0"/>
            </a:br>
            <a:r>
              <a:rPr lang="fi-FI" sz="1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Tapaamiset etänä (</a:t>
            </a:r>
            <a:r>
              <a:rPr lang="fi-FI" sz="1800" b="1" i="0" dirty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teamsissa</a:t>
            </a:r>
            <a:r>
              <a:rPr lang="fi-FI" sz="1800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tai puhelimitse).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0372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C86895-0508-FCDB-2F40-1334D0C58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Uusia opettajia!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2A1502-FAA5-3C2C-D989-B7F3A4DB7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Valeria Lukkari (LUVA): venäjä, ruotsi, englanti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Zacharias </a:t>
            </a:r>
            <a:r>
              <a:rPr lang="fi-FI" dirty="0" err="1"/>
              <a:t>Onditi</a:t>
            </a:r>
            <a:r>
              <a:rPr lang="fi-FI" dirty="0"/>
              <a:t> (ONZA): uskonto, filosofia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Taina Salmi: Erityisopettaja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Anni </a:t>
            </a:r>
            <a:r>
              <a:rPr lang="fi-FI" dirty="0" err="1"/>
              <a:t>Sarell</a:t>
            </a:r>
            <a:r>
              <a:rPr lang="fi-FI" dirty="0"/>
              <a:t>: Opinto-ohjaus (1E, 2E, 3E)</a:t>
            </a:r>
          </a:p>
        </p:txBody>
      </p:sp>
    </p:spTree>
    <p:extLst>
      <p:ext uri="{BB962C8B-B14F-4D97-AF65-F5344CB8AC3E}">
        <p14:creationId xmlns:p14="http://schemas.microsoft.com/office/powerpoint/2010/main" val="2824192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8E8FC2-0E4F-51BE-811A-5C006A39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Liikenne ja parkkipaikat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907849-07D6-5767-B11A-79896AA5C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Opiskelijoille liikuntahallin alueen vapaat parkkipaikat</a:t>
            </a:r>
          </a:p>
          <a:p>
            <a:r>
              <a:rPr lang="fi-FI" dirty="0"/>
              <a:t>Muista varovaisuus liikenteessä, huomioi kanssakulkijat!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7593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E5A4BA-A579-DE78-59E3-6E435B387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Ruokailu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7EDF21-73E8-EE00-0122-25D19A581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Erityisruokavaliot </a:t>
            </a:r>
            <a:r>
              <a:rPr lang="fi-FI" dirty="0">
                <a:hlinkClick r:id="rId2"/>
              </a:rPr>
              <a:t>https://makunne.fi/lomakkeet/</a:t>
            </a:r>
            <a:endParaRPr lang="fi-FI" dirty="0"/>
          </a:p>
          <a:p>
            <a:r>
              <a:rPr lang="fi-FI" dirty="0"/>
              <a:t>Karhun moduulista mennään syömään Opintokeskus Karhun ruokalaan, mutta tilanpuutteen vuoksi osa Karhun ryhmistä siirtyvät Rauhalan ruokalaan (</a:t>
            </a:r>
            <a:r>
              <a:rPr lang="fi-FI" dirty="0" err="1"/>
              <a:t>Wilmaviesti</a:t>
            </a:r>
            <a:r>
              <a:rPr lang="fi-FI" dirty="0"/>
              <a:t> Samuelilta!)</a:t>
            </a:r>
          </a:p>
          <a:p>
            <a:r>
              <a:rPr lang="fi-FI" dirty="0"/>
              <a:t>Muista ruokatavat ja hyvä käytös. Ruokaa otetaan sen verran kuin syödään ja noudatetaan ruokalan ohjeita esim. kappalemäärissä (lihapullat, kalapuikot ym.). Puhelinta eikä päähinettä käytetä syödessä. </a:t>
            </a:r>
          </a:p>
        </p:txBody>
      </p:sp>
    </p:spTree>
    <p:extLst>
      <p:ext uri="{BB962C8B-B14F-4D97-AF65-F5344CB8AC3E}">
        <p14:creationId xmlns:p14="http://schemas.microsoft.com/office/powerpoint/2010/main" val="1930587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2AF50-5655-2DF5-0BF1-0CE101C95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Poissaolot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0B87F6-1103-B9FC-AE67-A863451AD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56657"/>
            <a:ext cx="12192000" cy="5029200"/>
          </a:xfrm>
        </p:spPr>
        <p:txBody>
          <a:bodyPr/>
          <a:lstStyle/>
          <a:p>
            <a:r>
              <a:rPr lang="fi-FI" dirty="0"/>
              <a:t>Alaikäisen huoltaja kuittaa poissaolot mahdollisimman pian</a:t>
            </a:r>
          </a:p>
          <a:p>
            <a:r>
              <a:rPr lang="fi-FI" dirty="0"/>
              <a:t>Ennalta tiedossa olevat poissaolot anotaan etukäteen </a:t>
            </a:r>
            <a:r>
              <a:rPr lang="fi-FI" dirty="0" err="1"/>
              <a:t>wilmasta</a:t>
            </a:r>
            <a:r>
              <a:rPr lang="fi-FI" dirty="0"/>
              <a:t> löytyvällä lomakkeella</a:t>
            </a:r>
          </a:p>
          <a:p>
            <a:r>
              <a:rPr lang="fi-FI" dirty="0"/>
              <a:t>Poissaoloja seurataan ja ne voivat vaikuttaa opintojaksojen suoritukseen. Tarkista </a:t>
            </a:r>
            <a:r>
              <a:rPr lang="fi-FI" dirty="0" err="1"/>
              <a:t>wilmasta</a:t>
            </a:r>
            <a:r>
              <a:rPr lang="fi-FI" dirty="0"/>
              <a:t> mitä oppitunneilla on tapahtunut poissaolosi aikana ja opiskele itsenäisesti.</a:t>
            </a:r>
          </a:p>
          <a:p>
            <a:r>
              <a:rPr lang="fi-FI" dirty="0"/>
              <a:t>Koeviikolle ei myönnetä lomia, sairaudesta on ilmoitettava suoraan opettajalle ennen kokeen alkua.</a:t>
            </a:r>
          </a:p>
          <a:p>
            <a:r>
              <a:rPr lang="fi-FI" dirty="0"/>
              <a:t>Täysi-ikäisenä muistathan vastuusi poissaolojen hallinnasta!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526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92B45ABC-8BDD-BE2B-5115-E56A2B719CEC}"/>
              </a:ext>
            </a:extLst>
          </p:cNvPr>
          <p:cNvSpPr txBox="1"/>
          <p:nvPr/>
        </p:nvSpPr>
        <p:spPr>
          <a:xfrm>
            <a:off x="1" y="1138693"/>
            <a:ext cx="12192000" cy="428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Poissaoloista vielä: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HUOM Ajo-opetustunnit, inssiajot </a:t>
            </a:r>
            <a:r>
              <a:rPr kumimoji="0" lang="fi-FI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yms</a:t>
            </a: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Ajo-opetuksen oppitunnit hoidettava lukujärjestykseen merkittyjen oppituntien ulkopuolella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Ajokoe mahdollisuuksien mukaan myös, mutta tätä voidaan pitää hyväksyttävänä poissaolona.</a:t>
            </a:r>
          </a:p>
        </p:txBody>
      </p:sp>
    </p:spTree>
    <p:extLst>
      <p:ext uri="{BB962C8B-B14F-4D97-AF65-F5344CB8AC3E}">
        <p14:creationId xmlns:p14="http://schemas.microsoft.com/office/powerpoint/2010/main" val="1326793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964688-7C87-A76F-86D1-1B1902FC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Valintojen tarkistaminen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380BBC-4E12-67D5-3A8F-8CB09271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Muutoksia kevään valintoihin on voinut tapahtua, jos…</a:t>
            </a:r>
          </a:p>
          <a:p>
            <a:pPr>
              <a:buFontTx/>
              <a:buChar char="-"/>
            </a:pPr>
            <a:r>
              <a:rPr lang="fi-FI" dirty="0"/>
              <a:t>opintojakso ei ole toteutunut (ei riittävästi valintoja)</a:t>
            </a:r>
          </a:p>
          <a:p>
            <a:pPr>
              <a:buFontTx/>
              <a:buChar char="-"/>
            </a:pPr>
            <a:r>
              <a:rPr lang="fi-FI" dirty="0"/>
              <a:t>ryhmäkokoja on tasattu</a:t>
            </a:r>
          </a:p>
          <a:p>
            <a:r>
              <a:rPr lang="fi-FI" dirty="0"/>
              <a:t>Ainevalintakortti</a:t>
            </a:r>
          </a:p>
          <a:p>
            <a:r>
              <a:rPr lang="fi-FI" dirty="0"/>
              <a:t>TARKISTA </a:t>
            </a:r>
          </a:p>
          <a:p>
            <a:pPr lvl="1"/>
            <a:r>
              <a:rPr lang="fi-FI" dirty="0"/>
              <a:t>Kakkosvuoden pakolliset + jos ykkösvuodelta on jäänyt pakollisia tekemättä</a:t>
            </a:r>
          </a:p>
          <a:p>
            <a:pPr lvl="1"/>
            <a:r>
              <a:rPr lang="fi-FI" dirty="0"/>
              <a:t>Muut valinnat – huom. Kirjoitettavat oppiaineet!</a:t>
            </a:r>
          </a:p>
          <a:p>
            <a:pPr lvl="1"/>
            <a:r>
              <a:rPr lang="fi-FI" dirty="0"/>
              <a:t>Kakkosvuonna yhteensä noin 60 op</a:t>
            </a:r>
          </a:p>
          <a:p>
            <a:r>
              <a:rPr lang="fi-FI" dirty="0"/>
              <a:t>Merkitse puutteet muistiin ja ole yhteydessä opinto-ohjaajaan! Tärkeintä saada 1. jakson opinnot kuntoon.</a:t>
            </a:r>
          </a:p>
          <a:p>
            <a:r>
              <a:rPr lang="fi-FI" dirty="0"/>
              <a:t>Tenttimiselle oltava hyvät edellytykset ja perusteet -&gt; OPO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74149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409</Words>
  <Application>Microsoft Office PowerPoint</Application>
  <PresentationFormat>Laajakuva</PresentationFormat>
  <Paragraphs>65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Open Sans</vt:lpstr>
      <vt:lpstr>Wingdings</vt:lpstr>
      <vt:lpstr>Office-teema</vt:lpstr>
      <vt:lpstr>2C RO ke 12.8.</vt:lpstr>
      <vt:lpstr>Yleisiä asioita</vt:lpstr>
      <vt:lpstr>Asiointi </vt:lpstr>
      <vt:lpstr>Uusia opettajia!</vt:lpstr>
      <vt:lpstr>Liikenne ja parkkipaikat</vt:lpstr>
      <vt:lpstr>Ruokailu</vt:lpstr>
      <vt:lpstr>Poissaolot</vt:lpstr>
      <vt:lpstr>PowerPoint-esitys</vt:lpstr>
      <vt:lpstr>Valintojen tarkistaminen</vt:lpstr>
      <vt:lpstr>Koulukuvaus ke 19.8. liikuntahallilla</vt:lpstr>
      <vt:lpstr>Muita aikatauluasioita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Majuri Eva Kristiina</dc:creator>
  <cp:lastModifiedBy>Sirola Sannaleena</cp:lastModifiedBy>
  <cp:revision>2</cp:revision>
  <dcterms:created xsi:type="dcterms:W3CDTF">2026-08-11T07:32:15Z</dcterms:created>
  <dcterms:modified xsi:type="dcterms:W3CDTF">2026-08-11T11:35:25Z</dcterms:modified>
</cp:coreProperties>
</file>