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sldIdLst>
    <p:sldId id="256" r:id="rId5"/>
    <p:sldId id="257" r:id="rId6"/>
    <p:sldId id="258" r:id="rId7"/>
    <p:sldId id="261" r:id="rId8"/>
    <p:sldId id="260" r:id="rId9"/>
    <p:sldId id="269" r:id="rId10"/>
    <p:sldId id="259" r:id="rId11"/>
    <p:sldId id="262" r:id="rId12"/>
    <p:sldId id="264" r:id="rId13"/>
    <p:sldId id="268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5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1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4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5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8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3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5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5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57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>
            <a:extLst>
              <a:ext uri="{FF2B5EF4-FFF2-40B4-BE49-F238E27FC236}">
                <a16:creationId xmlns:a16="http://schemas.microsoft.com/office/drawing/2014/main" id="{77DE6626-A9FC-45B1-AE4B-AAA18F6CAC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46" b="-1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A81C79-CC48-3043-91C7-73FCC99A9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fi-FI" sz="4600" dirty="0">
                <a:solidFill>
                  <a:srgbClr val="FFFFFF"/>
                </a:solidFill>
              </a:rPr>
              <a:t>Ryhmänohjaus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D0C230-5AA7-C547-9DE7-66D0702D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>
            <a:normAutofit/>
          </a:bodyPr>
          <a:lstStyle/>
          <a:p>
            <a:r>
              <a:rPr lang="fi-FI" sz="1800">
                <a:solidFill>
                  <a:srgbClr val="FFFFFF"/>
                </a:solidFill>
              </a:rPr>
              <a:t>Karhulan lukio</a:t>
            </a:r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414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A3028-042A-5B41-8E56-98421238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Oppilaskunta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6E7234-2439-A545-A8FC-EF2A1121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566896" cy="4047272"/>
          </a:xfrm>
        </p:spPr>
        <p:txBody>
          <a:bodyPr>
            <a:noAutofit/>
          </a:bodyPr>
          <a:lstStyle/>
          <a:p>
            <a:r>
              <a:rPr lang="fi-FI" sz="2800" dirty="0"/>
              <a:t>- Jokaisesta ryhmänohjausryhmästä valitaan </a:t>
            </a:r>
            <a:r>
              <a:rPr lang="fi-FI" sz="2800" b="1" dirty="0"/>
              <a:t>1-2 edustajaa </a:t>
            </a:r>
            <a:r>
              <a:rPr lang="fi-FI" sz="2800" dirty="0"/>
              <a:t>oppilaskuntaan</a:t>
            </a:r>
          </a:p>
          <a:p>
            <a:r>
              <a:rPr lang="fi-FI" sz="2800" dirty="0"/>
              <a:t>- Oppilaskunta pyrkii lisäämään opiskelijoiden </a:t>
            </a:r>
            <a:r>
              <a:rPr lang="fi-FI" sz="2800" b="1" dirty="0"/>
              <a:t>viihtyvyyttä</a:t>
            </a:r>
            <a:r>
              <a:rPr lang="fi-FI" sz="2800" dirty="0"/>
              <a:t> ja on mukana esim. </a:t>
            </a:r>
            <a:r>
              <a:rPr lang="fi-FI" sz="2800" b="1" dirty="0"/>
              <a:t>opettajainkokouksessa</a:t>
            </a:r>
            <a:r>
              <a:rPr lang="fi-FI" sz="2800" dirty="0"/>
              <a:t> ja joskus myös </a:t>
            </a:r>
            <a:r>
              <a:rPr lang="fi-FI" sz="2800" b="1" dirty="0"/>
              <a:t>opiskelijahuoltoryhmässä</a:t>
            </a:r>
          </a:p>
          <a:p>
            <a:r>
              <a:rPr lang="fi-FI" sz="2800" dirty="0"/>
              <a:t>- Oppilaskunta pitää tulevina viikkoina </a:t>
            </a:r>
            <a:r>
              <a:rPr lang="fi-FI" sz="2800" b="1" dirty="0"/>
              <a:t>syyskokouksen</a:t>
            </a:r>
            <a:r>
              <a:rPr lang="fi-FI" sz="2800" dirty="0"/>
              <a:t>, jossa hallitus esittäytyy ja puheenjohtaja valitaan</a:t>
            </a:r>
          </a:p>
          <a:p>
            <a:r>
              <a:rPr lang="fi-FI" sz="2800" dirty="0"/>
              <a:t>- Oppilaskuntatoiminnasta saa yhden </a:t>
            </a:r>
            <a:r>
              <a:rPr lang="fi-FI" sz="2800" b="1" dirty="0"/>
              <a:t>soveltavan opintojaksosuorituksen</a:t>
            </a:r>
          </a:p>
        </p:txBody>
      </p:sp>
    </p:spTree>
    <p:extLst>
      <p:ext uri="{BB962C8B-B14F-4D97-AF65-F5344CB8AC3E}">
        <p14:creationId xmlns:p14="http://schemas.microsoft.com/office/powerpoint/2010/main" val="423558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947D58F-6554-674E-90C0-395720678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871" y="287980"/>
            <a:ext cx="6750987" cy="1450757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9.8.2023 päivän 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CC0CBE-25D9-A541-A068-284324537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00" y="2015391"/>
            <a:ext cx="7220920" cy="429619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 </a:t>
            </a:r>
            <a:r>
              <a:rPr lang="fi-FI" sz="3200" b="1" dirty="0"/>
              <a:t>klo 9.00 kokoontuminen auditoriossa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</a:t>
            </a:r>
            <a:r>
              <a:rPr lang="fi-FI" sz="3200" b="1" dirty="0"/>
              <a:t>klo 9.15-11.30 ryhmänohjaus omissa kotiluokissa</a:t>
            </a:r>
          </a:p>
          <a:p>
            <a:pPr lvl="1"/>
            <a:r>
              <a:rPr lang="fi-FI" sz="3000" dirty="0"/>
              <a:t>ryhmänohjaaja ja opo esittäytyvät</a:t>
            </a:r>
          </a:p>
          <a:p>
            <a:pPr lvl="1"/>
            <a:r>
              <a:rPr lang="fi-FI" sz="3000" dirty="0"/>
              <a:t>tarkistetaan Wilma -tunnusten toimivuus</a:t>
            </a:r>
          </a:p>
          <a:p>
            <a:pPr lvl="1"/>
            <a:r>
              <a:rPr lang="fi-FI" sz="3000" dirty="0"/>
              <a:t>henkilötietolomakkeet (?)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</a:t>
            </a:r>
            <a:r>
              <a:rPr lang="fi-FI" sz="3200" b="1" dirty="0"/>
              <a:t>klo 9.45 -&gt; tietokoneiden luovutus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</a:t>
            </a:r>
            <a:r>
              <a:rPr lang="fi-FI" sz="3200" b="1" dirty="0"/>
              <a:t>klo 11.15 tutorit esittäytyvät ykkösille ja esittelevät koulun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000" dirty="0"/>
              <a:t> </a:t>
            </a:r>
            <a:r>
              <a:rPr lang="fi-FI" sz="3000" b="1" dirty="0"/>
              <a:t>klo 12.00 ruokailu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000" dirty="0"/>
              <a:t> </a:t>
            </a:r>
            <a:r>
              <a:rPr lang="fi-FI" sz="3000" b="1" dirty="0"/>
              <a:t>klo 12.30-14.00 ryhmänohjaus jatkuu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tietokoneiden käyttöönotto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1 jakson opintojaksovalintojen tarkistus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pedanet –tunnukset (?)</a:t>
            </a:r>
          </a:p>
          <a:p>
            <a:pPr lvl="2">
              <a:buFontTx/>
              <a:buChar char="-"/>
            </a:pPr>
            <a:endParaRPr lang="fi-FI" sz="2600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437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1A2FFC-D45F-134B-B6DF-8B7C5B60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Ryhmänohjaaja ja ryhmänohjaus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1E3889-C7F4-9D40-9DBA-E5A43303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723013" cy="415878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ryhmänohjaustunti torstaisin klo 15.15-16.00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pakollinen osa opinto-ohjauksen </a:t>
            </a:r>
            <a:r>
              <a:rPr lang="fi-FI" sz="2200" i="1" dirty="0"/>
              <a:t>OP1 –opintojaksoa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ryhmänohjaaja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seuraa ryhmän opiskelijoiden opintomenestystä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auttaa ja opastaa ongelmissa eteenpäin (esim. rehtori, kuraattori, opo, terveydenhoitaja)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on yhteydessä huoltajiin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ohjaa opiskelutaidoissa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myöntää poissaolon (enintään 5 päivää), rehtori (yli 5 päivää)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tiedottaa lukion tulevista tapahtumista</a:t>
            </a:r>
          </a:p>
          <a:p>
            <a:pPr marL="201168" lvl="1" indent="0">
              <a:buNone/>
            </a:pPr>
            <a:endParaRPr lang="fi-FI" sz="2800" b="1" dirty="0">
              <a:sym typeface="Wingdings" pitchFamily="2" charset="2"/>
            </a:endParaRPr>
          </a:p>
          <a:p>
            <a:pPr marL="201168" lvl="1" indent="0">
              <a:buNone/>
            </a:pPr>
            <a:r>
              <a:rPr lang="fi-FI" sz="2800" b="1" dirty="0">
                <a:sym typeface="Wingdings" pitchFamily="2" charset="2"/>
              </a:rPr>
              <a:t> Jos sinulla on lukio-opintoihin liittyviä ongelmia, kysyttävää ym. ota ensin yhteyttä omaan ryhmänohjaajaasi esim. Wilma-viestillä!</a:t>
            </a: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354920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95ED1-79AF-B944-B7BF-F46BDA48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/>
              <a:t>Lukion viralliset digitaaliset ympäristöt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D5FD4E-8B02-814C-9D1A-7E41AF2B4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845676" cy="42145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i="1" dirty="0"/>
              <a:t> </a:t>
            </a:r>
            <a:r>
              <a:rPr lang="fi-FI" sz="2400" b="1" i="1" u="sng" dirty="0"/>
              <a:t>Wilma</a:t>
            </a:r>
            <a:r>
              <a:rPr lang="fi-FI" sz="2400" b="1" dirty="0"/>
              <a:t> </a:t>
            </a:r>
            <a:r>
              <a:rPr lang="fi-FI" sz="2400" b="1" dirty="0">
                <a:sym typeface="Wingdings" pitchFamily="2" charset="2"/>
              </a:rPr>
              <a:t> tiedotus, viestintä &amp; poissaolojen seuranta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b="1" dirty="0">
                <a:sym typeface="Wingdings" pitchFamily="2" charset="2"/>
              </a:rPr>
              <a:t>Asenna Wilma-sovellus puhelimeesi ja seuraa viestejä</a:t>
            </a:r>
            <a:endParaRPr lang="fi-FI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i="1" dirty="0"/>
              <a:t> </a:t>
            </a:r>
            <a:r>
              <a:rPr lang="fi-FI" sz="2400" b="1" i="1" u="sng" dirty="0"/>
              <a:t>Peda.net </a:t>
            </a:r>
            <a:r>
              <a:rPr lang="fi-FI" sz="2400" b="1" dirty="0">
                <a:sym typeface="Wingdings" pitchFamily="2" charset="2"/>
              </a:rPr>
              <a:t> oppituntien oppimisympäristö ja tehtävät, kalenteri, opinto-opas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i="1" dirty="0">
                <a:sym typeface="Wingdings" pitchFamily="2" charset="2"/>
              </a:rPr>
              <a:t> </a:t>
            </a:r>
            <a:r>
              <a:rPr lang="fi-FI" sz="2400" b="1" i="1" u="sng" dirty="0"/>
              <a:t>O365</a:t>
            </a:r>
            <a:r>
              <a:rPr lang="fi-FI" sz="2400" b="1" i="1" dirty="0"/>
              <a:t> </a:t>
            </a:r>
            <a:r>
              <a:rPr lang="fi-FI" sz="2400" b="1" dirty="0"/>
              <a:t>(Office-paketti) </a:t>
            </a:r>
            <a:r>
              <a:rPr lang="fi-FI" sz="2400" b="1" dirty="0">
                <a:sym typeface="Wingdings" pitchFamily="2" charset="2"/>
              </a:rPr>
              <a:t> Microsoft-ohjelmat, sähköposti, kirjallisten töiden palautus esim. kieliin</a:t>
            </a:r>
            <a:endParaRPr lang="fi-FI" sz="2400" b="1" dirty="0"/>
          </a:p>
          <a:p>
            <a:r>
              <a:rPr lang="fi-FI" sz="2400" dirty="0"/>
              <a:t>- kaikilla on oltava tunnukset sähköisiin ympäristöihin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887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1C227-8C79-6042-975D-32EC9040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Henkilötietolomakkeet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8261DE-95B5-FD4B-AF8C-D7F7402C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253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tarkista henkilötietosi ja myös huoltajien tiedot (</a:t>
            </a:r>
            <a:r>
              <a:rPr lang="fi-FI" sz="3200" dirty="0" err="1"/>
              <a:t>puh.nro</a:t>
            </a:r>
            <a:r>
              <a:rPr lang="fi-FI" sz="3200" dirty="0"/>
              <a:t>, osoite ym.) ja korjaa tarvittaessa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henkilötietolomake tulee </a:t>
            </a:r>
            <a:r>
              <a:rPr lang="fi-FI" sz="3200" i="1" dirty="0"/>
              <a:t>käyttää kotona </a:t>
            </a:r>
            <a:r>
              <a:rPr lang="fi-FI" sz="3200" dirty="0"/>
              <a:t>ja </a:t>
            </a:r>
            <a:r>
              <a:rPr lang="fi-FI" sz="3200" i="1" dirty="0"/>
              <a:t>huoltajan</a:t>
            </a:r>
            <a:r>
              <a:rPr lang="fi-FI" sz="3200" dirty="0"/>
              <a:t> tulee </a:t>
            </a:r>
            <a:r>
              <a:rPr lang="fi-FI" sz="3200" i="1" dirty="0"/>
              <a:t>allekirjoittaa</a:t>
            </a:r>
            <a:r>
              <a:rPr lang="fi-FI" sz="3200" dirty="0"/>
              <a:t> 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palauta lomake </a:t>
            </a:r>
            <a:r>
              <a:rPr lang="fi-FI" sz="3200" i="1" dirty="0"/>
              <a:t>ryhmänohjaajalle</a:t>
            </a:r>
            <a:r>
              <a:rPr lang="fi-FI" sz="3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dirty="0"/>
              <a:t> </a:t>
            </a:r>
            <a:r>
              <a:rPr lang="fi-FI" sz="3200" u="sng" dirty="0"/>
              <a:t>On välttämätöntä, että henkilötiedot ovat oikeat ja koulupäivän aikana nopeasti saatavilla!</a:t>
            </a:r>
          </a:p>
        </p:txBody>
      </p:sp>
    </p:spTree>
    <p:extLst>
      <p:ext uri="{BB962C8B-B14F-4D97-AF65-F5344CB8AC3E}">
        <p14:creationId xmlns:p14="http://schemas.microsoft.com/office/powerpoint/2010/main" val="200695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1A2FFC-D45F-134B-B6DF-8B7C5B60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tärkeitä 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1E3889-C7F4-9D40-9DBA-E5A43303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723013" cy="41587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koulun ovet ovat lukittuina oppituntien aikana, sisään pääsee ovikoodilla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koodia ei saa kertoa koulun ulkopuolisille henkilöille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opotunteja on lukujärjestyksessä kolme kertaa viikossa, niistä toteutuu kaksi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toisen oppitunnin pitää opo, toisen erityisopettaja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opot laittavat jokaiselle ryhmälle erikseen viestiä toteutuvien oppituntien ajankohdista</a:t>
            </a:r>
          </a:p>
        </p:txBody>
      </p:sp>
    </p:spTree>
    <p:extLst>
      <p:ext uri="{BB962C8B-B14F-4D97-AF65-F5344CB8AC3E}">
        <p14:creationId xmlns:p14="http://schemas.microsoft.com/office/powerpoint/2010/main" val="261457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2043B5-269A-D448-BCA5-5A5419CD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Syksyn päivämääriä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6DA415-CAEE-014F-899F-7EFB620FF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403" y="2108201"/>
            <a:ext cx="10715401" cy="42368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to </a:t>
            </a:r>
            <a:r>
              <a:rPr lang="fi-FI" sz="3200" b="1" dirty="0"/>
              <a:t>24.8.2023 Ykkösten ryhmäytymisiltapäivä (iltapäivä)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to-pe 24.-25.8.2023 </a:t>
            </a:r>
            <a:r>
              <a:rPr lang="fi-FI" sz="3200" b="1" dirty="0" err="1"/>
              <a:t>Mate</a:t>
            </a:r>
            <a:r>
              <a:rPr lang="fi-FI" sz="3200" b="1" dirty="0"/>
              <a:t>-linjalaisten leiri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to-pe 7.-8.9.2023 Y-linjalaisten innovaatioleiri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to 7.9.2023 tehdään loppulukuvuoden opintojaksovalinnat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4000" b="1" dirty="0"/>
              <a:t> </a:t>
            </a:r>
            <a:r>
              <a:rPr lang="fi-FI" sz="3200" b="1" dirty="0"/>
              <a:t>opiskelijakunnan yleiskokous (ajankohta auki)</a:t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9495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A6BA2C-C485-5D4F-AC54-015B771E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Valintojen tarkistaminen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61B0E7-518B-4148-B8F6-6D812E7D6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69936"/>
          </a:xfrm>
        </p:spPr>
        <p:txBody>
          <a:bodyPr>
            <a:normAutofit fontScale="62500" lnSpcReduction="20000"/>
          </a:bodyPr>
          <a:lstStyle/>
          <a:p>
            <a:r>
              <a:rPr lang="fi-FI" sz="3600" b="1" dirty="0"/>
              <a:t>Tarkista ensimmäisen jakson opintojaksovalintasi Wilmasta: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kaikilla opiskelijoilla tulee olla valittuna MAY1, ENA1+2, PS1, OP1, ÄI1 / S22+S23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1A ja 1C </a:t>
            </a:r>
            <a:r>
              <a:rPr lang="fi-FI" sz="2800" dirty="0"/>
              <a:t>luokilla tulee olla valittuna </a:t>
            </a:r>
            <a:r>
              <a:rPr lang="fi-FI" sz="2800" dirty="0" err="1"/>
              <a:t>valittuna</a:t>
            </a:r>
            <a:r>
              <a:rPr lang="fi-FI" sz="2800" dirty="0"/>
              <a:t>: </a:t>
            </a:r>
            <a:r>
              <a:rPr lang="fi-FI" sz="2800" b="1" dirty="0"/>
              <a:t>KU1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1B, 1D, 1E </a:t>
            </a:r>
            <a:r>
              <a:rPr lang="fi-FI" sz="2800" dirty="0"/>
              <a:t>tulee olla valittuna </a:t>
            </a:r>
            <a:r>
              <a:rPr lang="fi-FI" sz="2800" dirty="0" err="1"/>
              <a:t>valittuna</a:t>
            </a:r>
            <a:r>
              <a:rPr lang="fi-FI" sz="2800" dirty="0"/>
              <a:t>: </a:t>
            </a:r>
            <a:r>
              <a:rPr lang="fi-FI" sz="2800" b="1" dirty="0"/>
              <a:t>LI1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Urheilijakoulutukseen</a:t>
            </a:r>
            <a:r>
              <a:rPr lang="fi-FI" sz="2800" dirty="0"/>
              <a:t> valituilla tulee olla valittuna </a:t>
            </a:r>
            <a:r>
              <a:rPr lang="fi-FI" sz="2800" b="1" dirty="0"/>
              <a:t>URK1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Jos sinulla on ollut peruskoulussa haasteita ruotsin kielessä, on hyvä valita peruskoulun ruotsi kertaa opintojakso RUB18 (valinnainen) (jos sinulla ei ole opintojaksoa valittuna, voit pyytää sitä omalta opolta)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loppulukuvuoden valinnat tehdään syyskuun alussa opinto-ohjaajan ja ryhmänohjaajan ohjeistamana</a:t>
            </a:r>
          </a:p>
        </p:txBody>
      </p:sp>
    </p:spTree>
    <p:extLst>
      <p:ext uri="{BB962C8B-B14F-4D97-AF65-F5344CB8AC3E}">
        <p14:creationId xmlns:p14="http://schemas.microsoft.com/office/powerpoint/2010/main" val="372411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878C94-8866-DC4E-B2F7-24935EA9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6237"/>
            <a:ext cx="10058400" cy="850821"/>
          </a:xfrm>
        </p:spPr>
        <p:txBody>
          <a:bodyPr/>
          <a:lstStyle/>
          <a:p>
            <a:r>
              <a:rPr lang="fi-FI" dirty="0"/>
              <a:t>Poissaolot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E5DA01-0DDA-C144-A113-BF662C57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06305"/>
            <a:ext cx="10990642" cy="4161041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- </a:t>
            </a:r>
            <a:r>
              <a:rPr lang="fi-FI" sz="2400" b="1" dirty="0"/>
              <a:t>Tunneilta ei voi olla kevein perustein pois. </a:t>
            </a:r>
          </a:p>
          <a:p>
            <a:pPr lvl="1"/>
            <a:r>
              <a:rPr lang="fi-FI" sz="2200" dirty="0"/>
              <a:t>hyväksyttäviä syitä poissaololle ovat esim. </a:t>
            </a:r>
            <a:r>
              <a:rPr lang="fi-FI" sz="2200" b="1" dirty="0"/>
              <a:t>sairastuminen</a:t>
            </a:r>
            <a:r>
              <a:rPr lang="fi-FI" sz="2200" dirty="0"/>
              <a:t> tai </a:t>
            </a:r>
            <a:r>
              <a:rPr lang="fi-FI" sz="2200" b="1" dirty="0"/>
              <a:t>välttämätön meno</a:t>
            </a:r>
          </a:p>
          <a:p>
            <a:pPr lvl="1"/>
            <a:r>
              <a:rPr lang="fi-FI" sz="2200" b="1" dirty="0"/>
              <a:t>huoltajien tulee selvittää poissaolot </a:t>
            </a:r>
            <a:r>
              <a:rPr lang="fi-FI" sz="2200" i="1" dirty="0"/>
              <a:t>viikon kuluessa </a:t>
            </a:r>
            <a:r>
              <a:rPr lang="fi-FI" sz="2200" dirty="0"/>
              <a:t>Wilmaan</a:t>
            </a:r>
          </a:p>
          <a:p>
            <a:pPr lvl="1"/>
            <a:r>
              <a:rPr lang="fi-FI" sz="2000" dirty="0"/>
              <a:t>kolmen</a:t>
            </a:r>
            <a:r>
              <a:rPr lang="fi-FI" sz="2000" i="1" dirty="0"/>
              <a:t> poissaolon </a:t>
            </a:r>
            <a:r>
              <a:rPr lang="fi-FI" sz="2000" dirty="0"/>
              <a:t>jälkeen opintojakson opettaja keskustelee opiskelijan kanssa + antaa lisätehtäviä</a:t>
            </a:r>
          </a:p>
          <a:p>
            <a:pPr lvl="1"/>
            <a:r>
              <a:rPr lang="fi-FI" sz="2000" b="1" dirty="0"/>
              <a:t>selvittämättömien poissaolojen jatkuessa opintojakso katkeaa, eikä sitä arvioida eikä näin ollen voida uusia</a:t>
            </a:r>
            <a:endParaRPr lang="fi-FI" sz="2200" dirty="0"/>
          </a:p>
          <a:p>
            <a:r>
              <a:rPr lang="fi-FI" sz="2400" b="1" dirty="0"/>
              <a:t>- Opiskelijan on otettava itse selvää opintojakson opettajalta esim. Wilma-viestillä mitä poissaolon aikana tunneilla on tehty</a:t>
            </a:r>
          </a:p>
          <a:p>
            <a:r>
              <a:rPr lang="fi-FI" sz="2400" dirty="0"/>
              <a:t>- </a:t>
            </a:r>
            <a:r>
              <a:rPr lang="fi-FI" sz="2400" b="1" dirty="0"/>
              <a:t>Jos poissaolo on tiedossa etukäteen, tulee kysyä lupa ryhmänohjaajalta</a:t>
            </a:r>
            <a:r>
              <a:rPr lang="fi-FI" sz="2400" dirty="0"/>
              <a:t> (</a:t>
            </a:r>
            <a:r>
              <a:rPr lang="fi-FI" sz="2400" i="1" u="sng" dirty="0"/>
              <a:t>korkeintaan 5 arkipvää</a:t>
            </a:r>
            <a:r>
              <a:rPr lang="fi-FI" sz="2400" dirty="0"/>
              <a:t>) </a:t>
            </a:r>
            <a:r>
              <a:rPr lang="fi-FI" sz="2400" b="1" dirty="0"/>
              <a:t>tai rehtorilta</a:t>
            </a:r>
            <a:r>
              <a:rPr lang="fi-FI" sz="2400" dirty="0"/>
              <a:t> (</a:t>
            </a:r>
            <a:r>
              <a:rPr lang="fi-FI" sz="2400" i="1" u="sng" dirty="0"/>
              <a:t>yli viikon</a:t>
            </a:r>
            <a:r>
              <a:rPr lang="fi-FI" sz="2400" dirty="0"/>
              <a:t>) ja </a:t>
            </a:r>
            <a:r>
              <a:rPr lang="fi-FI" sz="2400" b="1" dirty="0"/>
              <a:t>lisäksi kurssien opettajilta tulee pyytää </a:t>
            </a:r>
            <a:r>
              <a:rPr lang="fi-FI" sz="2400" b="1" i="1" u="sng" dirty="0"/>
              <a:t>tehtävät</a:t>
            </a:r>
          </a:p>
          <a:p>
            <a:r>
              <a:rPr lang="fi-FI" sz="2400" dirty="0"/>
              <a:t>- </a:t>
            </a:r>
            <a:r>
              <a:rPr lang="fi-FI" sz="2400" b="1" i="1" dirty="0"/>
              <a:t>Koeviikolta</a:t>
            </a:r>
            <a:r>
              <a:rPr lang="fi-FI" sz="2400" b="1" dirty="0"/>
              <a:t> ei voi olla poissa, paitsi sairastapauksissa. </a:t>
            </a:r>
            <a:r>
              <a:rPr lang="fi-FI" sz="2400" dirty="0"/>
              <a:t>Tällöin kurssin opettajalle tulee aina lähettää viesti ennen kokeen alkamista!</a:t>
            </a:r>
          </a:p>
        </p:txBody>
      </p:sp>
    </p:spTree>
    <p:extLst>
      <p:ext uri="{BB962C8B-B14F-4D97-AF65-F5344CB8AC3E}">
        <p14:creationId xmlns:p14="http://schemas.microsoft.com/office/powerpoint/2010/main" val="1241610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425"/>
      </a:dk2>
      <a:lt2>
        <a:srgbClr val="E8E2E4"/>
      </a:lt2>
      <a:accent1>
        <a:srgbClr val="80AA9F"/>
      </a:accent1>
      <a:accent2>
        <a:srgbClr val="75AC87"/>
      </a:accent2>
      <a:accent3>
        <a:srgbClr val="86AB81"/>
      </a:accent3>
      <a:accent4>
        <a:srgbClr val="90AA74"/>
      </a:accent4>
      <a:accent5>
        <a:srgbClr val="A1A47C"/>
      </a:accent5>
      <a:accent6>
        <a:srgbClr val="B29F7A"/>
      </a:accent6>
      <a:hlink>
        <a:srgbClr val="AE697C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9CADC839008954E823558A14CA2B028" ma:contentTypeVersion="17" ma:contentTypeDescription="Luo uusi asiakirja." ma:contentTypeScope="" ma:versionID="4480a1ac196d1c1584a4ea82ef1e68e5">
  <xsd:schema xmlns:xsd="http://www.w3.org/2001/XMLSchema" xmlns:xs="http://www.w3.org/2001/XMLSchema" xmlns:p="http://schemas.microsoft.com/office/2006/metadata/properties" xmlns:ns3="1d6cd59b-97b1-4caa-8b61-79f71384a86d" xmlns:ns4="02ef0ff2-8b9b-41ba-b0e8-9e6a8f15fed3" targetNamespace="http://schemas.microsoft.com/office/2006/metadata/properties" ma:root="true" ma:fieldsID="4283d25be9f5c18637f1a7768ef0c7dd" ns3:_="" ns4:_="">
    <xsd:import namespace="1d6cd59b-97b1-4caa-8b61-79f71384a86d"/>
    <xsd:import namespace="02ef0ff2-8b9b-41ba-b0e8-9e6a8f15fe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SearchPropertie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cd59b-97b1-4caa-8b61-79f71384a8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f0ff2-8b9b-41ba-b0e8-9e6a8f15fe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d6cd59b-97b1-4caa-8b61-79f71384a86d" xsi:nil="true"/>
  </documentManagement>
</p:properties>
</file>

<file path=customXml/itemProps1.xml><?xml version="1.0" encoding="utf-8"?>
<ds:datastoreItem xmlns:ds="http://schemas.openxmlformats.org/officeDocument/2006/customXml" ds:itemID="{8633FA11-789E-4123-8777-780EC27DE4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FE67D6-0FC3-48BC-9F01-5E599034A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6cd59b-97b1-4caa-8b61-79f71384a86d"/>
    <ds:schemaRef ds:uri="02ef0ff2-8b9b-41ba-b0e8-9e6a8f15fe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990270-CA95-4953-9100-064AACDF52A3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02ef0ff2-8b9b-41ba-b0e8-9e6a8f15fed3"/>
    <ds:schemaRef ds:uri="1d6cd59b-97b1-4caa-8b61-79f71384a86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590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RetrospectVTI</vt:lpstr>
      <vt:lpstr>Ryhmänohjaus</vt:lpstr>
      <vt:lpstr>9.8.2023 päivän aikataulu</vt:lpstr>
      <vt:lpstr>Ryhmänohjaaja ja ryhmänohjaus</vt:lpstr>
      <vt:lpstr>Lukion viralliset digitaaliset ympäristöt</vt:lpstr>
      <vt:lpstr>Henkilötietolomakkeet</vt:lpstr>
      <vt:lpstr>Muita tärkeitä asioita</vt:lpstr>
      <vt:lpstr>Syksyn päivämääriä</vt:lpstr>
      <vt:lpstr>Valintojen tarkistaminen</vt:lpstr>
      <vt:lpstr>Poissaolot</vt:lpstr>
      <vt:lpstr>Oppilaskunta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Ryhmänohjaus 8.8.2019</dc:title>
  <dc:creator>Anttila Petri Juha</dc:creator>
  <cp:lastModifiedBy>Jäntti Katri Maarit</cp:lastModifiedBy>
  <cp:revision>28</cp:revision>
  <dcterms:created xsi:type="dcterms:W3CDTF">2019-08-07T19:04:31Z</dcterms:created>
  <dcterms:modified xsi:type="dcterms:W3CDTF">2023-08-08T13:12:41Z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0x010100F9CADC839008954E823558A14CA2B028</vt:lpwstr>
  </property>
</Properties>
</file>