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Eduskunta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517232"/>
          </a:xfrm>
        </p:spPr>
        <p:txBody>
          <a:bodyPr>
            <a:normAutofit/>
          </a:bodyPr>
          <a:lstStyle/>
          <a:p>
            <a:r>
              <a:rPr lang="fi-FI" altLang="fi-FI" sz="2000" b="1" dirty="0" smtClean="0"/>
              <a:t>Vallankäyttö</a:t>
            </a:r>
          </a:p>
          <a:p>
            <a:endParaRPr lang="fi-FI" altLang="fi-FI" sz="2000" b="1" dirty="0" smtClean="0"/>
          </a:p>
          <a:p>
            <a:pPr>
              <a:buFontTx/>
              <a:buChar char="-"/>
            </a:pPr>
            <a:r>
              <a:rPr lang="fi-FI" altLang="fi-FI" sz="2000" i="1" dirty="0" smtClean="0"/>
              <a:t>Vallan kolmijako-opin </a:t>
            </a:r>
            <a:r>
              <a:rPr lang="fi-FI" altLang="fi-FI" sz="2000" dirty="0" smtClean="0"/>
              <a:t>mukaisesti ylin lainsäädäntövalta </a:t>
            </a:r>
            <a:r>
              <a:rPr lang="fi-FI" altLang="fi-FI" sz="2000" i="1" dirty="0" smtClean="0"/>
              <a:t>yksikamarisella</a:t>
            </a:r>
            <a:r>
              <a:rPr lang="fi-FI" altLang="fi-FI" sz="2000" dirty="0" smtClean="0"/>
              <a:t>, 200-jäsenisellä, eduskunnalla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EU:n säätämien </a:t>
            </a:r>
            <a:r>
              <a:rPr lang="fi-FI" altLang="fi-FI" sz="1600" i="1" dirty="0"/>
              <a:t>EU-asetusten</a:t>
            </a:r>
            <a:r>
              <a:rPr lang="fi-FI" altLang="fi-FI" sz="1600" dirty="0"/>
              <a:t> omaksuminen muuttamattomina ja </a:t>
            </a:r>
            <a:r>
              <a:rPr lang="fi-FI" altLang="fi-FI" sz="1600" i="1" dirty="0"/>
              <a:t>direktiivien</a:t>
            </a:r>
            <a:r>
              <a:rPr lang="fi-FI" altLang="fi-FI" sz="1600" dirty="0"/>
              <a:t> sovittaminen laeiksi -&gt; Ristiriitatilanteissa Suomen laki </a:t>
            </a:r>
            <a:r>
              <a:rPr lang="fi-FI" altLang="fi-FI" sz="1600" dirty="0" smtClean="0"/>
              <a:t>väistää</a:t>
            </a:r>
            <a:endParaRPr lang="fi-FI" altLang="fi-FI" sz="2000" dirty="0" smtClean="0"/>
          </a:p>
          <a:p>
            <a:pPr>
              <a:buFontTx/>
              <a:buChar char="-"/>
            </a:pPr>
            <a:r>
              <a:rPr lang="fi-FI" altLang="fi-FI" sz="2000" dirty="0" smtClean="0"/>
              <a:t>Budjettivalta -&gt; Valtion tuloista (mm. verot) ja menoista päättäminen</a:t>
            </a:r>
          </a:p>
          <a:p>
            <a:pPr>
              <a:buFontTx/>
              <a:buChar char="-"/>
            </a:pPr>
            <a:r>
              <a:rPr lang="fi-FI" altLang="fi-FI" sz="2000" dirty="0" smtClean="0"/>
              <a:t>Pääministerin valinta</a:t>
            </a:r>
          </a:p>
          <a:p>
            <a:pPr>
              <a:buFontTx/>
              <a:buChar char="-"/>
            </a:pPr>
            <a:r>
              <a:rPr lang="fi-FI" altLang="fi-FI" sz="2000" dirty="0" smtClean="0"/>
              <a:t>Kansainvälisten sopimusten hyväksyminen</a:t>
            </a:r>
          </a:p>
          <a:p>
            <a:pPr>
              <a:buFontTx/>
              <a:buChar char="-"/>
            </a:pPr>
            <a:r>
              <a:rPr lang="fi-FI" altLang="fi-FI" sz="2000" dirty="0" smtClean="0"/>
              <a:t>Hallituksen toimien ja laillisuuden valvonta </a:t>
            </a:r>
            <a:r>
              <a:rPr lang="fi-FI" altLang="fi-FI" sz="2000" i="1" dirty="0" smtClean="0"/>
              <a:t>parlamentarismin</a:t>
            </a:r>
            <a:r>
              <a:rPr lang="fi-FI" altLang="fi-FI" sz="2000" dirty="0" smtClean="0"/>
              <a:t> periaatteen mukaisesti, lähinnä </a:t>
            </a:r>
            <a:r>
              <a:rPr lang="fi-FI" altLang="fi-FI" sz="2000" i="1" dirty="0" smtClean="0"/>
              <a:t>opposition </a:t>
            </a:r>
            <a:r>
              <a:rPr lang="fi-FI" altLang="fi-FI" sz="2000" dirty="0" smtClean="0"/>
              <a:t>toimesta</a:t>
            </a:r>
          </a:p>
          <a:p>
            <a:pPr lvl="1">
              <a:buFontTx/>
              <a:buChar char="-"/>
            </a:pPr>
            <a:r>
              <a:rPr lang="fi-FI" altLang="fi-FI" sz="1600" dirty="0" smtClean="0"/>
              <a:t>Välikysymys</a:t>
            </a:r>
          </a:p>
          <a:p>
            <a:pPr lvl="1">
              <a:buFontTx/>
              <a:buChar char="-"/>
            </a:pPr>
            <a:r>
              <a:rPr lang="fi-FI" sz="1600" dirty="0" smtClean="0"/>
              <a:t>Kirjallinen kysymys</a:t>
            </a:r>
          </a:p>
          <a:p>
            <a:pPr lvl="1">
              <a:buFontTx/>
              <a:buChar char="-"/>
            </a:pPr>
            <a:r>
              <a:rPr lang="fi-FI" sz="1600" dirty="0" smtClean="0"/>
              <a:t>Suullinen kyselytunti</a:t>
            </a:r>
          </a:p>
          <a:p>
            <a:pPr lvl="1">
              <a:buFontTx/>
              <a:buChar char="-"/>
            </a:pPr>
            <a:r>
              <a:rPr lang="fi-FI" sz="1600" dirty="0" smtClean="0"/>
              <a:t>Ajankohtaiskeskustelu</a:t>
            </a:r>
          </a:p>
          <a:p>
            <a:pPr lvl="1">
              <a:buFontTx/>
              <a:buChar char="-"/>
            </a:pPr>
            <a:r>
              <a:rPr lang="fi-FI" sz="1600" dirty="0" smtClean="0"/>
              <a:t>Pääministerin ilmoitus</a:t>
            </a:r>
          </a:p>
          <a:p>
            <a:pPr lvl="1">
              <a:buFontTx/>
              <a:buChar char="-"/>
            </a:pPr>
            <a:r>
              <a:rPr lang="fi-FI" sz="1600" dirty="0" smtClean="0"/>
              <a:t>Tiedonanto</a:t>
            </a:r>
          </a:p>
          <a:p>
            <a:pPr lvl="1">
              <a:buFontTx/>
              <a:buChar char="-"/>
            </a:pPr>
            <a:endParaRPr lang="fi-FI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8050" y="188640"/>
            <a:ext cx="8918446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 smtClean="0"/>
              <a:t>Eduskuntatyö</a:t>
            </a:r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b="1" dirty="0" smtClean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Asioiden valmistelu </a:t>
            </a:r>
            <a:r>
              <a:rPr lang="fi-FI" altLang="fi-FI" sz="2000" i="1" dirty="0" smtClean="0"/>
              <a:t>valiokunnissa</a:t>
            </a:r>
            <a:r>
              <a:rPr lang="fi-FI" altLang="fi-FI" sz="2000" dirty="0" smtClean="0"/>
              <a:t> (16kpl)</a:t>
            </a:r>
            <a:endParaRPr lang="fi-FI" altLang="fi-FI" sz="2000" i="1" dirty="0" smtClean="0"/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kokoontuvat suljetuin ovin 1-4 kertaa viikossa puheenjohtajan johdolla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asiantuntijoiden kutsuminen tarvittaessa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valiokunta laatii asiasta </a:t>
            </a:r>
            <a:r>
              <a:rPr lang="fi-FI" altLang="fi-FI" sz="2000" i="1" dirty="0" smtClean="0"/>
              <a:t>mietinnön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i="1" dirty="0" smtClean="0"/>
              <a:t>Suuri valiokunta </a:t>
            </a:r>
            <a:r>
              <a:rPr lang="fi-FI" altLang="fi-FI" sz="2000" dirty="0" smtClean="0"/>
              <a:t>tärkein -&gt; EU-asioiden käsittely ja EU-kokouksiin matkaavien ministerien evästys ja jälkihaastattelu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 smtClean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Päätöksenteko puolueettoman </a:t>
            </a:r>
            <a:r>
              <a:rPr lang="fi-FI" altLang="fi-FI" sz="2000" i="1" dirty="0" smtClean="0"/>
              <a:t>puhemiehen</a:t>
            </a:r>
            <a:r>
              <a:rPr lang="fi-FI" altLang="fi-FI" sz="2000" dirty="0" smtClean="0"/>
              <a:t> </a:t>
            </a:r>
            <a:r>
              <a:rPr lang="fi-FI" altLang="fi-FI" sz="2000" dirty="0"/>
              <a:t>johdolla julkisissa </a:t>
            </a:r>
            <a:r>
              <a:rPr lang="fi-FI" altLang="fi-FI" sz="2000" i="1" dirty="0" smtClean="0"/>
              <a:t>täysistunnoissa</a:t>
            </a:r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i="1" dirty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Kansanedustajan työtä ohjaa käytännössä oma puolue ja sen </a:t>
            </a:r>
            <a:r>
              <a:rPr lang="fi-FI" altLang="fi-FI" sz="2000" i="1" dirty="0" smtClean="0"/>
              <a:t>eduskuntaryhmä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Ottaa kantaa lakiesityksiin ja ajankohtaisiin asioihin sekä tekee aloitteita      -&gt; Huom. </a:t>
            </a:r>
            <a:r>
              <a:rPr lang="fi-FI" altLang="fi-FI" sz="2000" i="1" dirty="0" smtClean="0"/>
              <a:t>ryhmäkurin</a:t>
            </a:r>
            <a:r>
              <a:rPr lang="fi-FI" altLang="fi-FI" sz="2000" dirty="0" smtClean="0"/>
              <a:t> merkitys äänestyksissä!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Kansanedustajalla oikeus tehdä</a:t>
            </a:r>
          </a:p>
          <a:p>
            <a:pPr marL="1257300" lvl="3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i="1" dirty="0" smtClean="0"/>
              <a:t>lakialoite</a:t>
            </a:r>
          </a:p>
          <a:p>
            <a:pPr marL="1257300" lvl="3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i="1" dirty="0" smtClean="0"/>
              <a:t>talousarvioaloite</a:t>
            </a:r>
            <a:r>
              <a:rPr lang="fi-FI" altLang="fi-FI" dirty="0" smtClean="0"/>
              <a:t> (esim. määräraha johonkin kohteeseen)</a:t>
            </a:r>
          </a:p>
          <a:p>
            <a:pPr marL="1257300" lvl="3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i="1" dirty="0" smtClean="0"/>
              <a:t>toimenpidealoite</a:t>
            </a:r>
            <a:r>
              <a:rPr lang="fi-FI" altLang="fi-FI" dirty="0" smtClean="0"/>
              <a:t> (osoitetaan hallitukselle koskien lain valmistelua/ toteuttamista)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 smtClean="0"/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/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3297041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658</TotalTime>
  <Words>152</Words>
  <Application>Microsoft Office PowerPoint</Application>
  <PresentationFormat>Näytössä katseltava diaesitys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Eduskunta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</cp:lastModifiedBy>
  <cp:revision>93</cp:revision>
  <cp:lastPrinted>2015-08-11T10:22:42Z</cp:lastPrinted>
  <dcterms:created xsi:type="dcterms:W3CDTF">2013-07-30T12:06:37Z</dcterms:created>
  <dcterms:modified xsi:type="dcterms:W3CDTF">2016-09-21T12:57:23Z</dcterms:modified>
</cp:coreProperties>
</file>