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FC82-AF48-47BA-AB7B-CB44DC3C8674}" type="datetimeFigureOut">
              <a:rPr lang="fi-FI" smtClean="0"/>
              <a:t>20.9.2016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D3517-30D1-4130-AF50-128E1E8C02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784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20.9.2016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20.9.2016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20.9.2016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20.9.2016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20.9.2016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 smtClean="0"/>
              <a:t>Kunta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5517232"/>
          </a:xfrm>
        </p:spPr>
        <p:txBody>
          <a:bodyPr>
            <a:normAutofit/>
          </a:bodyPr>
          <a:lstStyle/>
          <a:p>
            <a:r>
              <a:rPr lang="fi-FI" altLang="fi-FI" sz="2000" b="1" dirty="0" smtClean="0"/>
              <a:t>Jäsenyys</a:t>
            </a:r>
            <a:endParaRPr lang="fi-FI" altLang="fi-FI" sz="2000" b="1" dirty="0" smtClean="0"/>
          </a:p>
          <a:p>
            <a:pPr>
              <a:buFontTx/>
              <a:buChar char="-"/>
            </a:pPr>
            <a:r>
              <a:rPr lang="fi-FI" altLang="fi-FI" sz="2000" dirty="0" smtClean="0"/>
              <a:t>Perusjäsenet (kotikunta) ja muut jäsenet (esim. kiinteä omaisuus, yritys)</a:t>
            </a:r>
          </a:p>
          <a:p>
            <a:pPr>
              <a:buFontTx/>
              <a:buChar char="-"/>
            </a:pPr>
            <a:r>
              <a:rPr lang="fi-FI" altLang="fi-FI" sz="2000" dirty="0" smtClean="0"/>
              <a:t>Perusjäsenillä oikeuksia mm.</a:t>
            </a:r>
          </a:p>
          <a:p>
            <a:pPr lvl="1">
              <a:buFontTx/>
              <a:buChar char="-"/>
            </a:pPr>
            <a:r>
              <a:rPr lang="fi-FI" altLang="fi-FI" sz="1600" dirty="0" smtClean="0"/>
              <a:t>äänioikeus</a:t>
            </a:r>
          </a:p>
          <a:p>
            <a:pPr lvl="1">
              <a:buFontTx/>
              <a:buChar char="-"/>
            </a:pPr>
            <a:r>
              <a:rPr lang="fi-FI" altLang="fi-FI" sz="1600" dirty="0" smtClean="0"/>
              <a:t>oikeus käyttää kunnan palveluita</a:t>
            </a:r>
          </a:p>
          <a:p>
            <a:pPr lvl="1">
              <a:buFontTx/>
              <a:buChar char="-"/>
            </a:pPr>
            <a:r>
              <a:rPr lang="fi-FI" altLang="fi-FI" sz="1600" dirty="0" smtClean="0"/>
              <a:t>tehdä </a:t>
            </a:r>
            <a:r>
              <a:rPr lang="fi-FI" altLang="fi-FI" sz="1600" i="1" dirty="0" smtClean="0"/>
              <a:t>aloitteita</a:t>
            </a:r>
            <a:r>
              <a:rPr lang="fi-FI" altLang="fi-FI" sz="1600" dirty="0" smtClean="0"/>
              <a:t> ja valituksia</a:t>
            </a:r>
          </a:p>
          <a:p>
            <a:pPr>
              <a:buFontTx/>
              <a:buChar char="-"/>
            </a:pPr>
            <a:r>
              <a:rPr lang="fi-FI" altLang="fi-FI" sz="2000" dirty="0" smtClean="0"/>
              <a:t>Perusjäsenen velvollisuutena mm. ottaa vastaan kunnallisia luottamustoimia ja maksaa kunnallisveroa</a:t>
            </a:r>
          </a:p>
          <a:p>
            <a:pPr>
              <a:buFontTx/>
              <a:buChar char="-"/>
            </a:pPr>
            <a:endParaRPr lang="fi-FI" altLang="fi-FI" sz="2000" dirty="0"/>
          </a:p>
          <a:p>
            <a:r>
              <a:rPr lang="fi-FI" altLang="fi-FI" sz="2000" b="1" dirty="0" smtClean="0"/>
              <a:t>Tehtävät</a:t>
            </a:r>
            <a:endParaRPr lang="fi-FI" altLang="fi-FI" sz="2000" b="1" dirty="0"/>
          </a:p>
          <a:p>
            <a:pPr>
              <a:buFontTx/>
              <a:buChar char="-"/>
            </a:pPr>
            <a:r>
              <a:rPr lang="fi-FI" sz="2000" dirty="0" smtClean="0"/>
              <a:t>Laki kunnallisesta itsehallinnosta turvaa verotusoikeuden ja päätösvaltaa palveluiden tuottamiseen -&gt; Toisaalta valtio määrää ja valvoo (lakisääteiset tehtävät) sekä rahoittaa (</a:t>
            </a:r>
            <a:r>
              <a:rPr lang="fi-FI" sz="2000" i="1" dirty="0" smtClean="0"/>
              <a:t>valtionosuudet</a:t>
            </a:r>
            <a:r>
              <a:rPr lang="fi-FI" sz="2000" dirty="0" smtClean="0"/>
              <a:t>)</a:t>
            </a:r>
          </a:p>
          <a:p>
            <a:pPr>
              <a:buFontTx/>
              <a:buChar char="-"/>
            </a:pPr>
            <a:r>
              <a:rPr lang="fi-FI" sz="2000" dirty="0" smtClean="0"/>
              <a:t>Vapaus päättää miten palvelut järjestetään</a:t>
            </a:r>
          </a:p>
          <a:p>
            <a:pPr lvl="1">
              <a:buFontTx/>
              <a:buChar char="-"/>
            </a:pPr>
            <a:r>
              <a:rPr lang="fi-FI" sz="1600" dirty="0"/>
              <a:t>Y</a:t>
            </a:r>
            <a:r>
              <a:rPr lang="fi-FI" sz="1600" dirty="0" smtClean="0"/>
              <a:t>ksin tai yhteistyössä muiden kuntien kanssa</a:t>
            </a:r>
          </a:p>
          <a:p>
            <a:pPr lvl="1">
              <a:buFontTx/>
              <a:buChar char="-"/>
            </a:pPr>
            <a:r>
              <a:rPr lang="fi-FI" sz="1600" dirty="0" smtClean="0"/>
              <a:t>Kunnalliset liikelaitokset, </a:t>
            </a:r>
            <a:r>
              <a:rPr lang="fi-FI" sz="1600" i="1" dirty="0" smtClean="0"/>
              <a:t>kuntayhtymät</a:t>
            </a:r>
            <a:r>
              <a:rPr lang="fi-FI" sz="1600" dirty="0" smtClean="0"/>
              <a:t>, </a:t>
            </a:r>
            <a:r>
              <a:rPr lang="fi-FI" sz="1600" i="1" dirty="0" smtClean="0"/>
              <a:t>ostopalvelut</a:t>
            </a:r>
          </a:p>
          <a:p>
            <a:pPr>
              <a:buFontTx/>
              <a:buChar char="-"/>
            </a:pPr>
            <a:endParaRPr lang="fi-FI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251520" y="32657"/>
            <a:ext cx="9001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i-FI" sz="2000" dirty="0" smtClean="0"/>
              <a:t> Vapaus </a:t>
            </a:r>
            <a:r>
              <a:rPr lang="fi-FI" sz="2000" dirty="0"/>
              <a:t>päättää miten palvelut järjestetään</a:t>
            </a:r>
          </a:p>
          <a:p>
            <a:pPr lvl="1">
              <a:buFontTx/>
              <a:buChar char="-"/>
            </a:pPr>
            <a:r>
              <a:rPr lang="fi-FI" sz="1600" dirty="0"/>
              <a:t>Yksin tai yhteistyössä muiden kuntien kanssa</a:t>
            </a:r>
          </a:p>
          <a:p>
            <a:pPr lvl="1">
              <a:buFontTx/>
              <a:buChar char="-"/>
            </a:pPr>
            <a:r>
              <a:rPr lang="fi-FI" sz="1600" dirty="0"/>
              <a:t>Kunnalliset liikelaitokset, </a:t>
            </a:r>
            <a:r>
              <a:rPr lang="fi-FI" sz="1600" i="1" dirty="0"/>
              <a:t>kuntayhtymät</a:t>
            </a:r>
            <a:r>
              <a:rPr lang="fi-FI" sz="1600" dirty="0"/>
              <a:t>, </a:t>
            </a:r>
            <a:r>
              <a:rPr lang="fi-FI" sz="1600" i="1" dirty="0" smtClean="0"/>
              <a:t>ostopalvelut</a:t>
            </a:r>
          </a:p>
          <a:p>
            <a:pPr>
              <a:buFontTx/>
              <a:buChar char="-"/>
            </a:pPr>
            <a:r>
              <a:rPr lang="fi-FI" sz="2000" dirty="0" smtClean="0"/>
              <a:t>Toiminta rahoitetaan mm. </a:t>
            </a:r>
          </a:p>
          <a:p>
            <a:pPr lvl="1">
              <a:buFontTx/>
              <a:buChar char="-"/>
            </a:pPr>
            <a:r>
              <a:rPr lang="fi-FI" sz="1600" dirty="0" smtClean="0"/>
              <a:t> verovaroin (</a:t>
            </a:r>
            <a:r>
              <a:rPr lang="fi-FI" sz="1600" dirty="0" err="1" smtClean="0"/>
              <a:t>kunnallis</a:t>
            </a:r>
            <a:r>
              <a:rPr lang="fi-FI" sz="1600" dirty="0" smtClean="0"/>
              <a:t>- ja kiinteistövero; osuus yhteisöveron tuotosta)</a:t>
            </a:r>
          </a:p>
          <a:p>
            <a:pPr lvl="1">
              <a:buFontTx/>
              <a:buChar char="-"/>
            </a:pPr>
            <a:r>
              <a:rPr lang="fi-FI" sz="1600" dirty="0" smtClean="0"/>
              <a:t> valtionosuuksin</a:t>
            </a:r>
          </a:p>
          <a:p>
            <a:pPr lvl="1">
              <a:buFontTx/>
              <a:buChar char="-"/>
            </a:pPr>
            <a:r>
              <a:rPr lang="fi-FI" sz="1600" dirty="0" smtClean="0"/>
              <a:t> pääomatuloilla (osingot, vuokrat, omaisuuden myyntitulot)</a:t>
            </a:r>
          </a:p>
          <a:p>
            <a:pPr lvl="1">
              <a:buFontTx/>
              <a:buChar char="-"/>
            </a:pPr>
            <a:r>
              <a:rPr lang="fi-FI" sz="1600" dirty="0" smtClean="0"/>
              <a:t> palvelumaksuin</a:t>
            </a:r>
          </a:p>
          <a:p>
            <a:pPr lvl="1">
              <a:buFontTx/>
              <a:buChar char="-"/>
            </a:pPr>
            <a:endParaRPr lang="fi-FI" sz="1600" dirty="0"/>
          </a:p>
          <a:p>
            <a:pPr marL="0" lvl="1">
              <a:buClr>
                <a:schemeClr val="accent1">
                  <a:lumMod val="60000"/>
                  <a:lumOff val="40000"/>
                </a:schemeClr>
              </a:buClr>
            </a:pPr>
            <a:r>
              <a:rPr lang="fi-FI" altLang="fi-FI" sz="2000" b="1" dirty="0"/>
              <a:t>TEHTÄVÄ: </a:t>
            </a:r>
            <a:r>
              <a:rPr lang="fi-FI" altLang="fi-FI" sz="2000" b="1" dirty="0" smtClean="0"/>
              <a:t>Millaisia haasteita kohtaavat ja miten niistä pyrkivät selviämään</a:t>
            </a:r>
          </a:p>
          <a:p>
            <a:pPr marL="0" lvl="1">
              <a:buClr>
                <a:schemeClr val="accent1">
                  <a:lumMod val="60000"/>
                  <a:lumOff val="40000"/>
                </a:schemeClr>
              </a:buClr>
            </a:pPr>
            <a:r>
              <a:rPr lang="fi-FI" altLang="fi-FI" sz="2000" b="1" dirty="0"/>
              <a:t>	</a:t>
            </a:r>
            <a:r>
              <a:rPr lang="fi-FI" altLang="fi-FI" sz="2000" b="1" dirty="0" smtClean="0"/>
              <a:t>	a) kasvukeskusten suuret (muuttovoitto-)kunnat</a:t>
            </a:r>
          </a:p>
          <a:p>
            <a:pPr marL="0" lvl="1">
              <a:buClr>
                <a:schemeClr val="accent1">
                  <a:lumMod val="60000"/>
                  <a:lumOff val="40000"/>
                </a:schemeClr>
              </a:buClr>
            </a:pPr>
            <a:r>
              <a:rPr lang="fi-FI" altLang="fi-FI" sz="2000" b="1" dirty="0"/>
              <a:t>	</a:t>
            </a:r>
            <a:r>
              <a:rPr lang="fi-FI" altLang="fi-FI" sz="2000" b="1" dirty="0" smtClean="0"/>
              <a:t>	b) syrjäseutujen pienet (muuttotappio-)kunnat</a:t>
            </a:r>
            <a:endParaRPr lang="fi-FI" altLang="fi-FI" sz="2000" b="1" dirty="0"/>
          </a:p>
          <a:p>
            <a:pPr>
              <a:buClr>
                <a:schemeClr val="accent1">
                  <a:lumMod val="60000"/>
                  <a:lumOff val="40000"/>
                </a:schemeClr>
              </a:buClr>
            </a:pPr>
            <a:endParaRPr lang="fi-FI" altLang="fi-FI" sz="2000" b="1" dirty="0"/>
          </a:p>
          <a:p>
            <a:pPr lvl="1">
              <a:buClr>
                <a:schemeClr val="accent1">
                  <a:lumMod val="60000"/>
                  <a:lumOff val="40000"/>
                </a:schemeClr>
              </a:buClr>
            </a:pPr>
            <a:endParaRPr lang="fi-FI" altLang="fi-FI" sz="2000" dirty="0"/>
          </a:p>
        </p:txBody>
      </p:sp>
    </p:spTree>
    <p:extLst>
      <p:ext uri="{BB962C8B-B14F-4D97-AF65-F5344CB8AC3E}">
        <p14:creationId xmlns:p14="http://schemas.microsoft.com/office/powerpoint/2010/main" val="32970417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35496" y="188640"/>
            <a:ext cx="900100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altLang="fi-FI" sz="2400" b="1" dirty="0" smtClean="0"/>
              <a:t>Hallinto</a:t>
            </a:r>
          </a:p>
          <a:p>
            <a:pPr marL="457200" indent="-4572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fi-FI" altLang="fi-FI" sz="2400" b="1" dirty="0" smtClean="0"/>
          </a:p>
          <a:p>
            <a:pPr marL="914400" lvl="1" indent="-4572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altLang="fi-FI" sz="2000" b="1" dirty="0" smtClean="0"/>
              <a:t>Kunnanvaltuusto</a:t>
            </a:r>
          </a:p>
          <a:p>
            <a:pPr lvl="1">
              <a:buClr>
                <a:schemeClr val="accent1">
                  <a:lumMod val="60000"/>
                  <a:lumOff val="40000"/>
                </a:schemeClr>
              </a:buClr>
            </a:pPr>
            <a:r>
              <a:rPr lang="fi-FI" altLang="fi-FI" sz="2000" dirty="0"/>
              <a:t>	</a:t>
            </a:r>
            <a:r>
              <a:rPr lang="fi-FI" altLang="fi-FI" sz="2000" dirty="0" smtClean="0"/>
              <a:t>- </a:t>
            </a:r>
            <a:r>
              <a:rPr lang="fi-FI" altLang="fi-FI" dirty="0" smtClean="0"/>
              <a:t>käyttää ylintä päätösvaltaa (mm. budjetti, lainanotto, kunnanjohtajan valinta)</a:t>
            </a:r>
          </a:p>
          <a:p>
            <a:pPr lvl="1">
              <a:buClr>
                <a:schemeClr val="accent1">
                  <a:lumMod val="60000"/>
                  <a:lumOff val="40000"/>
                </a:schemeClr>
              </a:buClr>
            </a:pPr>
            <a:r>
              <a:rPr lang="fi-FI" altLang="fi-FI" dirty="0"/>
              <a:t>	</a:t>
            </a:r>
            <a:r>
              <a:rPr lang="fi-FI" altLang="fi-FI" dirty="0" smtClean="0"/>
              <a:t>- valitsee muut </a:t>
            </a:r>
            <a:r>
              <a:rPr lang="fi-FI" altLang="fi-FI" i="1" dirty="0" smtClean="0"/>
              <a:t>luottamushenkilöt</a:t>
            </a:r>
            <a:r>
              <a:rPr lang="fi-FI" altLang="fi-FI" dirty="0" smtClean="0"/>
              <a:t> (mm. kunnanhallituksen ja lautakuntien jäsenet) 	vaalituloksen pohjalta -&gt; Huom. puolueiden </a:t>
            </a:r>
            <a:r>
              <a:rPr lang="fi-FI" altLang="fi-FI" i="1" dirty="0" smtClean="0"/>
              <a:t>valtuustoryhmien</a:t>
            </a:r>
            <a:r>
              <a:rPr lang="fi-FI" altLang="fi-FI" dirty="0" smtClean="0"/>
              <a:t> vaikutusvalta</a:t>
            </a:r>
          </a:p>
          <a:p>
            <a:pPr lvl="1">
              <a:buClr>
                <a:schemeClr val="accent1">
                  <a:lumMod val="60000"/>
                  <a:lumOff val="40000"/>
                </a:schemeClr>
              </a:buClr>
            </a:pPr>
            <a:r>
              <a:rPr lang="fi-FI" altLang="fi-FI" dirty="0"/>
              <a:t>	</a:t>
            </a:r>
            <a:r>
              <a:rPr lang="fi-FI" altLang="fi-FI" dirty="0" smtClean="0"/>
              <a:t>- delegoi valtaa lautakunnille ja viranhaltijoille</a:t>
            </a:r>
          </a:p>
          <a:p>
            <a:pPr marL="800100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altLang="fi-FI" sz="2000" dirty="0"/>
              <a:t>	</a:t>
            </a:r>
            <a:r>
              <a:rPr lang="fi-FI" altLang="fi-FI" sz="2000" b="1" dirty="0" smtClean="0"/>
              <a:t>Kunnanhallitus</a:t>
            </a:r>
          </a:p>
          <a:p>
            <a:pPr marL="1257300" lvl="2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dirty="0" smtClean="0"/>
              <a:t>käyttää ylintä toimeenpanovaltaa johtaa kunnan hallintoa</a:t>
            </a:r>
          </a:p>
          <a:p>
            <a:pPr marL="1257300" lvl="2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dirty="0" smtClean="0"/>
              <a:t>valmistelee valtuustossa käsiteltävät asiat</a:t>
            </a:r>
          </a:p>
          <a:p>
            <a:pPr marL="1257300" lvl="2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dirty="0" smtClean="0"/>
              <a:t>kunnanjohtaja on ylin virkamies, joka johtaa hallintoa kunnanhallituksen alaisena ja esittelee sille päätettävät asiat</a:t>
            </a:r>
          </a:p>
          <a:p>
            <a:pPr marL="800100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altLang="fi-FI" sz="2000" dirty="0" smtClean="0"/>
              <a:t>  </a:t>
            </a:r>
            <a:r>
              <a:rPr lang="fi-FI" altLang="fi-FI" sz="2000" b="1" dirty="0" smtClean="0"/>
              <a:t>Lautakunnat</a:t>
            </a:r>
          </a:p>
          <a:p>
            <a:pPr marL="1257300" lvl="2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sz="2000" dirty="0" smtClean="0"/>
              <a:t>valmistelevat hallinnonalansa/käyttäjäryhmänsä asioiden valmistelusta</a:t>
            </a:r>
          </a:p>
          <a:p>
            <a:pPr marL="1257300" lvl="2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sz="2000" dirty="0" smtClean="0"/>
              <a:t>jonkin verran itsenäistä päätösvaltaa</a:t>
            </a:r>
          </a:p>
          <a:p>
            <a:pPr marL="1200150" lvl="2" indent="-28575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fi-FI" altLang="fi-FI" sz="2000" dirty="0" smtClean="0"/>
          </a:p>
        </p:txBody>
      </p:sp>
    </p:spTree>
    <p:extLst>
      <p:ext uri="{BB962C8B-B14F-4D97-AF65-F5344CB8AC3E}">
        <p14:creationId xmlns:p14="http://schemas.microsoft.com/office/powerpoint/2010/main" val="32683165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613</TotalTime>
  <Words>142</Words>
  <Application>Microsoft Office PowerPoint</Application>
  <PresentationFormat>Näytössä katseltava diaesitys (4:3)</PresentationFormat>
  <Paragraphs>39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10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Kunta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Niemi Mikko</cp:lastModifiedBy>
  <cp:revision>86</cp:revision>
  <cp:lastPrinted>2015-08-11T10:22:42Z</cp:lastPrinted>
  <dcterms:created xsi:type="dcterms:W3CDTF">2013-07-30T12:06:37Z</dcterms:created>
  <dcterms:modified xsi:type="dcterms:W3CDTF">2016-09-20T09:25:15Z</dcterms:modified>
</cp:coreProperties>
</file>