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01AF99-1F46-4E2A-87A7-7F1CCBDE9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4CF9-1BB2-40EE-BAA7-DF991530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3C6B08-0D8B-4200-98A6-184DAA22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6695B8-4526-4123-AB63-FB63AD25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9FE2C8-7DBC-4121-ADDF-70A2717A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593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E008E7-6737-4A9A-B637-D4C1D621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7CAA2D0-F48E-4C5B-9BD5-D13B98E16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82A30B-AFC2-4968-8971-0626FD68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FAC529-C1B3-449F-B2F7-643BE1AF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15CE9B-7B6E-4BCE-873A-A48B9A44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5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AD84481-5F6A-42CA-BDC9-F674ECF55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6D6875-6A41-4F15-8484-21F2298D1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432359-6A73-4951-BA1F-90B828FF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827E5D-6380-4330-AD42-C2426CE6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D2046A-DF95-4D8C-BC1F-1DE03645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29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A7820D-5307-4DDC-9A54-BC07644F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1A671D-C3F9-4989-9495-3D9646C0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72392B-02F8-41FD-9621-DCB24169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2CC584-0861-4285-98B4-BC1FB0E1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07ADAB-9E49-4273-A945-3B32597E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048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5610AB-78ED-4CCB-9CB8-EC1049BD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48CEC86-A6C8-434B-889B-63B108CB1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03D209-0EA8-4594-B499-4F7798E8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ED7FE7-99E0-46E5-8048-0327E0EA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F7C5D6-0728-49A4-B7B1-2FE0AE0A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9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D40C52-F12A-4AB5-AEFE-6177CAFB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EE4DA5-CFC2-45B5-9B57-8D8F8EB01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76DD72F-BD21-4E60-8A6B-3B7D659E5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4B5A54-8371-45C0-BB66-E67082F3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EC3B6A-3107-4430-B18B-8EC95413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C91D82-F8BF-43AD-B93E-0872058D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62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3AA57D-2FDD-48C8-BE93-AB4B98A3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BFF6EB-7570-47B4-A057-BF2256A8E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667B85-6E54-46E2-B376-A02C0C354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F15C244-F628-4C29-BA66-6AC3D88ED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9ADAF6-D93B-4922-9B5A-15A9F33E7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BBEE9FE-3A08-421A-9484-7C5D0AB9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B600B62-E743-4DFD-A2DD-585000A8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6F58BA7-EA27-4473-A88A-BFF7F837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74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1C0FD9-9A73-4855-BEAE-4E237FDE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0C7905-69C5-41AC-90FD-41CBF03E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149A15-C7F0-4498-88A3-11CBE56E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B88FD8B-A506-4826-83F6-2A0D9B2A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99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DAF7D3-0CE8-447E-9C95-4F95B561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2BF123A-F635-4CD9-83D5-869BAE05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ABF3C11-994C-4C3E-8A4D-16C3D2E8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47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C7FE58-D216-4865-B83B-555A7D88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D4EC97-BBC0-4D02-83B8-C6BEC0F5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E46BC52-CEFD-4D88-933B-22A3FB799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E06B57-17FE-495B-8C7A-F47D0149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3948E04-8C78-4928-99AC-5CDD1EE5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29A4F23-D55A-4A8D-9ABD-8E678D0B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59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E61E34-B2A0-4C69-9CD9-09890261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7067E6-83FC-4642-BABE-127273742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1DC2E22-91B5-40B2-A8AF-FCD268B60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E6DA360-4EAA-4A3C-A878-3F75A68B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CB9950-910B-40EE-8E56-8BE6A9B5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0D1D7E-C851-4368-820A-1880249D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62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8813EE-C6F5-4D3A-9729-667C090AD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D45D72-5998-498F-98BC-0330ABBDE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094A1-1982-4059-B145-1A14086A6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CC02-38BE-46CA-A857-86BF6C477058}" type="datetimeFigureOut">
              <a:rPr lang="fi-FI" smtClean="0"/>
              <a:t>12.1.2022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FD8D9E-8AB6-4F5E-A06D-6C91FBB31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DEEF23-02F2-4DFD-BB0A-6F5D9FB75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5B3E-8B48-469D-B4D9-4F6A10513C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7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3E34B41-62B1-4724-B352-B9160BACF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i-FI" sz="7200">
                <a:solidFill>
                  <a:schemeClr val="bg1"/>
                </a:solidFill>
              </a:rPr>
              <a:t>Valtio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F271346-177F-4B1B-91B8-4AC5F9764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chemeClr val="bg1"/>
                </a:solidFill>
              </a:rPr>
              <a:t>Kpl 17</a:t>
            </a:r>
          </a:p>
        </p:txBody>
      </p:sp>
    </p:spTree>
    <p:extLst>
      <p:ext uri="{BB962C8B-B14F-4D97-AF65-F5344CB8AC3E}">
        <p14:creationId xmlns:p14="http://schemas.microsoft.com/office/powerpoint/2010/main" val="65141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1CB9FF-373A-4C3B-AEE3-136CE346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857283"/>
          </a:xfrm>
        </p:spPr>
        <p:txBody>
          <a:bodyPr>
            <a:normAutofit/>
          </a:bodyPr>
          <a:lstStyle/>
          <a:p>
            <a:r>
              <a:rPr lang="fi-FI" b="1" dirty="0"/>
              <a:t>Valtiosääntö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2DB191-C462-4913-AF4F-B4B322F88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22408"/>
            <a:ext cx="5391014" cy="5486302"/>
          </a:xfrm>
        </p:spPr>
        <p:txBody>
          <a:bodyPr>
            <a:normAutofit/>
          </a:bodyPr>
          <a:lstStyle/>
          <a:p>
            <a:r>
              <a:rPr lang="fi-FI" altLang="fi-FI" sz="2000" i="1" dirty="0"/>
              <a:t>Valtio</a:t>
            </a:r>
            <a:r>
              <a:rPr lang="fi-FI" altLang="fi-FI" sz="2000" dirty="0"/>
              <a:t> (valtiojohto, poliisi, armeija) käyttää </a:t>
            </a:r>
            <a:r>
              <a:rPr lang="fi-FI" altLang="fi-FI" sz="2000" i="1" dirty="0"/>
              <a:t>pakkovaltaa</a:t>
            </a:r>
            <a:r>
              <a:rPr lang="fi-FI" altLang="fi-FI" sz="2000" dirty="0"/>
              <a:t> suhteessa yhteiskuntaan</a:t>
            </a:r>
          </a:p>
          <a:p>
            <a:r>
              <a:rPr lang="fi-FI" altLang="fi-FI" sz="2000" dirty="0"/>
              <a:t>Valtion </a:t>
            </a:r>
            <a:r>
              <a:rPr lang="fi-FI" altLang="fi-FI" sz="2000" i="1" dirty="0"/>
              <a:t>perustuslaki</a:t>
            </a:r>
            <a:r>
              <a:rPr lang="fi-FI" altLang="fi-FI" sz="2000" dirty="0"/>
              <a:t> sisältää </a:t>
            </a:r>
            <a:r>
              <a:rPr lang="fi-FI" altLang="fi-FI" sz="2000" i="1" dirty="0"/>
              <a:t>hallitusmuodon </a:t>
            </a:r>
            <a:r>
              <a:rPr lang="fi-FI" altLang="fi-FI" sz="2000" dirty="0"/>
              <a:t>(monarkia / tasavalta) sekä </a:t>
            </a:r>
            <a:r>
              <a:rPr lang="fi-FI" altLang="fi-FI" sz="2000" i="1" dirty="0"/>
              <a:t>valtiosäännön</a:t>
            </a:r>
            <a:r>
              <a:rPr lang="fi-FI" altLang="fi-FI" sz="2000" dirty="0"/>
              <a:t>, joka</a:t>
            </a:r>
          </a:p>
          <a:p>
            <a:pPr lvl="1"/>
            <a:r>
              <a:rPr lang="fi-FI" altLang="fi-FI" sz="2000" dirty="0"/>
              <a:t>sisältää eri toimielinten eli </a:t>
            </a:r>
            <a:r>
              <a:rPr lang="fi-FI" altLang="fi-FI" sz="2000" i="1" dirty="0"/>
              <a:t>instituutioiden</a:t>
            </a:r>
            <a:r>
              <a:rPr lang="fi-FI" altLang="fi-FI" sz="2000" dirty="0"/>
              <a:t> tehtävät ja vastuualueet</a:t>
            </a:r>
          </a:p>
          <a:p>
            <a:pPr lvl="1"/>
            <a:r>
              <a:rPr lang="fi-FI" altLang="fi-FI" sz="2000" dirty="0"/>
              <a:t>korostaa periaatetta, jossa noudatetaan </a:t>
            </a:r>
            <a:r>
              <a:rPr lang="fi-FI" altLang="fi-FI" sz="2000" i="1" dirty="0"/>
              <a:t>demokratioissa</a:t>
            </a:r>
            <a:r>
              <a:rPr lang="fi-FI" altLang="fi-FI" sz="2000" dirty="0"/>
              <a:t> Montesquieun </a:t>
            </a:r>
            <a:r>
              <a:rPr lang="fi-FI" altLang="fi-FI" sz="2000" i="1" dirty="0"/>
              <a:t>vallan kolmijako-oppia </a:t>
            </a:r>
            <a:r>
              <a:rPr lang="fi-FI" altLang="fi-FI" sz="2000" dirty="0"/>
              <a:t>(lainsäädäntö-, toimeenpano- ja tuomiovalta) sekä </a:t>
            </a:r>
            <a:r>
              <a:rPr lang="fi-FI" altLang="fi-FI" sz="2000" i="1" dirty="0"/>
              <a:t>parlamentarismia</a:t>
            </a:r>
            <a:r>
              <a:rPr lang="fi-FI" altLang="fi-FI" sz="2000" dirty="0"/>
              <a:t> (parlamentti valvoo hallitusvaltaa)</a:t>
            </a:r>
            <a:endParaRPr lang="fi-FI" altLang="fi-FI" sz="2000" i="1" dirty="0"/>
          </a:p>
          <a:p>
            <a:pPr lvl="1"/>
            <a:r>
              <a:rPr lang="fi-FI" altLang="fi-FI" sz="2000" dirty="0"/>
              <a:t>kertoo onko valtio </a:t>
            </a:r>
            <a:r>
              <a:rPr lang="fi-FI" altLang="fi-FI" sz="2000" i="1" dirty="0"/>
              <a:t>yhtenäisvaltio</a:t>
            </a:r>
            <a:r>
              <a:rPr lang="fi-FI" altLang="fi-FI" sz="2000" dirty="0"/>
              <a:t> vai </a:t>
            </a:r>
            <a:r>
              <a:rPr lang="fi-FI" altLang="fi-FI" sz="2000" i="1" dirty="0"/>
              <a:t>liittovaltio</a:t>
            </a:r>
          </a:p>
          <a:p>
            <a:pPr lvl="1"/>
            <a:r>
              <a:rPr lang="fi-FI" altLang="fi-FI" sz="2000" dirty="0"/>
              <a:t>sisältää myös kansalaisten oikeudet ja velvollisuudet sekä osallistumis- ja vaikuttamismahdollisuudet</a:t>
            </a:r>
          </a:p>
          <a:p>
            <a:endParaRPr lang="fi-FI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B63EF8-09D3-4175-934E-D8EBFEC18B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 r="31224" b="1"/>
          <a:stretch/>
        </p:blipFill>
        <p:spPr bwMode="auto">
          <a:xfrm>
            <a:off x="6229215" y="-1194886"/>
            <a:ext cx="6204411" cy="8052886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7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13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E8E530-BD53-406E-A301-D7A03B1F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857185"/>
          </a:xfrm>
        </p:spPr>
        <p:txBody>
          <a:bodyPr>
            <a:normAutofit/>
          </a:bodyPr>
          <a:lstStyle/>
          <a:p>
            <a:r>
              <a:rPr lang="fi-FI" b="1" dirty="0"/>
              <a:t>Valtion hallinto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E35AE0-E157-463F-A182-E3059A8FD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18" y="1222310"/>
            <a:ext cx="5474170" cy="5467739"/>
          </a:xfrm>
        </p:spPr>
        <p:txBody>
          <a:bodyPr>
            <a:normAutofit/>
          </a:bodyPr>
          <a:lstStyle/>
          <a:p>
            <a:r>
              <a:rPr lang="fi-FI" altLang="fi-FI" sz="2000" dirty="0"/>
              <a:t>Valtiossa hallinto on jaettu</a:t>
            </a:r>
          </a:p>
          <a:p>
            <a:pPr lvl="1"/>
            <a:r>
              <a:rPr lang="fi-FI" altLang="fi-FI" sz="2000" i="1" dirty="0"/>
              <a:t>keskushallintoon</a:t>
            </a:r>
            <a:r>
              <a:rPr lang="fi-FI" altLang="fi-FI" sz="2000" dirty="0"/>
              <a:t> (</a:t>
            </a:r>
            <a:r>
              <a:rPr lang="fi-FI" altLang="fi-FI" sz="2000" i="1" dirty="0"/>
              <a:t>ministeriöt</a:t>
            </a:r>
            <a:r>
              <a:rPr lang="fi-FI" altLang="fi-FI" sz="2000" dirty="0"/>
              <a:t>)</a:t>
            </a:r>
          </a:p>
          <a:p>
            <a:pPr lvl="1"/>
            <a:r>
              <a:rPr lang="fi-FI" altLang="fi-FI" sz="2000" i="1" dirty="0"/>
              <a:t>aluehallintoon </a:t>
            </a:r>
            <a:r>
              <a:rPr lang="fi-FI" altLang="fi-FI" sz="2000" dirty="0"/>
              <a:t>(</a:t>
            </a:r>
            <a:r>
              <a:rPr lang="fi-FI" altLang="fi-FI" sz="2000" i="1" dirty="0"/>
              <a:t>aluehallintovirasto</a:t>
            </a:r>
            <a:r>
              <a:rPr lang="fi-FI" altLang="fi-FI" sz="2000" dirty="0"/>
              <a:t> </a:t>
            </a:r>
            <a:r>
              <a:rPr lang="fi-FI" altLang="fi-FI" sz="2000" dirty="0" err="1"/>
              <a:t>AVI:t</a:t>
            </a:r>
            <a:r>
              <a:rPr lang="fi-FI" altLang="fi-FI" sz="2000" dirty="0"/>
              <a:t> sekä </a:t>
            </a:r>
            <a:r>
              <a:rPr lang="fi-FI" altLang="fi-FI" sz="2000" i="1" dirty="0"/>
              <a:t>elinkeino-, liikenne- ja ympäristökeskus </a:t>
            </a:r>
            <a:r>
              <a:rPr lang="fi-FI" altLang="fi-FI" sz="2000" dirty="0" err="1"/>
              <a:t>ELY:t</a:t>
            </a:r>
            <a:r>
              <a:rPr lang="fi-FI" altLang="fi-FI" sz="2000" dirty="0"/>
              <a:t>)</a:t>
            </a:r>
          </a:p>
          <a:p>
            <a:pPr lvl="1"/>
            <a:r>
              <a:rPr lang="fi-FI" altLang="fi-FI" sz="2000" i="1" dirty="0"/>
              <a:t>paikallishallintoon</a:t>
            </a:r>
            <a:r>
              <a:rPr lang="fi-FI" altLang="fi-FI" sz="2000" dirty="0"/>
              <a:t> (kunnat sekä valtion paikallishallinnon yksiköt)</a:t>
            </a:r>
          </a:p>
          <a:p>
            <a:pPr lvl="1"/>
            <a:r>
              <a:rPr lang="fi-FI" altLang="fi-FI" sz="2000" dirty="0" err="1"/>
              <a:t>huom</a:t>
            </a:r>
            <a:r>
              <a:rPr lang="fi-FI" altLang="fi-FI" sz="2000" dirty="0"/>
              <a:t>! EU:n </a:t>
            </a:r>
            <a:r>
              <a:rPr lang="fi-FI" altLang="fi-FI" sz="2000" i="1" dirty="0"/>
              <a:t>ylikansallinen hallinto </a:t>
            </a:r>
            <a:r>
              <a:rPr lang="fi-FI" altLang="fi-FI" sz="2000" dirty="0"/>
              <a:t>keskushallinnonkin yläpuolella</a:t>
            </a:r>
            <a:endParaRPr lang="fi-FI" altLang="fi-FI" sz="2000" i="1" dirty="0"/>
          </a:p>
          <a:p>
            <a:pPr lvl="1"/>
            <a:endParaRPr lang="fi-FI" altLang="fi-FI" sz="2000" dirty="0"/>
          </a:p>
          <a:p>
            <a:pPr marL="621792" indent="-457200"/>
            <a:r>
              <a:rPr lang="fi-FI" altLang="fi-FI" sz="2000" dirty="0"/>
              <a:t>Tehtävä: Selvitä </a:t>
            </a:r>
            <a:r>
              <a:rPr lang="fi-FI" altLang="fi-FI" sz="2000" i="1" dirty="0"/>
              <a:t>byrokratian</a:t>
            </a:r>
            <a:r>
              <a:rPr lang="fi-FI" altLang="fi-FI" sz="2000" dirty="0"/>
              <a:t> eli virkavaltaisuuden hyvät ja huonot puolet (</a:t>
            </a:r>
            <a:r>
              <a:rPr lang="fi-FI" altLang="fi-FI" sz="2000" i="1" u="sng" dirty="0"/>
              <a:t>hyvä ja huono hallinto)</a:t>
            </a:r>
            <a:endParaRPr lang="fi-FI" sz="2000" dirty="0"/>
          </a:p>
          <a:p>
            <a:endParaRPr lang="fi-FI" sz="1700" dirty="0"/>
          </a:p>
        </p:txBody>
      </p:sp>
      <p:pic>
        <p:nvPicPr>
          <p:cNvPr id="2050" name="Picture 2" descr="Byrokratia tukehduttaa yrityksiä - Kodin Pellervo">
            <a:extLst>
              <a:ext uri="{FF2B5EF4-FFF2-40B4-BE49-F238E27FC236}">
                <a16:creationId xmlns:a16="http://schemas.microsoft.com/office/drawing/2014/main" id="{F8576931-215C-4213-9907-4B83A15D50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27105"/>
          <a:stretch/>
        </p:blipFill>
        <p:spPr bwMode="auto">
          <a:xfrm>
            <a:off x="6102485" y="10"/>
            <a:ext cx="608951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74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135</Words>
  <Application>Microsoft Office PowerPoint</Application>
  <PresentationFormat>Laajakuva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Valtio</vt:lpstr>
      <vt:lpstr>Valtiosääntö</vt:lpstr>
      <vt:lpstr>Valtion hallinto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Valtio</dc:title>
  <dc:creator>Niemi Mikko Samuli</dc:creator>
  <cp:lastModifiedBy>Niemi Mikko Samuli</cp:lastModifiedBy>
  <cp:revision>1</cp:revision>
  <dcterms:created xsi:type="dcterms:W3CDTF">2022-01-12T15:16:24Z</dcterms:created>
  <dcterms:modified xsi:type="dcterms:W3CDTF">2022-01-12T15:34:07Z</dcterms:modified>
</cp:coreProperties>
</file>