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21.9.2016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21.9.2016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Presidentti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08176"/>
            <a:ext cx="8856984" cy="54498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altLang="fi-FI" sz="2400" dirty="0" smtClean="0"/>
              <a:t>Tasavallan p</a:t>
            </a:r>
            <a:r>
              <a:rPr lang="fi-FI" altLang="fi-FI" sz="2400" dirty="0" smtClean="0"/>
              <a:t>residentti on </a:t>
            </a:r>
            <a:r>
              <a:rPr lang="fi-FI" altLang="fi-FI" sz="2400" i="1" dirty="0" smtClean="0"/>
              <a:t>valtionpäämies</a:t>
            </a:r>
            <a:r>
              <a:rPr lang="fi-FI" altLang="fi-FI" sz="2400" dirty="0" smtClean="0"/>
              <a:t>, joka valitaan </a:t>
            </a:r>
            <a:r>
              <a:rPr lang="fi-FI" altLang="fi-FI" sz="2400" i="1" dirty="0" smtClean="0"/>
              <a:t>suoralla kansanvaalilla </a:t>
            </a:r>
            <a:r>
              <a:rPr lang="fi-FI" altLang="fi-FI" sz="2400" dirty="0" smtClean="0"/>
              <a:t>enintään kahdeksi kuuden vuoden kaudeksi</a:t>
            </a:r>
          </a:p>
          <a:p>
            <a:pPr>
              <a:buFontTx/>
              <a:buChar char="-"/>
            </a:pPr>
            <a:r>
              <a:rPr lang="fi-FI" altLang="fi-FI" sz="2400" dirty="0" smtClean="0"/>
              <a:t>Presidentin valtaoikeuksia kavennettiin merkittävästi vuoden 2000 perustuslaissa -&gt; Arvojohtajuus, maan keulakuva ennemmin kuin poliittinen johtaja</a:t>
            </a:r>
          </a:p>
          <a:p>
            <a:pPr>
              <a:buFontTx/>
              <a:buChar char="-"/>
            </a:pPr>
            <a:r>
              <a:rPr lang="fi-FI" altLang="fi-FI" sz="2400" dirty="0" smtClean="0"/>
              <a:t>Ei poliittista vastuuta (</a:t>
            </a:r>
            <a:r>
              <a:rPr lang="fi-FI" altLang="fi-FI" sz="2400" i="1" dirty="0" smtClean="0"/>
              <a:t>parlamentarismi</a:t>
            </a:r>
            <a:r>
              <a:rPr lang="fi-FI" altLang="fi-FI" sz="2400" dirty="0" smtClean="0"/>
              <a:t>) -&gt; vrt. pääministeri</a:t>
            </a:r>
          </a:p>
          <a:p>
            <a:pPr>
              <a:buFontTx/>
              <a:buChar char="-"/>
            </a:pPr>
            <a:r>
              <a:rPr lang="fi-FI" altLang="fi-FI" sz="2400" dirty="0" smtClean="0"/>
              <a:t>Virkatoimien osalta voidaan syyttää vain </a:t>
            </a:r>
            <a:r>
              <a:rPr lang="fi-FI" altLang="fi-FI" sz="2400" i="1" dirty="0" smtClean="0"/>
              <a:t>valtio-</a:t>
            </a:r>
            <a:r>
              <a:rPr lang="fi-FI" altLang="fi-FI" sz="2400" dirty="0" smtClean="0"/>
              <a:t> tai </a:t>
            </a:r>
            <a:r>
              <a:rPr lang="fi-FI" altLang="fi-FI" sz="2400" i="1" dirty="0" smtClean="0"/>
              <a:t>maanpetoksesta </a:t>
            </a:r>
            <a:r>
              <a:rPr lang="fi-FI" altLang="fi-FI" sz="2400" dirty="0" smtClean="0"/>
              <a:t>sekä rikoksesta ihmisyyttä vastaan</a:t>
            </a:r>
            <a:endParaRPr lang="fi-FI" altLang="fi-FI" sz="2400" i="1" dirty="0" smtClean="0"/>
          </a:p>
          <a:p>
            <a:pPr>
              <a:buFontTx/>
              <a:buChar char="-"/>
            </a:pPr>
            <a:endParaRPr lang="fi-FI" altLang="fi-FI" sz="2000" dirty="0" smtClean="0"/>
          </a:p>
          <a:p>
            <a:pPr marL="576072" indent="-457200">
              <a:buFont typeface="+mj-lt"/>
              <a:buAutoNum type="arabicPeriod"/>
            </a:pPr>
            <a:endParaRPr lang="fi-FI" altLang="fi-FI" sz="2000" dirty="0"/>
          </a:p>
          <a:p>
            <a:pPr marL="118872" indent="0">
              <a:buNone/>
            </a:pPr>
            <a:endParaRPr lang="fi-FI" altLang="fi-FI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18050" y="188640"/>
            <a:ext cx="891844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" indent="0">
              <a:buNone/>
            </a:pPr>
            <a:r>
              <a:rPr lang="fi-FI" altLang="fi-FI" sz="2400" b="1" dirty="0"/>
              <a:t>Tärkeimmät tehtävät</a:t>
            </a:r>
          </a:p>
          <a:p>
            <a:pPr marL="118872" indent="0">
              <a:buNone/>
            </a:pPr>
            <a:endParaRPr lang="fi-FI" altLang="fi-FI" sz="2400" b="1" dirty="0"/>
          </a:p>
          <a:p>
            <a:pPr marL="576072" indent="-457200">
              <a:buFont typeface="+mj-lt"/>
              <a:buAutoNum type="arabicPeriod"/>
            </a:pPr>
            <a:r>
              <a:rPr lang="fi-FI" altLang="fi-FI" sz="2400" dirty="0"/>
              <a:t>Johtaa Suomen ulkopolitiikkaa yhdessä valtioneuvoston/pääministerin kanssa (hallituksen </a:t>
            </a:r>
            <a:r>
              <a:rPr lang="fi-FI" altLang="fi-FI" sz="2400" i="1" dirty="0" err="1"/>
              <a:t>ulko</a:t>
            </a:r>
            <a:r>
              <a:rPr lang="fi-FI" altLang="fi-FI" sz="2400" i="1" dirty="0"/>
              <a:t>- ja turvallisuuspoliittinen valiokunta</a:t>
            </a:r>
            <a:r>
              <a:rPr lang="fi-FI" altLang="fi-FI" sz="2400" dirty="0"/>
              <a:t>) -&gt; </a:t>
            </a:r>
            <a:r>
              <a:rPr lang="fi-FI" altLang="fi-FI" sz="2400" i="1" dirty="0"/>
              <a:t>Valtiovierailuilla</a:t>
            </a:r>
            <a:r>
              <a:rPr lang="fi-FI" altLang="fi-FI" sz="2400" dirty="0"/>
              <a:t> ylläpidetään kahdenkeskisiä suhteita muiden valtionpäämiesten kanssa</a:t>
            </a:r>
          </a:p>
          <a:p>
            <a:pPr marL="576072" indent="-457200">
              <a:buFont typeface="+mj-lt"/>
              <a:buAutoNum type="arabicPeriod"/>
            </a:pPr>
            <a:r>
              <a:rPr lang="fi-FI" altLang="fi-FI" sz="2400" dirty="0"/>
              <a:t>Nimittää valtion virkamiehiä (esim. </a:t>
            </a:r>
            <a:r>
              <a:rPr lang="fi-FI" altLang="fi-FI" sz="2400" i="1" dirty="0"/>
              <a:t>oikeuskansleri</a:t>
            </a:r>
            <a:r>
              <a:rPr lang="fi-FI" altLang="fi-FI" sz="2400" dirty="0"/>
              <a:t>, KOK:n tuomarit, upseerit)</a:t>
            </a:r>
          </a:p>
          <a:p>
            <a:pPr marL="576072" indent="-457200">
              <a:buFont typeface="+mj-lt"/>
              <a:buAutoNum type="arabicPeriod"/>
            </a:pPr>
            <a:r>
              <a:rPr lang="fi-FI" altLang="fi-FI" sz="2400" dirty="0"/>
              <a:t>Toimii </a:t>
            </a:r>
            <a:r>
              <a:rPr lang="fi-FI" altLang="fi-FI" sz="2400" i="1" dirty="0"/>
              <a:t>puolustusvoimien ylipäällikkönä </a:t>
            </a:r>
            <a:r>
              <a:rPr lang="fi-FI" altLang="fi-FI" sz="2400" dirty="0"/>
              <a:t>ja osallistuu päätökseen </a:t>
            </a:r>
            <a:r>
              <a:rPr lang="fi-FI" altLang="fi-FI" sz="2400" i="1" dirty="0"/>
              <a:t>kriisinhallintajoukkojen</a:t>
            </a:r>
            <a:r>
              <a:rPr lang="fi-FI" altLang="fi-FI" sz="2400" dirty="0"/>
              <a:t> käytöstä </a:t>
            </a:r>
            <a:r>
              <a:rPr lang="fi-FI" altLang="fi-FI" sz="2400" dirty="0" smtClean="0"/>
              <a:t>ulkomailla</a:t>
            </a:r>
          </a:p>
          <a:p>
            <a:pPr marL="576072" indent="-457200">
              <a:buFont typeface="+mj-lt"/>
              <a:buAutoNum type="arabicPeriod"/>
            </a:pPr>
            <a:r>
              <a:rPr lang="fi-FI" altLang="fi-FI" sz="2400" dirty="0" smtClean="0"/>
              <a:t>Päättää sodasta ja rauhasta yhdessä eduskunnan kanssa</a:t>
            </a:r>
            <a:endParaRPr lang="fi-FI" altLang="fi-FI" sz="2400" dirty="0"/>
          </a:p>
          <a:p>
            <a:pPr marL="576072" indent="-457200">
              <a:buFont typeface="+mj-lt"/>
              <a:buAutoNum type="arabicPeriod"/>
            </a:pPr>
            <a:r>
              <a:rPr lang="fi-FI" altLang="fi-FI" sz="2400" dirty="0"/>
              <a:t>Oikeus armahtaa sekä lieventää tai kumota </a:t>
            </a:r>
            <a:r>
              <a:rPr lang="fi-FI" altLang="fi-FI" sz="2400" dirty="0" smtClean="0"/>
              <a:t>rangaistuksia</a:t>
            </a:r>
          </a:p>
          <a:p>
            <a:pPr marL="576072" indent="-457200">
              <a:buFont typeface="+mj-lt"/>
              <a:buAutoNum type="arabicPeriod"/>
            </a:pPr>
            <a:r>
              <a:rPr lang="fi-FI" altLang="fi-FI" sz="2400" dirty="0" smtClean="0"/>
              <a:t>Oikeus hajottaa eduskunta (sen koolla ollessa) ja määrätä uudet vaalit pääministerin aloitteesta ja eduskuntaryhmiä kuultuaan</a:t>
            </a:r>
            <a:endParaRPr lang="fi-FI" altLang="fi-FI" sz="2400" dirty="0"/>
          </a:p>
          <a:p>
            <a:pPr marL="342900" lvl="1" indent="-342900">
              <a:buClr>
                <a:schemeClr val="accent1">
                  <a:lumMod val="60000"/>
                  <a:lumOff val="40000"/>
                </a:schemeClr>
              </a:buClr>
              <a:buFontTx/>
              <a:buChar char="-"/>
            </a:pPr>
            <a:endParaRPr lang="fi-FI" altLang="fi-FI" sz="2000" dirty="0" smtClean="0"/>
          </a:p>
          <a:p>
            <a:pPr marL="800100" lvl="2" indent="-342900">
              <a:buClr>
                <a:schemeClr val="accent1">
                  <a:lumMod val="60000"/>
                  <a:lumOff val="40000"/>
                </a:schemeClr>
              </a:buClr>
              <a:buFontTx/>
              <a:buChar char="-"/>
            </a:pPr>
            <a:endParaRPr lang="fi-FI" altLang="fi-FI" sz="2000" dirty="0" smtClean="0"/>
          </a:p>
          <a:p>
            <a:pPr marL="0" lvl="1">
              <a:buClr>
                <a:schemeClr val="accent1">
                  <a:lumMod val="60000"/>
                  <a:lumOff val="40000"/>
                </a:schemeClr>
              </a:buClr>
            </a:pPr>
            <a:endParaRPr lang="fi-FI" altLang="fi-FI" sz="2000" dirty="0"/>
          </a:p>
          <a:p>
            <a:pPr marL="342900" lvl="1" indent="-342900">
              <a:buClr>
                <a:schemeClr val="accent1">
                  <a:lumMod val="60000"/>
                  <a:lumOff val="40000"/>
                </a:schemeClr>
              </a:buClr>
              <a:buFontTx/>
              <a:buChar char="-"/>
            </a:pPr>
            <a:endParaRPr lang="fi-FI" altLang="fi-FI" sz="2000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endParaRPr lang="fi-FI" altLang="fi-FI" sz="2000" dirty="0"/>
          </a:p>
        </p:txBody>
      </p:sp>
    </p:spTree>
    <p:extLst>
      <p:ext uri="{BB962C8B-B14F-4D97-AF65-F5344CB8AC3E}">
        <p14:creationId xmlns:p14="http://schemas.microsoft.com/office/powerpoint/2010/main" val="3297041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720</TotalTime>
  <Words>129</Words>
  <Application>Microsoft Office PowerPoint</Application>
  <PresentationFormat>Näytössä katseltava diaesitys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Presidentti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</cp:lastModifiedBy>
  <cp:revision>102</cp:revision>
  <cp:lastPrinted>2015-08-11T10:22:42Z</cp:lastPrinted>
  <dcterms:created xsi:type="dcterms:W3CDTF">2013-07-30T12:06:37Z</dcterms:created>
  <dcterms:modified xsi:type="dcterms:W3CDTF">2016-09-21T12:53:30Z</dcterms:modified>
</cp:coreProperties>
</file>