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3D90F3-E2B7-45E0-B98B-E68522706A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193DAA1-B375-4904-B470-298F8469B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1CA722-0423-457F-B3C4-4639EF8F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2625-0F65-4376-BDCF-F3FCF896651D}" type="datetimeFigureOut">
              <a:rPr lang="fi-FI" smtClean="0"/>
              <a:t>30.11.2021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8ACB66-B6C9-4863-B012-7CB2FC015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84A5768-41C6-47DB-B2D9-0CE452F59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4286B-C758-45BC-9745-033F96FE8D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2103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C387E4-5E8F-48F6-A7F3-2382A9F4E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C20CD85-E100-458D-A9B9-8E39D0CD6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629A18-D6E9-4EF9-ADD4-DE574CC5A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2625-0F65-4376-BDCF-F3FCF896651D}" type="datetimeFigureOut">
              <a:rPr lang="fi-FI" smtClean="0"/>
              <a:t>30.11.2021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96D5BE-5C5E-4C16-B7CB-FB96707C3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AAED777-C8FA-494B-ABB6-EBEA32027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4286B-C758-45BC-9745-033F96FE8D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3873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5542E7A-189E-46E6-86AB-2FE69D864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05662E5-3779-4306-9169-4B738540B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6B2FC62-DA5E-42F6-8D5D-362FA9043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2625-0F65-4376-BDCF-F3FCF896651D}" type="datetimeFigureOut">
              <a:rPr lang="fi-FI" smtClean="0"/>
              <a:t>30.11.2021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9452C7-46F3-4E91-AAD6-1E8A3C525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9F3428-8C83-413B-AC8D-052B04E4B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4286B-C758-45BC-9745-033F96FE8D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8710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7CCEF3-9126-47B6-A64B-FEB0C395E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F4DDEF-92A3-4351-94D6-AC7385EBD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039D727-4B9B-417D-997A-603AF8040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2625-0F65-4376-BDCF-F3FCF896651D}" type="datetimeFigureOut">
              <a:rPr lang="fi-FI" smtClean="0"/>
              <a:t>30.11.2021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CE8AABE-D88E-4D13-964D-756A258F2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C4B34BB-21CF-4E3D-A300-7C52A466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4286B-C758-45BC-9745-033F96FE8D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22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9F3A43-DACF-4FD8-9EE3-63D7F06B6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262A2C1-8EA3-4A2B-9DB1-A0CC9FB6F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7B33BC2-F8CB-4393-880F-34684366A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2625-0F65-4376-BDCF-F3FCF896651D}" type="datetimeFigureOut">
              <a:rPr lang="fi-FI" smtClean="0"/>
              <a:t>30.11.2021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113A528-51B4-4BC3-ACCE-E1C3E8EC9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F44520-A483-4B43-A34A-46CB66B37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4286B-C758-45BC-9745-033F96FE8D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6887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BF49BB-617F-41E7-A720-8A85417EC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008D82-1822-4541-A114-C7ADF2FCA5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384ABFB-ABD3-48B7-94A7-EFB06FE478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9D8D1E9-D58B-459D-B647-6BAA18AD5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2625-0F65-4376-BDCF-F3FCF896651D}" type="datetimeFigureOut">
              <a:rPr lang="fi-FI" smtClean="0"/>
              <a:t>30.11.2021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E474AB2-5405-4B00-B2C6-366EC529F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F05B49D-C6C4-4575-B286-F56283D93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4286B-C758-45BC-9745-033F96FE8D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9155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138801-2DCB-472A-ACAF-7022E95F1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F6E8F4-FBDC-400F-8266-E517B0537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7AACB70-792F-45F9-94D0-8D8118E41A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B33F7DD-D8FA-4CE2-AE92-AEFC0DBFCF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0823AD9-F5F5-40B7-8EC1-9128452AAB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66BE634-FF97-44AD-B618-8DB14BBE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2625-0F65-4376-BDCF-F3FCF896651D}" type="datetimeFigureOut">
              <a:rPr lang="fi-FI" smtClean="0"/>
              <a:t>30.11.2021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A60ED6C-2B7C-4C37-9064-101CC7AF9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602CD30-483A-41F6-AA73-15B0D8706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4286B-C758-45BC-9745-033F96FE8D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7723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D50938-64BE-4C15-9EA4-00C4E54A6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E9CD9D8-DC9E-4297-9F81-D4F643DB8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2625-0F65-4376-BDCF-F3FCF896651D}" type="datetimeFigureOut">
              <a:rPr lang="fi-FI" smtClean="0"/>
              <a:t>30.11.2021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E928260-6C4E-4DFF-981B-59B441257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1369208-EECD-4085-82E6-C7E249204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4286B-C758-45BC-9745-033F96FE8D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8348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E7C0E60-5EA6-4B1C-A68B-680BCE60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2625-0F65-4376-BDCF-F3FCF896651D}" type="datetimeFigureOut">
              <a:rPr lang="fi-FI" smtClean="0"/>
              <a:t>30.11.2021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AA1C94C-24E7-46F5-965D-87D487C52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71BB5E1-1532-4C16-9CC2-FD497C12C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4286B-C758-45BC-9745-033F96FE8D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6648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540F21-0AEC-4DA2-98D7-23E689867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2BFB12-BD64-44F9-BD16-962B3AC0F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C09B489-C650-4086-97BF-C8724447E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36411CE-6677-4670-86C7-712804EA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2625-0F65-4376-BDCF-F3FCF896651D}" type="datetimeFigureOut">
              <a:rPr lang="fi-FI" smtClean="0"/>
              <a:t>30.11.2021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984E189-80A5-4AC4-A9C4-CE8EC9615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E5A4338-6935-4318-9D1D-5F0458C57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4286B-C758-45BC-9745-033F96FE8D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3618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245CFF-B92D-43C5-83FB-E905A2CA2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4FEC562-6FE1-42BA-8321-C1C04F1683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EBC23BA-0114-4D2B-AF12-23689990A1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710C2E4-B90F-44D2-9BF6-2BF2E4B65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2625-0F65-4376-BDCF-F3FCF896651D}" type="datetimeFigureOut">
              <a:rPr lang="fi-FI" smtClean="0"/>
              <a:t>30.11.2021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04888F1-CEEA-4C24-8985-08E5E4913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CDB43AE-954C-461D-80FE-9DC0C0DE8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4286B-C758-45BC-9745-033F96FE8D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9091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5B05E93-2716-4C14-A913-DED4566C2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F9535E1-A37C-4C13-96DA-308B8B25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41B74C4-735E-409D-9A84-007D8AD60E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02625-0F65-4376-BDCF-F3FCF896651D}" type="datetimeFigureOut">
              <a:rPr lang="fi-FI" smtClean="0"/>
              <a:t>30.11.2021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B2DFDF1-D724-45A1-A404-1F511D7DC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B7D3E96-23D2-49C2-A6C0-9CA7C5D5CB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4286B-C758-45BC-9745-033F96FE8D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0018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7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9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2" name="Freeform: Shape 15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11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4" name="Freeform: Shape 13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E7EF799-812B-49BF-AD46-EBE2B71478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20676"/>
            <a:ext cx="7021513" cy="2308324"/>
          </a:xfrm>
        </p:spPr>
        <p:txBody>
          <a:bodyPr>
            <a:normAutofit/>
          </a:bodyPr>
          <a:lstStyle/>
          <a:p>
            <a:pPr algn="l"/>
            <a:r>
              <a:rPr lang="fi-FI" sz="5000" b="1">
                <a:solidFill>
                  <a:schemeClr val="bg1"/>
                </a:solidFill>
              </a:rPr>
              <a:t>Demokratia, perusoikeudet ja oikeusvaltio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14E7507-8276-41BD-8A28-293572634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3809999"/>
            <a:ext cx="7025753" cy="1012778"/>
          </a:xfrm>
        </p:spPr>
        <p:txBody>
          <a:bodyPr>
            <a:normAutofit/>
          </a:bodyPr>
          <a:lstStyle/>
          <a:p>
            <a:pPr algn="l"/>
            <a:r>
              <a:rPr lang="fi-FI" b="1">
                <a:solidFill>
                  <a:schemeClr val="bg1"/>
                </a:solidFill>
              </a:rPr>
              <a:t>Kpl 2 ja 4</a:t>
            </a:r>
          </a:p>
        </p:txBody>
      </p:sp>
    </p:spTree>
    <p:extLst>
      <p:ext uri="{BB962C8B-B14F-4D97-AF65-F5344CB8AC3E}">
        <p14:creationId xmlns:p14="http://schemas.microsoft.com/office/powerpoint/2010/main" val="2265566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11A6C77-6109-4F77-975B-C375615A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CB343D17-9934-455E-B326-2F39206BA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74" name="Freeform 44">
              <a:extLst>
                <a:ext uri="{FF2B5EF4-FFF2-40B4-BE49-F238E27FC236}">
                  <a16:creationId xmlns:a16="http://schemas.microsoft.com/office/drawing/2014/main" id="{A8AA2B63-BFCD-40D0-B2D0-CB714D70E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45">
              <a:extLst>
                <a:ext uri="{FF2B5EF4-FFF2-40B4-BE49-F238E27FC236}">
                  <a16:creationId xmlns:a16="http://schemas.microsoft.com/office/drawing/2014/main" id="{80834EBB-06EA-4C69-AF7A-D5A4E69D8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46">
              <a:extLst>
                <a:ext uri="{FF2B5EF4-FFF2-40B4-BE49-F238E27FC236}">
                  <a16:creationId xmlns:a16="http://schemas.microsoft.com/office/drawing/2014/main" id="{2D314EC1-63E0-43B5-9CD5-F25593B2C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47">
              <a:extLst>
                <a:ext uri="{FF2B5EF4-FFF2-40B4-BE49-F238E27FC236}">
                  <a16:creationId xmlns:a16="http://schemas.microsoft.com/office/drawing/2014/main" id="{9577EB7D-16A7-4E05-9105-431E72966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EC1741C3-592F-47B5-93A0-66FC0BB97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5FB82E90-5697-479B-A988-730223DF0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fi-FI" sz="4000" b="1">
                <a:solidFill>
                  <a:srgbClr val="FFFFFF"/>
                </a:solidFill>
              </a:rPr>
              <a:t>Demokratia</a:t>
            </a:r>
            <a:r>
              <a:rPr lang="fi-FI" sz="400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1026" name="Picture 2" descr="Parliamentary democracy or dictators: the choice is yours - Opinion | Daily  Mirror">
            <a:extLst>
              <a:ext uri="{FF2B5EF4-FFF2-40B4-BE49-F238E27FC236}">
                <a16:creationId xmlns:a16="http://schemas.microsoft.com/office/drawing/2014/main" id="{D0D7D95D-D815-441E-A5AE-FE618AC653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27" r="16690" b="4"/>
          <a:stretch/>
        </p:blipFill>
        <p:spPr bwMode="auto">
          <a:xfrm>
            <a:off x="1424902" y="2492376"/>
            <a:ext cx="3209779" cy="3563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A1CBFA-B9E9-4284-B530-F30E0FDD1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569" y="2301261"/>
            <a:ext cx="6759582" cy="4556739"/>
          </a:xfrm>
        </p:spPr>
        <p:txBody>
          <a:bodyPr>
            <a:normAutofit/>
          </a:bodyPr>
          <a:lstStyle/>
          <a:p>
            <a:r>
              <a:rPr lang="fi-FI" altLang="fi-FI" sz="2000" b="1" dirty="0"/>
              <a:t>= kansanvalta</a:t>
            </a:r>
          </a:p>
          <a:p>
            <a:r>
              <a:rPr lang="fi-FI" altLang="fi-FI" sz="2000" i="1" dirty="0"/>
              <a:t>Suora eli välitön </a:t>
            </a:r>
            <a:r>
              <a:rPr lang="fi-FI" altLang="fi-FI" sz="2000" dirty="0"/>
              <a:t>(esim. </a:t>
            </a:r>
            <a:r>
              <a:rPr lang="fi-FI" altLang="fi-FI" sz="2000" i="1" dirty="0"/>
              <a:t>kansanäänestykset</a:t>
            </a:r>
            <a:r>
              <a:rPr lang="fi-FI" altLang="fi-FI" sz="2000" dirty="0"/>
              <a:t>) sekä </a:t>
            </a:r>
            <a:r>
              <a:rPr lang="fi-FI" altLang="fi-FI" sz="2000" i="1" dirty="0"/>
              <a:t>edustuksellinen eli välillinen </a:t>
            </a:r>
            <a:r>
              <a:rPr lang="fi-FI" altLang="fi-FI" sz="2000" dirty="0"/>
              <a:t>demokratia</a:t>
            </a:r>
          </a:p>
          <a:p>
            <a:r>
              <a:rPr lang="fi-FI" altLang="fi-FI" sz="2000" b="1" dirty="0"/>
              <a:t>Tunnuspiirteitä:</a:t>
            </a:r>
          </a:p>
          <a:p>
            <a:pPr lvl="1">
              <a:buFontTx/>
              <a:buChar char="-"/>
            </a:pPr>
            <a:r>
              <a:rPr lang="fi-FI" altLang="fi-FI" sz="2000" dirty="0"/>
              <a:t>vapaat, säännölliset ja rehelliset vaalit</a:t>
            </a:r>
          </a:p>
          <a:p>
            <a:pPr lvl="1">
              <a:buFontTx/>
              <a:buChar char="-"/>
            </a:pPr>
            <a:r>
              <a:rPr lang="fi-FI" altLang="fi-FI" sz="2000" dirty="0"/>
              <a:t>valinnanvara (mm. monipuoluejärjestelmä)</a:t>
            </a:r>
          </a:p>
          <a:p>
            <a:pPr lvl="1">
              <a:buFontTx/>
              <a:buChar char="-"/>
            </a:pPr>
            <a:r>
              <a:rPr lang="fi-FI" altLang="fi-FI" sz="2000" dirty="0"/>
              <a:t>vallanpitäjien arvostelu mahdollista</a:t>
            </a:r>
          </a:p>
          <a:p>
            <a:pPr lvl="1">
              <a:buFontTx/>
              <a:buChar char="-"/>
            </a:pPr>
            <a:r>
              <a:rPr lang="fi-FI" altLang="fi-FI" sz="2000" dirty="0"/>
              <a:t>avoin kansalaiskeskustelu vapaassa mediassa</a:t>
            </a:r>
          </a:p>
          <a:p>
            <a:pPr lvl="1">
              <a:buFontTx/>
              <a:buChar char="-"/>
            </a:pPr>
            <a:r>
              <a:rPr lang="fi-FI" altLang="fi-FI" sz="2000" dirty="0"/>
              <a:t>oikeus yhdistysten perustamiseen</a:t>
            </a:r>
          </a:p>
          <a:p>
            <a:pPr lvl="1">
              <a:buFontTx/>
              <a:buChar char="-"/>
            </a:pPr>
            <a:r>
              <a:rPr lang="fi-FI" altLang="fi-FI" sz="2000" i="1" dirty="0"/>
              <a:t>oikeusvaltion</a:t>
            </a:r>
            <a:r>
              <a:rPr lang="fi-FI" altLang="fi-FI" sz="2000" dirty="0"/>
              <a:t> periaatteet toteutuvat</a:t>
            </a:r>
          </a:p>
          <a:p>
            <a:r>
              <a:rPr lang="fi-FI" altLang="fi-FI" sz="2000" dirty="0"/>
              <a:t>Vastakohtana </a:t>
            </a:r>
            <a:r>
              <a:rPr lang="fi-FI" altLang="fi-FI" sz="2000" b="1" i="1" dirty="0"/>
              <a:t>diktatuuri</a:t>
            </a:r>
          </a:p>
          <a:p>
            <a:r>
              <a:rPr lang="fi-FI" altLang="fi-FI" sz="2000" b="1" dirty="0"/>
              <a:t>Tehtävä: Mitä ongelmia demokratiassa on?</a:t>
            </a:r>
          </a:p>
          <a:p>
            <a:endParaRPr lang="fi-FI" sz="1500" dirty="0"/>
          </a:p>
        </p:txBody>
      </p:sp>
    </p:spTree>
    <p:extLst>
      <p:ext uri="{BB962C8B-B14F-4D97-AF65-F5344CB8AC3E}">
        <p14:creationId xmlns:p14="http://schemas.microsoft.com/office/powerpoint/2010/main" val="396204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2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26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8D7276C-AE2F-4238-88CF-EE7D832BD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fi-FI" sz="4000" b="1">
                <a:solidFill>
                  <a:srgbClr val="FFFFFF"/>
                </a:solidFill>
              </a:rPr>
              <a:t>Perusoikeudet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F16D89-8F5B-4E2D-A562-A5D199973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4" y="2494450"/>
            <a:ext cx="4367601" cy="4046309"/>
          </a:xfrm>
        </p:spPr>
        <p:txBody>
          <a:bodyPr>
            <a:normAutofit/>
          </a:bodyPr>
          <a:lstStyle/>
          <a:p>
            <a:r>
              <a:rPr lang="fi-FI" altLang="fi-FI" sz="2000" dirty="0"/>
              <a:t>Juuret kansainvälisiin sopimuksiin kirjatuissa </a:t>
            </a:r>
            <a:r>
              <a:rPr lang="fi-FI" altLang="fi-FI" sz="2000" i="1" dirty="0"/>
              <a:t>ihmisoikeuksissa</a:t>
            </a:r>
          </a:p>
          <a:p>
            <a:r>
              <a:rPr lang="fi-FI" altLang="fi-FI" sz="2000" dirty="0"/>
              <a:t>Kirjattu </a:t>
            </a:r>
            <a:r>
              <a:rPr lang="fi-FI" altLang="fi-FI" sz="2000" i="1" dirty="0"/>
              <a:t>perustuslakiin</a:t>
            </a:r>
          </a:p>
          <a:p>
            <a:r>
              <a:rPr lang="fi-FI" altLang="fi-FI" sz="2000" dirty="0"/>
              <a:t>Määrittelevät yksilön ja valtion väliset suhteet</a:t>
            </a:r>
          </a:p>
          <a:p>
            <a:r>
              <a:rPr lang="fi-FI" altLang="fi-FI" sz="2000" dirty="0"/>
              <a:t>Jako </a:t>
            </a:r>
            <a:r>
              <a:rPr lang="fi-FI" altLang="fi-FI" sz="2000" i="1" dirty="0"/>
              <a:t>negatiivisiin </a:t>
            </a:r>
            <a:r>
              <a:rPr lang="fi-FI" altLang="fi-FI" sz="2000" dirty="0"/>
              <a:t>(= vapausoikeudet) sekä </a:t>
            </a:r>
            <a:r>
              <a:rPr lang="fi-FI" altLang="fi-FI" sz="2000" i="1" dirty="0"/>
              <a:t>positiivisiin </a:t>
            </a:r>
            <a:r>
              <a:rPr lang="fi-FI" altLang="fi-FI" sz="2000" dirty="0"/>
              <a:t>(= sivistykselliset ja sosiaaliset oikeudet) oikeuksiin</a:t>
            </a:r>
          </a:p>
          <a:p>
            <a:r>
              <a:rPr lang="fi-FI" altLang="fi-FI" sz="2000" dirty="0"/>
              <a:t>Vastapainona pääosin tavallisiin lakeihin kirjatut </a:t>
            </a:r>
            <a:r>
              <a:rPr lang="fi-FI" altLang="fi-FI" sz="2000" i="1" dirty="0"/>
              <a:t>kansalaisvelvollisuudet</a:t>
            </a:r>
            <a:endParaRPr lang="fi-FI" altLang="fi-FI" sz="2000" dirty="0"/>
          </a:p>
          <a:p>
            <a:pPr>
              <a:buFontTx/>
              <a:buChar char="-"/>
            </a:pPr>
            <a:endParaRPr lang="fi-FI" altLang="fi-FI" sz="2000" dirty="0"/>
          </a:p>
          <a:p>
            <a:endParaRPr lang="fi-FI" sz="20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9732D071-E77C-412C-A54E-54AFED4666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7028" y="2812888"/>
            <a:ext cx="6419461" cy="2986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92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74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EDA76053-1504-42BB-8E73-0BF1287C8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fi-FI" sz="4000" b="1">
                <a:solidFill>
                  <a:srgbClr val="FFFFFF"/>
                </a:solidFill>
              </a:rPr>
              <a:t>Perusoikeuksien toteutuminen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E53124-2E18-46B6-B2F0-3B299FBA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4272" y="2301261"/>
            <a:ext cx="5178680" cy="4370127"/>
          </a:xfrm>
        </p:spPr>
        <p:txBody>
          <a:bodyPr>
            <a:normAutofit/>
          </a:bodyPr>
          <a:lstStyle/>
          <a:p>
            <a:r>
              <a:rPr lang="fi-FI" sz="2000" dirty="0"/>
              <a:t>Toteutuvat pääosin hyvin, silti ajoittain ristiriitatilanteita, esim.</a:t>
            </a:r>
          </a:p>
          <a:p>
            <a:pPr lvl="1"/>
            <a:r>
              <a:rPr lang="fi-FI" sz="2000" dirty="0"/>
              <a:t>sananvapaus - vihapuhe</a:t>
            </a:r>
          </a:p>
          <a:p>
            <a:pPr lvl="1"/>
            <a:r>
              <a:rPr lang="fi-FI" sz="2000" dirty="0"/>
              <a:t>kansalaisten yhdenvertaisuus </a:t>
            </a:r>
            <a:r>
              <a:rPr lang="fi-FI" sz="2000" i="1" dirty="0"/>
              <a:t>- sosiaaliturvaan </a:t>
            </a:r>
            <a:r>
              <a:rPr lang="fi-FI" sz="2000" dirty="0"/>
              <a:t>kohdistuvat leikkaukset</a:t>
            </a:r>
          </a:p>
          <a:p>
            <a:pPr lvl="1"/>
            <a:r>
              <a:rPr lang="fi-FI" sz="2000" dirty="0"/>
              <a:t>yksityisyyden suoja / liikkumisvapaus – turvallisuus</a:t>
            </a:r>
          </a:p>
          <a:p>
            <a:pPr lvl="1"/>
            <a:r>
              <a:rPr lang="fi-FI" sz="2000" dirty="0"/>
              <a:t>oikeus harjoittaa elinkeinoa – koronapandemiarajoitukset</a:t>
            </a:r>
          </a:p>
          <a:p>
            <a:r>
              <a:rPr lang="fi-FI" sz="2000" dirty="0"/>
              <a:t>Poikkeusolot mahdollistavat </a:t>
            </a:r>
            <a:r>
              <a:rPr lang="fi-FI" sz="2000" i="1" dirty="0"/>
              <a:t>valmiuslain</a:t>
            </a:r>
            <a:r>
              <a:rPr lang="fi-FI" sz="2000" dirty="0"/>
              <a:t> ja </a:t>
            </a:r>
            <a:r>
              <a:rPr lang="fi-FI" sz="2000" i="1" dirty="0"/>
              <a:t>puolustustilalain</a:t>
            </a:r>
            <a:r>
              <a:rPr lang="fi-FI" sz="2000" dirty="0"/>
              <a:t> käyttöönoton</a:t>
            </a:r>
          </a:p>
          <a:p>
            <a:r>
              <a:rPr lang="fi-FI" sz="2000" dirty="0"/>
              <a:t>Pakkotyö, orjuus, kidutus ja kuolemantuomio kielletty poikkeusoloissakin</a:t>
            </a:r>
          </a:p>
          <a:p>
            <a:pPr lvl="1"/>
            <a:endParaRPr lang="fi-FI" sz="15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E9E95C9-9F89-4740-B24F-1DFED9A7A5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9339" y="2664966"/>
            <a:ext cx="5187820" cy="364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6490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26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BC7057F5-898A-4020-AE81-059F5E559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fi-FI" sz="4000" b="1">
                <a:solidFill>
                  <a:srgbClr val="FFFFFF"/>
                </a:solidFill>
              </a:rPr>
              <a:t>Oikeusvaltion tunnuspiirteet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DA446F-0585-42A0-8512-3E35287D1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4" y="2494450"/>
            <a:ext cx="4823248" cy="4158277"/>
          </a:xfrm>
        </p:spPr>
        <p:txBody>
          <a:bodyPr>
            <a:normAutofit/>
          </a:bodyPr>
          <a:lstStyle/>
          <a:p>
            <a:r>
              <a:rPr lang="fi-FI" sz="2000" dirty="0"/>
              <a:t>Valtion ja sen virkamiesten toiminta perustuu lakiin (vrt. lahjonta eli korruptio)</a:t>
            </a:r>
          </a:p>
          <a:p>
            <a:r>
              <a:rPr lang="fi-FI" sz="2000" i="1" dirty="0"/>
              <a:t>Valitus- ja muutoksenhakuoikeus </a:t>
            </a:r>
            <a:r>
              <a:rPr lang="fi-FI" sz="2000" dirty="0"/>
              <a:t>viranomaisten päätöksiin</a:t>
            </a:r>
          </a:p>
          <a:p>
            <a:r>
              <a:rPr lang="fi-FI" sz="2000" dirty="0"/>
              <a:t>Kansalaiset saavat osallistua lakien säätämiseen</a:t>
            </a:r>
          </a:p>
          <a:p>
            <a:r>
              <a:rPr lang="fi-FI" sz="2000" dirty="0"/>
              <a:t>Yhdenvertaisuus lain edessä ja </a:t>
            </a:r>
            <a:r>
              <a:rPr lang="fi-FI" sz="2000" i="1" dirty="0"/>
              <a:t>laillisuusperiaate</a:t>
            </a:r>
          </a:p>
          <a:p>
            <a:r>
              <a:rPr lang="fi-FI" sz="2000" dirty="0"/>
              <a:t>Tuomioistuinten riippumattomuus (vrt. </a:t>
            </a:r>
            <a:r>
              <a:rPr lang="fi-FI" sz="2000" b="1" i="1" dirty="0"/>
              <a:t>vallan kolmijako</a:t>
            </a:r>
            <a:r>
              <a:rPr lang="fi-FI" sz="2000" dirty="0"/>
              <a:t>)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58320881-EA2D-4048-979E-B6FC5C53E7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7350" y="2659909"/>
            <a:ext cx="4802404" cy="339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5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181</Words>
  <Application>Microsoft Office PowerPoint</Application>
  <PresentationFormat>Laajakuva</PresentationFormat>
  <Paragraphs>34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Demokratia, perusoikeudet ja oikeusvaltio</vt:lpstr>
      <vt:lpstr>Demokratia </vt:lpstr>
      <vt:lpstr>Perusoikeudet</vt:lpstr>
      <vt:lpstr>Perusoikeuksien toteutuminen</vt:lpstr>
      <vt:lpstr>Oikeusvaltion tunnuspiirteet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Demokratia, perusoikeudet ja oikeusvaltio</dc:title>
  <dc:creator>Niemi Mikko Samuli</dc:creator>
  <cp:lastModifiedBy>Niemi Mikko Samuli</cp:lastModifiedBy>
  <cp:revision>2</cp:revision>
  <dcterms:created xsi:type="dcterms:W3CDTF">2021-11-30T17:01:50Z</dcterms:created>
  <dcterms:modified xsi:type="dcterms:W3CDTF">2021-11-30T18:11:58Z</dcterms:modified>
</cp:coreProperties>
</file>