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23.8.2017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23.8.2017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Yritykset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08176"/>
            <a:ext cx="8579296" cy="5449823"/>
          </a:xfrm>
        </p:spPr>
        <p:txBody>
          <a:bodyPr>
            <a:normAutofit/>
          </a:bodyPr>
          <a:lstStyle/>
          <a:p>
            <a:r>
              <a:rPr lang="fi-FI" sz="2000" dirty="0"/>
              <a:t>Yksityiset yritykset ja julkiset yritykset/liikelaitokset</a:t>
            </a:r>
          </a:p>
          <a:p>
            <a:r>
              <a:rPr lang="fi-FI" sz="2000" i="1" dirty="0"/>
              <a:t>Elinkeinovapaus</a:t>
            </a:r>
            <a:r>
              <a:rPr lang="fi-FI" sz="2000" dirty="0"/>
              <a:t> vs. luvanvaraisuus (mm. apteekit ja taksit)</a:t>
            </a:r>
          </a:p>
          <a:p>
            <a:r>
              <a:rPr lang="fi-FI" sz="2000" dirty="0"/>
              <a:t>EU-jäsenyys lisännyt kilpailua ja laskenut hintoja</a:t>
            </a:r>
          </a:p>
          <a:p>
            <a:endParaRPr lang="fi-FI" sz="2000" b="1" dirty="0"/>
          </a:p>
          <a:p>
            <a:pPr marL="118872" indent="0">
              <a:buNone/>
            </a:pPr>
            <a:r>
              <a:rPr lang="fi-FI" sz="2000" b="1" dirty="0"/>
              <a:t>Kansantaloudellinen merkitys ja tavoitteet</a:t>
            </a:r>
          </a:p>
          <a:p>
            <a:pPr marL="118872" indent="0">
              <a:buNone/>
            </a:pPr>
            <a:endParaRPr lang="fi-FI" sz="2000" dirty="0"/>
          </a:p>
          <a:p>
            <a:r>
              <a:rPr lang="fi-FI" sz="2000" dirty="0"/>
              <a:t>Vastaavat hyödyketuotannosta yhdistelemällä tuotannontekijöitä mahdollisimman tehokkaasti (kilpailu)</a:t>
            </a:r>
          </a:p>
          <a:p>
            <a:r>
              <a:rPr lang="fi-FI" sz="2000" dirty="0"/>
              <a:t>Luovat työpaikkoja kotitalouksille (investoinnit), verotuloja julkiselle sektorille sekä käyvät ulkomaankauppaa</a:t>
            </a:r>
          </a:p>
          <a:p>
            <a:r>
              <a:rPr lang="fi-FI" sz="2000" i="1" dirty="0"/>
              <a:t>Voitontavoittelu</a:t>
            </a:r>
            <a:r>
              <a:rPr lang="fi-FI" sz="2000" dirty="0"/>
              <a:t> (vrt. suuret pörssiyritykset ja esim. </a:t>
            </a:r>
            <a:r>
              <a:rPr lang="fi-FI" sz="2000" i="1" dirty="0"/>
              <a:t>osuuskunnat</a:t>
            </a:r>
            <a:r>
              <a:rPr lang="fi-FI" sz="2000" dirty="0"/>
              <a:t>)</a:t>
            </a:r>
          </a:p>
          <a:p>
            <a:pPr lvl="1"/>
            <a:r>
              <a:rPr lang="fi-FI" sz="2000" i="1" dirty="0"/>
              <a:t>Liikevaihto</a:t>
            </a:r>
            <a:r>
              <a:rPr lang="fi-FI" sz="2000" dirty="0"/>
              <a:t> (=myyntitulot) vs. </a:t>
            </a:r>
            <a:r>
              <a:rPr lang="fi-FI" sz="2000" i="1" dirty="0"/>
              <a:t>tilikauden tulos </a:t>
            </a:r>
            <a:r>
              <a:rPr lang="fi-FI" sz="2000" dirty="0"/>
              <a:t>(</a:t>
            </a:r>
            <a:r>
              <a:rPr lang="fi-FI" sz="2000" i="1" dirty="0"/>
              <a:t>voitto</a:t>
            </a:r>
            <a:r>
              <a:rPr lang="fi-FI" sz="2000" dirty="0"/>
              <a:t> / </a:t>
            </a:r>
            <a:r>
              <a:rPr lang="fi-FI" sz="2000" i="1" dirty="0"/>
              <a:t>tappio</a:t>
            </a:r>
            <a:r>
              <a:rPr lang="fi-FI" sz="2000" dirty="0"/>
              <a:t>)</a:t>
            </a:r>
          </a:p>
          <a:p>
            <a:r>
              <a:rPr lang="fi-FI" sz="2000" i="1" dirty="0"/>
              <a:t>Kannattavuus</a:t>
            </a:r>
            <a:r>
              <a:rPr lang="fi-FI" sz="2000" dirty="0"/>
              <a:t> = tulot &gt; menot  </a:t>
            </a:r>
          </a:p>
          <a:p>
            <a:pPr lvl="1"/>
            <a:r>
              <a:rPr lang="fi-FI" sz="2000" dirty="0"/>
              <a:t>Jos toiminta tappiollista pitkällä aikavälillä -&gt; hakeutuminen </a:t>
            </a:r>
            <a:r>
              <a:rPr lang="fi-FI" sz="2000" i="1" dirty="0"/>
              <a:t>yrityssaneeraukseen</a:t>
            </a:r>
            <a:r>
              <a:rPr lang="fi-FI" sz="2000" dirty="0"/>
              <a:t> / </a:t>
            </a:r>
            <a:r>
              <a:rPr lang="fi-FI" sz="2000" i="1" dirty="0"/>
              <a:t>konkurssiin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96145" y="116632"/>
            <a:ext cx="90364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fi-FI" sz="2000" b="1" dirty="0"/>
              <a:t>Suuryritykset vs. pienet ja keskisuuret yritykset</a:t>
            </a:r>
          </a:p>
          <a:p>
            <a:pPr>
              <a:buClr>
                <a:schemeClr val="accent1"/>
              </a:buClr>
            </a:pPr>
            <a:endParaRPr lang="fi-FI" sz="2000" b="1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Toimiva kansantalous hyötyy erikokoisista yrityksistä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Suuryrityksillä</a:t>
            </a:r>
            <a:r>
              <a:rPr lang="fi-FI" sz="2000" dirty="0"/>
              <a:t> (yli 250 työntekijää)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Etuina mm.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 err="1"/>
              <a:t>kv</a:t>
            </a:r>
            <a:r>
              <a:rPr lang="fi-FI" sz="2000" dirty="0"/>
              <a:t>-kilpailun ja </a:t>
            </a:r>
            <a:r>
              <a:rPr lang="fi-FI" sz="2000" i="1" dirty="0"/>
              <a:t>suhdannevaihteluiden</a:t>
            </a:r>
            <a:r>
              <a:rPr lang="fi-FI" sz="2000" dirty="0"/>
              <a:t> sietokyky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skaalaetu</a:t>
            </a:r>
            <a:r>
              <a:rPr lang="fi-FI" sz="2000" dirty="0"/>
              <a:t> (</a:t>
            </a:r>
            <a:r>
              <a:rPr lang="fi-FI" sz="2000" i="1" dirty="0"/>
              <a:t>massatuotanto</a:t>
            </a:r>
            <a:r>
              <a:rPr lang="fi-FI" sz="2000" dirty="0"/>
              <a:t>)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suuremmat markkinointi- ja henkilöstöresurssit (näkyvyys, palkkaus)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hyvä maksuvalmius -&gt; investoinnit, uusin teknologia, rahoitus halvempaa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Haittoina mm.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päätöksenteon hitaus ja toiminnan jäykkyys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etääntyminen yritysjohdon ja tuotannon/asiakkaiden välillä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Pk- ja pienyritysten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Etuina mm.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yksilöllisemmät hyödykkeet, asiakaslähtöisyys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nopea päätöksenteko ja joustavuus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luovuus ja innovatiivisuus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Haittoina mm.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riippuvuus suuryrityksistä (</a:t>
            </a:r>
            <a:r>
              <a:rPr lang="fi-FI" sz="2000" i="1" dirty="0"/>
              <a:t>alihankkijat</a:t>
            </a:r>
            <a:r>
              <a:rPr lang="fi-FI" sz="2000" dirty="0"/>
              <a:t>)</a:t>
            </a:r>
          </a:p>
          <a:p>
            <a:pPr marL="1257300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suhdanneherkkyys</a:t>
            </a:r>
          </a:p>
        </p:txBody>
      </p:sp>
    </p:spTree>
    <p:extLst>
      <p:ext uri="{BB962C8B-B14F-4D97-AF65-F5344CB8AC3E}">
        <p14:creationId xmlns:p14="http://schemas.microsoft.com/office/powerpoint/2010/main" val="3400452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264</TotalTime>
  <Words>178</Words>
  <Application>Microsoft Office PowerPoint</Application>
  <PresentationFormat>Näytössä katseltava diaesitys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Yritykset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38</cp:revision>
  <cp:lastPrinted>2017-08-10T09:54:03Z</cp:lastPrinted>
  <dcterms:created xsi:type="dcterms:W3CDTF">2013-07-30T12:06:37Z</dcterms:created>
  <dcterms:modified xsi:type="dcterms:W3CDTF">2017-08-23T18:41:21Z</dcterms:modified>
</cp:coreProperties>
</file>