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3C7C6-8722-94BA-7775-5BB93B4CB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A63B2D-4015-17B1-2AA0-1841F10DE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8FD82-4F9F-4BA5-862F-BDBB2EF6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7C645-460A-D122-3103-C7514473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CC79E7-A17D-1801-11F5-AAE68740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86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D1E919-65D8-9901-6D9B-D7CB6478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969B48D-7876-0C39-B3DB-F0B4B9A8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C11B62-6766-1D25-1C11-EFD6D736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3A740B-5150-09C7-9704-972F08F9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18FCE1-FA3B-1D6B-B75F-81E47E7F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12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A55211C-8E94-8D48-1369-192B9F643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4ED3735-D934-8C7F-D71B-2130513F3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97E898-3584-9CBA-9C74-2EF1166C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CED31F-3C68-43A5-F529-23DF8071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E2A08F-E1D1-5C47-8550-FCE740B5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93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F0B04-F59B-EBF9-FD6F-751EA020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C30A1-56DE-2FA9-1ACB-F4EF6514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212967-DD0D-FC03-6380-C34FA1B3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114225-70AA-6CB4-CFFE-6AB0A1F5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9DD45B-25FE-19EF-FB30-5CE30E64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9B6AB-5974-B393-D501-CD15745F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40C700-E161-ECAB-46F3-C8B3B988C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EAEF44-021C-BA55-8E5B-91B0E59A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CFA1B8-2CB2-6684-D86C-802A7F88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46E685-0DA3-E6AA-3B21-099D133B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ED9B3F-B7D2-3F93-0CB5-24047170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4F3203-F9F6-B0D6-53E0-AFD0C4450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682708-F755-D8AF-90F4-616771A5B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61764A-0686-B1D3-A83F-D2BE31E5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ED00E2-2E44-6FBB-DB4C-D9E40A3F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707709-4A78-8C6C-4CD0-92C85966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40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8AA413-74A8-030A-1911-B64C6BCF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C4840D-D702-4577-025E-B1229F30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40C873-0AD4-5C9C-012B-50E239DDA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56311E-AC9B-5D31-4CEF-76010A511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95E372-3590-F436-3040-64C9B2C84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C04B20C-2A34-9C21-8D60-5F602AE6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F788CAA-9B8F-549B-9064-F345EBC1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F9E96B7-9FBE-3FDC-B565-9D420964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5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9D1533-05EA-3805-3A61-AA2B5DF4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FCEB48-0518-0E52-9952-1BBC0180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8A524C-AB84-4794-765C-28AB8D09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A1027B-D7FC-1C66-B1D3-FE137350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58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6C8AA8A-4D53-2F9B-BED2-3EFC9D1C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7E9670-FA77-7132-D058-C0F6E44B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F9E7C3-CF9F-79A6-EA49-3241936D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06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A466C2-5669-1251-C2AA-F2F91932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B9AC8-6FC5-2C66-8694-ACDE2BB8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7F1805-09F0-9D5E-F93A-0FB18FCF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C2980F4-C122-EAF9-ECFD-12880F50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8FACD72-40CE-81BE-955A-FD1B5ADB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62623E-1369-B51A-F0FE-136C8DB8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74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150784-E5FA-749F-9DDE-D6053814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AE140AB-3CAB-8F7D-1F80-62D61525E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37991A5-8AC7-EDA4-F6ED-26D84018B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12C5722-862F-8D9D-ECE0-3EA3D03D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DF5893-FAF1-FF36-68F5-4014A6DD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E32134-07DD-970A-6843-7DFEF0CF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0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8D53C1C-8FE1-9893-DCE0-733ADE69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21759F-3147-D7B2-CFA6-CFBD8D6F3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FFF16D-1430-7749-F058-D66D21F94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9267-58F6-43A9-AE22-04324AA157CE}" type="datetimeFigureOut">
              <a:rPr lang="fi-FI" smtClean="0"/>
              <a:t>29.8.2022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3503FD-1600-737E-4EAA-C14FB7275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7C4DD9-BD88-A90A-83AB-DEB25958B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5838-8AE1-4D4C-84FC-6BC760B34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6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590E273-B69B-4CC9-0811-033A32DD1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fi-FI" sz="5200">
                <a:solidFill>
                  <a:schemeClr val="tx2"/>
                </a:solidFill>
              </a:rPr>
              <a:t>Ulkomaankauppa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396630-86C5-37E7-8A8B-FD6544C4F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2"/>
                </a:solidFill>
              </a:rPr>
              <a:t>Kpl 9</a:t>
            </a:r>
          </a:p>
        </p:txBody>
      </p:sp>
    </p:spTree>
    <p:extLst>
      <p:ext uri="{BB962C8B-B14F-4D97-AF65-F5344CB8AC3E}">
        <p14:creationId xmlns:p14="http://schemas.microsoft.com/office/powerpoint/2010/main" val="23325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tori, näkymä, kaupunki&#10;&#10;Kuvaus luotu automaattisesti">
            <a:extLst>
              <a:ext uri="{FF2B5EF4-FFF2-40B4-BE49-F238E27FC236}">
                <a16:creationId xmlns:a16="http://schemas.microsoft.com/office/drawing/2014/main" id="{6FE2DE7A-DA3B-C82D-B23A-7F62C2D5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r="2921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95E953F-E3D2-89E5-08BA-EB576813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b="1" dirty="0"/>
              <a:t>Ulkomaankaupan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9C8321-A7B0-30FC-A725-4603FF9C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0"/>
            <a:ext cx="4476888" cy="4601081"/>
          </a:xfrm>
        </p:spPr>
        <p:txBody>
          <a:bodyPr>
            <a:normAutofit/>
          </a:bodyPr>
          <a:lstStyle/>
          <a:p>
            <a:r>
              <a:rPr lang="fi-FI" sz="2000" i="1" dirty="0"/>
              <a:t>Globalisaatio</a:t>
            </a:r>
            <a:r>
              <a:rPr lang="fi-FI" sz="2000" dirty="0"/>
              <a:t> -&gt; </a:t>
            </a:r>
            <a:r>
              <a:rPr lang="fi-FI" sz="2000" i="1" dirty="0"/>
              <a:t>Vapaakauppa </a:t>
            </a:r>
            <a:r>
              <a:rPr lang="fi-FI" sz="2000" dirty="0"/>
              <a:t>-&gt; Varallisuuden ja elintason kasvu tarjonnan lisääntyessä</a:t>
            </a:r>
          </a:p>
          <a:p>
            <a:r>
              <a:rPr lang="fi-FI" sz="2000" dirty="0"/>
              <a:t>Taloustieteilijä David </a:t>
            </a:r>
            <a:r>
              <a:rPr lang="fi-FI" sz="2000" dirty="0" err="1"/>
              <a:t>Ricardo</a:t>
            </a:r>
            <a:r>
              <a:rPr lang="fi-FI" sz="2000" dirty="0"/>
              <a:t>: ”Kunkin valtion kannattaa erikoistua tuottamaan niitä hyödykkeitä, joiden tuottamiseen sillä on suhteellinen eli </a:t>
            </a:r>
            <a:r>
              <a:rPr lang="fi-FI" sz="2000" i="1" dirty="0"/>
              <a:t>komparatiivinen etu </a:t>
            </a:r>
            <a:r>
              <a:rPr lang="fi-FI" sz="2000" dirty="0"/>
              <a:t>(edullisuus/tehokkuus) muihin maihin nähden”</a:t>
            </a:r>
          </a:p>
          <a:p>
            <a:r>
              <a:rPr lang="fi-FI" sz="2000" dirty="0"/>
              <a:t>Suomi on menettämässä suhteellista etuaan mm. metsäteollisuudessa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28214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48357F-7F67-F36B-248B-0FF6044B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-69556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b="1" dirty="0"/>
              <a:t>Vienti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20C49F-7BA6-C4EC-26C2-471E4ADBA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746449"/>
            <a:ext cx="5295321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400" dirty="0"/>
          </a:p>
          <a:p>
            <a:pPr lvl="1"/>
            <a:r>
              <a:rPr lang="fi-FI" sz="2000" dirty="0"/>
              <a:t>Hyödykemyynti toisiin kansantalouksiin ja mahdollisesti suuremmille markkinoille</a:t>
            </a:r>
          </a:p>
          <a:p>
            <a:pPr lvl="1"/>
            <a:r>
              <a:rPr lang="fi-FI" sz="2000" dirty="0"/>
              <a:t>Työllistää paljon</a:t>
            </a:r>
          </a:p>
          <a:p>
            <a:pPr lvl="1"/>
            <a:r>
              <a:rPr lang="fi-FI" sz="2000" dirty="0"/>
              <a:t>Tuo rahaa kansantalouden kiertokulkuun</a:t>
            </a:r>
          </a:p>
          <a:p>
            <a:pPr lvl="1"/>
            <a:r>
              <a:rPr lang="fi-FI" sz="2000" dirty="0"/>
              <a:t>Suomi vie </a:t>
            </a:r>
          </a:p>
          <a:p>
            <a:pPr lvl="2"/>
            <a:r>
              <a:rPr lang="fi-FI" dirty="0"/>
              <a:t>paljon korkealle jalostettuja investointi- ja tuotantohyödykkeitä (mm. koneet ja laitteet)</a:t>
            </a:r>
          </a:p>
          <a:p>
            <a:pPr lvl="2"/>
            <a:r>
              <a:rPr lang="fi-FI" dirty="0"/>
              <a:t>lisäksi myös paperia, pahvia/kartonkia ja öljyjalosteita</a:t>
            </a:r>
          </a:p>
          <a:p>
            <a:pPr lvl="2"/>
            <a:r>
              <a:rPr lang="fi-FI" dirty="0"/>
              <a:t>enenevässä määrin palveluja (mm. asiantuntija- ja tietotekniikkapalvelut sekä pelisovellukset) </a:t>
            </a:r>
          </a:p>
          <a:p>
            <a:pPr lvl="2"/>
            <a:r>
              <a:rPr lang="fi-FI" dirty="0"/>
              <a:t>n.30% kokonaiskysynnästä</a:t>
            </a:r>
          </a:p>
          <a:p>
            <a:endParaRPr lang="fi-FI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BB0EDEE9-5D2A-A41C-B5C3-347D4113D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52" y="1435789"/>
            <a:ext cx="6383173" cy="44493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3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1B5B75-7080-CAA9-7C17-33BA223E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94" y="-81435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b="1" dirty="0"/>
              <a:t>Tuonti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C5806A-408E-98F4-AC74-48144C20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5737"/>
            <a:ext cx="4651853" cy="5041226"/>
          </a:xfrm>
        </p:spPr>
        <p:txBody>
          <a:bodyPr>
            <a:normAutofit/>
          </a:bodyPr>
          <a:lstStyle/>
          <a:p>
            <a:pPr lvl="1"/>
            <a:r>
              <a:rPr lang="fi-FI" sz="2000" dirty="0"/>
              <a:t>Hyödykkeiden tuonti muista kansantalouksista</a:t>
            </a:r>
          </a:p>
          <a:p>
            <a:pPr lvl="1"/>
            <a:r>
              <a:rPr lang="fi-FI" sz="2000" dirty="0"/>
              <a:t>Suomi tuo paljon raaka-aineita, tuotantohyödykkeitä ja energiaa sekä kulutushyödykkeitä, joita ei kannata valmistaa täällä</a:t>
            </a:r>
          </a:p>
          <a:p>
            <a:pPr lvl="1"/>
            <a:r>
              <a:rPr lang="fi-FI" sz="2000" dirty="0"/>
              <a:t>noin 30% kokonaistarjonnasta</a:t>
            </a:r>
          </a:p>
          <a:p>
            <a:endParaRPr lang="fi-FI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FC773904-5096-CAEF-5BDF-22C78A72E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31" y="1536079"/>
            <a:ext cx="6861725" cy="47787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5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D361C72-9A00-6478-7D99-7E2CDF4B2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0" y="643467"/>
            <a:ext cx="973112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6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EAE6C50-2C1C-A3C5-03C3-9E53A3ABC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3" y="643467"/>
            <a:ext cx="8538033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07334A3-8F02-6DF8-4CDC-2FF9D4084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3" y="643467"/>
            <a:ext cx="8538033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133</Words>
  <Application>Microsoft Office PowerPoint</Application>
  <PresentationFormat>Laajakuva</PresentationFormat>
  <Paragraphs>20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Ulkomaankauppa</vt:lpstr>
      <vt:lpstr>Ulkomaankaupan merkitys</vt:lpstr>
      <vt:lpstr>Vienti</vt:lpstr>
      <vt:lpstr>Tuonti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Ulkomaankauppa</dc:title>
  <dc:creator>Mikko Niemi</dc:creator>
  <cp:lastModifiedBy>Mikko Niemi</cp:lastModifiedBy>
  <cp:revision>1</cp:revision>
  <dcterms:created xsi:type="dcterms:W3CDTF">2022-08-29T05:09:52Z</dcterms:created>
  <dcterms:modified xsi:type="dcterms:W3CDTF">2022-08-29T05:42:41Z</dcterms:modified>
</cp:coreProperties>
</file>