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FCFE5E-5811-2FF6-ED3B-98BD1902D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2538739-C03B-FADE-9DB8-6681E25DC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D83136-54E1-72D6-7C7C-AEC215B4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EA00DD-9AE8-5F59-E4F4-90C8403F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2E0CB2-0371-B7FA-E418-C17225C38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35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57CCCF-A7EE-72F7-1B8B-E29A9D400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B9BEFA5-A1A8-5091-1517-AB10125BF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88AEF3-6CED-F349-AA20-3AEC5A92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E5F2E9-1532-E9FD-9B18-568536474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863F4BE-F4E4-FF75-AB48-21EBD5961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09C30A9-FD5E-299B-0392-119CCC277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38CA1FF-C786-3244-2747-349A12B0B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77227A-626A-4A11-E9B8-2CC6E75E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6F944C-7466-AAA1-20F3-4CD93AF4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F6F585-5EDF-6D5A-A2C1-CE12B795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969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7BAA32-12CA-39CF-7319-37C66559A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780B00-5783-2455-0969-FBBB4A48D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CA3BA33-FF81-683E-EEE4-9BB4FA746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470B28-5723-9E84-FCA2-7A5F447A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DCC104-40A9-43FE-C525-2FD25F454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455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7EA6EE-A598-D1D1-F6FF-3949E24B4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60C4D11-DE2E-1634-126D-6C29B2369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154BC8-9089-421E-F5FE-662B35F44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C188A9-3F35-C4CF-27BE-5DE713A60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ACFC4F-0A7B-138C-3983-7800B59E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31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FF44E1-0B0F-E90A-0EFD-149E5B67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4C91E0-C2D2-0367-677B-C8DD988C7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E48725E-ED22-3B8B-9EC5-7DB6F1550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C771627-B4FE-C995-573F-9527C47FD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6C9D2F-9BF5-F681-B030-3F2D1795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BD67BE-1F1A-A873-FDE8-42ACDCB12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02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088CD3-4017-34BE-529F-B8A6C7EC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0E709D-6E39-AE6D-2E21-EE9CACF5D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C508283-FCAE-08C8-0D3E-D0C8E077F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870C498-376C-EE35-0384-D86AD3F68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5DDC7A3-363A-DB7A-DEB9-5398B996F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83FAF78-2255-2997-F657-C123FC3F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C389031-C0A9-53B9-4E78-13A0470E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2BC1C46-15AE-E192-2C34-43F4F5E6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874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1994F6-4968-1D14-6F9C-DDADB7238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A900506-073E-8644-6054-0E1072E2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60A157F-7B8B-3699-B7F2-90636C04D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082CD4D-6B81-01D0-A10F-DD9C8F7FE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54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BCEBDA8-67D1-E893-531E-1FDD5CECC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BC71090-0102-6418-6650-E4A01507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3382505-6DD2-CDE4-B064-54CE2DA8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88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C00CD1-387C-CC1A-B2DA-11BB8869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B4209E-3050-79D7-58F8-3B50DFB5D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A91C9DE-66FD-B12E-C5A2-AE148495D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1B1448-244B-E6F8-BF83-16F05281B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7ADE47D-B71B-A57F-EEA4-8690F4C8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8D9DEAC-DBA9-54AD-C1F1-B134F7AF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114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2F4FCC-CD03-0119-0820-8FBF4334F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91157E6-363C-8362-EF48-A7C8F1166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05C0B93-FB27-EEA0-B061-7C56E8B55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BD994A7-BA63-CD49-2540-99636B07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A444BA-F732-13D5-96A2-453278AF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F257B83-3461-0637-FBF4-6E1F440A1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884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98D8AB2-C5BC-CA8A-DBE1-33708112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639B09B-E7E4-E566-0A1C-FF86D90CB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5A8CB9C-71CF-AD41-2923-35BAAE15A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A827-15EF-4DA9-AC4A-0EDF481672CF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E74426-E67A-2F7E-5209-081FED06C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7525EA-4E8B-9152-C333-050EDD138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9D90-DD31-47AB-AD6D-224A6166D0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42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5AA8C18-6AC1-87FE-B8EC-FB2FAD039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fi-FI" sz="5200" dirty="0">
                <a:solidFill>
                  <a:schemeClr val="tx2"/>
                </a:solidFill>
              </a:rPr>
              <a:t>Kansantalouden mittareita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4D44C56-6D9C-FD83-1F99-5F615D3D1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tx2"/>
                </a:solidFill>
              </a:rPr>
              <a:t>(Kpl 5)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14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D5A994D-18B5-463B-1344-3DBC8568D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fi-FI" sz="3400" b="1" dirty="0"/>
              <a:t>Tilastokeskuksen kuluttajabarometri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F5EE83-F0C0-5CB1-5490-7A8A16DBB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fi-FI" sz="2200" dirty="0"/>
              <a:t>Kuvaa kotitalouksien luottamusta tulevaisuuteen</a:t>
            </a:r>
          </a:p>
          <a:p>
            <a:r>
              <a:rPr lang="fi-FI" sz="2200" dirty="0"/>
              <a:t>Luottamuksen muutokset heijastuvat kotimaiseen </a:t>
            </a:r>
            <a:r>
              <a:rPr lang="fi-FI" sz="2200" i="1" dirty="0"/>
              <a:t>kulutuskysyntään</a:t>
            </a:r>
          </a:p>
          <a:p>
            <a:endParaRPr lang="fi-FI" sz="22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97C62E8-1655-396D-7E29-540334425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6" y="693402"/>
            <a:ext cx="6903720" cy="547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01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39C042A-0605-9D70-084E-39B50CEB3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366562"/>
          </a:xfrm>
        </p:spPr>
        <p:txBody>
          <a:bodyPr anchor="b">
            <a:normAutofit/>
          </a:bodyPr>
          <a:lstStyle/>
          <a:p>
            <a:r>
              <a:rPr lang="fi-FI" sz="3000" b="1" dirty="0"/>
              <a:t>Ostopäällikköindeksi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3A0D9A-CC29-6F16-EA17-184783E7F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fi-FI" sz="2200" dirty="0"/>
              <a:t>Koostuu teollisuuden ostopäälliköiden raportoimista tilanteista koskien tuotannon tasoa, uusia tilauksia, toimittajien toimitusten nopeutta, varastojen tasoa, kertyneitä tilauksia ja työllisyyden tasoa</a:t>
            </a:r>
          </a:p>
          <a:p>
            <a:endParaRPr lang="fi-FI" sz="2200" dirty="0"/>
          </a:p>
          <a:p>
            <a:endParaRPr lang="fi-FI" sz="22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204DEE4-B225-A8BD-26A1-E52DA3A08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5" y="932688"/>
            <a:ext cx="7266157" cy="526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6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9DC2B2C-98A8-32B4-1473-2242746B7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52" y="1059398"/>
            <a:ext cx="3429000" cy="1151958"/>
          </a:xfrm>
        </p:spPr>
        <p:txBody>
          <a:bodyPr anchor="b">
            <a:noAutofit/>
          </a:bodyPr>
          <a:lstStyle/>
          <a:p>
            <a:r>
              <a:rPr lang="fi-FI" sz="3000" b="1" dirty="0"/>
              <a:t>Huoltotase </a:t>
            </a:r>
            <a:r>
              <a:rPr lang="fi-FI" sz="2400" dirty="0"/>
              <a:t>eli kokonaiskysynnän ja kokonaistarjonnan tase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ABDAE7-E192-9A26-5927-9A03B6D15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807208"/>
            <a:ext cx="3429000" cy="3873510"/>
          </a:xfrm>
        </p:spPr>
        <p:txBody>
          <a:bodyPr anchor="t">
            <a:normAutofit/>
          </a:bodyPr>
          <a:lstStyle/>
          <a:p>
            <a:pPr lvl="1"/>
            <a:r>
              <a:rPr lang="fi-FI" sz="2000" i="1" u="sng" dirty="0"/>
              <a:t>Kokonaistarjonta</a:t>
            </a:r>
            <a:r>
              <a:rPr lang="fi-FI" sz="2000" dirty="0"/>
              <a:t> = BKT (n.70%) + tuonti (n.30%)</a:t>
            </a:r>
          </a:p>
          <a:p>
            <a:pPr lvl="1"/>
            <a:r>
              <a:rPr lang="fi-FI" sz="2000" i="1" u="sng" dirty="0"/>
              <a:t>Kokonaiskysyntä</a:t>
            </a:r>
            <a:r>
              <a:rPr lang="fi-FI" sz="2000" dirty="0"/>
              <a:t> = Kotimainen yksityinen ja julkinen kulutuskysyntä, </a:t>
            </a:r>
            <a:r>
              <a:rPr lang="fi-FI" sz="2000" i="1" dirty="0"/>
              <a:t>vientikysyntä</a:t>
            </a:r>
            <a:r>
              <a:rPr lang="fi-FI" sz="2000" dirty="0"/>
              <a:t>, investoinnit ja varastot</a:t>
            </a:r>
          </a:p>
          <a:p>
            <a:pPr lvl="1"/>
            <a:r>
              <a:rPr lang="fi-FI" sz="2000" dirty="0"/>
              <a:t>Varastojen muutos tasaa taseen</a:t>
            </a:r>
          </a:p>
          <a:p>
            <a:pPr lvl="1"/>
            <a:r>
              <a:rPr lang="fi-FI" sz="2000" dirty="0"/>
              <a:t>Kysynnän muutokset heijastuvat välittömästi tarjontaan</a:t>
            </a:r>
          </a:p>
          <a:p>
            <a:endParaRPr lang="fi-FI" sz="1900" dirty="0"/>
          </a:p>
        </p:txBody>
      </p:sp>
      <p:pic>
        <p:nvPicPr>
          <p:cNvPr id="5" name="Kuva 4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79F404BD-A3EA-FD8F-2D3D-3E488E837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989" y="569167"/>
            <a:ext cx="8071674" cy="592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7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9D47016-023F-44BD-981C-50E7A10A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21ECBB4-C163-526C-C36F-FB8042082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57200"/>
            <a:ext cx="4343400" cy="1929384"/>
          </a:xfrm>
        </p:spPr>
        <p:txBody>
          <a:bodyPr anchor="ctr">
            <a:normAutofit/>
          </a:bodyPr>
          <a:lstStyle/>
          <a:p>
            <a:r>
              <a:rPr lang="fi-FI" sz="4100" b="1" dirty="0"/>
              <a:t>Bruttokansantuote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6D8B37B0-0682-433E-BC8D-498C04ABD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471415" y="1412748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C446FD-1009-17A5-50C7-4C6984051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263" y="93305"/>
            <a:ext cx="6007608" cy="2606841"/>
          </a:xfrm>
        </p:spPr>
        <p:txBody>
          <a:bodyPr anchor="ctr">
            <a:normAutofit/>
          </a:bodyPr>
          <a:lstStyle/>
          <a:p>
            <a:pPr marL="0" indent="0">
              <a:buClr>
                <a:schemeClr val="accent1"/>
              </a:buClr>
              <a:buNone/>
            </a:pPr>
            <a:endParaRPr lang="fi-FI" sz="2000" dirty="0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Mittaa maassa vuoden aikana tuotettujen hyödykkeiden määrän rahassa -&gt; Kansantalouden </a:t>
            </a:r>
            <a:r>
              <a:rPr lang="fi-FI" sz="2000" i="1" dirty="0"/>
              <a:t>kokonaistuotannon</a:t>
            </a:r>
            <a:r>
              <a:rPr lang="fi-FI" sz="2000" dirty="0"/>
              <a:t> arvo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Ottaa huomioon vain </a:t>
            </a:r>
            <a:r>
              <a:rPr lang="fi-FI" sz="2000" i="1" dirty="0"/>
              <a:t>lopputuotteet</a:t>
            </a:r>
            <a:r>
              <a:rPr lang="fi-FI" sz="2000" dirty="0"/>
              <a:t>, </a:t>
            </a:r>
            <a:r>
              <a:rPr lang="fi-FI" sz="2000" i="1" dirty="0"/>
              <a:t>välituotteita</a:t>
            </a:r>
            <a:r>
              <a:rPr lang="fi-FI" sz="2000" dirty="0"/>
              <a:t> ei huomioida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Käytetään yleisesti valtioiden elintasovertailussa (BKT/asukas)</a:t>
            </a:r>
          </a:p>
          <a:p>
            <a:endParaRPr lang="fi-FI" sz="15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315EF51-9A68-6CBD-7F12-A312FC0CB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" y="2456178"/>
            <a:ext cx="5468112" cy="3950085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B0FD664C-823F-F59A-D6CB-975CF2B78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311" y="2456178"/>
            <a:ext cx="6450689" cy="403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1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115</Words>
  <Application>Microsoft Office PowerPoint</Application>
  <PresentationFormat>Laajakuva</PresentationFormat>
  <Paragraphs>17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Office-teema</vt:lpstr>
      <vt:lpstr>Kansantalouden mittareita</vt:lpstr>
      <vt:lpstr>Tilastokeskuksen kuluttajabarometri</vt:lpstr>
      <vt:lpstr>Ostopäällikköindeksi</vt:lpstr>
      <vt:lpstr>Huoltotase eli kokonaiskysynnän ja kokonaistarjonnan tase</vt:lpstr>
      <vt:lpstr>Bruttokansantuote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Kansantalouden mittareita</dc:title>
  <dc:creator>Mikko Niemi</dc:creator>
  <cp:lastModifiedBy>Mikko Niemi</cp:lastModifiedBy>
  <cp:revision>1</cp:revision>
  <dcterms:created xsi:type="dcterms:W3CDTF">2022-08-15T18:22:03Z</dcterms:created>
  <dcterms:modified xsi:type="dcterms:W3CDTF">2022-08-15T18:45:16Z</dcterms:modified>
</cp:coreProperties>
</file>