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58C907-B5C8-ED49-C8AD-69149B47D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CE38AD-7585-D563-9DC1-8B1197298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74B98A-F7A4-C346-3ACF-E06AFADE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86E5EB-B847-BCA1-6F74-F2C119CC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0BE7DA-2D2C-97F1-015F-708B9EEA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867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C68949-5472-BA26-976A-9C6ED263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ACD5B67-9F29-7CCA-6910-B89A7494D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A2EBFD-2642-9600-053E-8F665098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1007C3-9367-B8E7-131E-70011091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945983-8E95-D65D-D908-F05080BB6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53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8340E1C-4C55-BFE7-BEE9-E65B6D0EA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5E8247E-5D22-A6FA-5D1E-2A1D1314A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D60AB-72EB-AE29-AF42-34E6EDF60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54385A-8500-CC48-2A86-092A411BD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DA30A5-23F7-9EA4-069F-38A0249F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47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08487-D25A-337C-102B-F3A6DD16D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721A74-A678-D124-A53D-A8B75103F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351509-1198-B42C-1C8B-B5A889D18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F4E4FC-3884-702D-0DAD-DE5CFF86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A78938-6C91-8E15-223E-857ABE3F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398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5C5CB3-BB92-4798-50A9-9BD1C8B98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7E0DFB-65F1-3816-E78E-3024FC375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FDDF59-67A2-4271-F4F0-E51515847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F73A90-C0D2-96EB-AA71-693CDFAE3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799787-04BE-B90A-7DD9-A2674118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74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B6395D-66E4-93EA-AD71-A8AEF72A8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5E6D8-8F06-7886-AABF-2351AA8B7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B450CE5-0503-FB46-7A5B-732DE0A78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16035F-15EA-FC67-0D26-F4E86FF8E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8DA0BD-2D2B-8621-3ED7-678179000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8A8F9DD-608A-D5F1-B3C7-77BCBF8A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5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B8591C-A5B2-BC4F-1941-EE096F6D9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5F3726-DA74-FB79-84CE-7301146EF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979A56-09D3-7D40-6624-BDEB00FF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1AD12BB-83E0-55F9-3E65-B7006E919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3955C3E-BD17-3B18-3609-1F5140A4F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9D17BDC-E747-7473-B452-09E35666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2C0A6DE-56C0-B52A-0DE0-518EC8FD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3DFB4E6-0E96-A7EC-5F63-E09358C36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042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1DCC55-0377-1A2F-3179-0F0E24D49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D979AFA-8654-98FC-4B2A-1F5F7FCE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00E200-A3B2-F7B1-B3C2-C38DDAA7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A5F35C2-77EE-741F-18DE-46BE2147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45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7E7091A-C21D-5145-A1E9-E28A9EE3E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3848482-55CC-DA18-3C58-1182153CE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052F5E3-0B46-C0B1-A134-18FC95F4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30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0FF59A-BC9F-9037-6A45-8E300AB1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232BD1-D9C5-FBBA-6C60-9C6C8B45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7371228-E78A-3831-0E12-839E03E2D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1F0ED2A-E109-D818-7292-8FDCBBF8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B1DFFD-C9F6-04A1-0890-E570F830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B41269-C6BA-B9DB-36A0-603275CD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98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D44C6E-B406-E4BD-8EA5-DC38CFA3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2382E9-1BDB-B90F-B045-719D69D94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6DB56A0-42E9-10AE-0377-61C5E73AC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A6277E-9D63-3C11-1081-C3B4D09A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1779ED-5472-F462-D618-2CA2B650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BDB47D-88C4-5392-8A5F-967FBEE1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652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6BD8CA5-12BE-C667-EEE6-6BD757C6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C24D6B-627A-CA65-5DA4-D418EA01D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C42A3A-8659-B1BB-1D10-2397C2B59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73FD6-D500-4ED6-9722-69BC766035A0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5D9442-E2AC-E97A-ABAD-5D62789CC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74121-8533-2C38-1F0B-868F8D58C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3AE1-B92A-44BC-9AFD-EF12BF2F3F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79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2E07825-513A-378F-955F-0EA211307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fi-FI" sz="5200">
                <a:solidFill>
                  <a:schemeClr val="tx2"/>
                </a:solidFill>
              </a:rPr>
              <a:t>Inflaatio ja deflaatio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1CC1760-1BC7-DCCB-EB6D-0A4D346AA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tx2"/>
                </a:solidFill>
              </a:rPr>
              <a:t>(kpl 17)</a:t>
            </a:r>
          </a:p>
        </p:txBody>
      </p:sp>
    </p:spTree>
    <p:extLst>
      <p:ext uri="{BB962C8B-B14F-4D97-AF65-F5344CB8AC3E}">
        <p14:creationId xmlns:p14="http://schemas.microsoft.com/office/powerpoint/2010/main" val="363873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BF72A8-B47A-BE1C-D529-3B8C36E0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0480"/>
            <a:ext cx="4169044" cy="743920"/>
          </a:xfrm>
        </p:spPr>
        <p:txBody>
          <a:bodyPr>
            <a:noAutofit/>
          </a:bodyPr>
          <a:lstStyle/>
          <a:p>
            <a:r>
              <a:rPr lang="fi-FI" sz="2800" b="1" dirty="0"/>
              <a:t>Hintavakauden horjuttajat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C32AB7-BB57-67F8-5896-7449AC00E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0530" y="1084879"/>
            <a:ext cx="4543110" cy="5563893"/>
          </a:xfrm>
        </p:spPr>
        <p:txBody>
          <a:bodyPr>
            <a:noAutofit/>
          </a:bodyPr>
          <a:lstStyle/>
          <a:p>
            <a:r>
              <a:rPr lang="fi-FI" sz="2000" b="1" i="1" dirty="0"/>
              <a:t>Inflaatio</a:t>
            </a:r>
            <a:r>
              <a:rPr lang="fi-FI" sz="2000" dirty="0"/>
              <a:t> = hintojen nousua ja rahan arvon alenemista, </a:t>
            </a:r>
            <a:r>
              <a:rPr lang="fi-FI" sz="2000" b="1" i="1" dirty="0"/>
              <a:t>deflaatio</a:t>
            </a:r>
            <a:r>
              <a:rPr lang="fi-FI" sz="2000" dirty="0"/>
              <a:t> päinvastainen ilmiö</a:t>
            </a:r>
          </a:p>
          <a:p>
            <a:r>
              <a:rPr lang="fi-FI" sz="2000" dirty="0"/>
              <a:t>Kiihtyvä inflaatio on yleensä </a:t>
            </a:r>
            <a:r>
              <a:rPr lang="fi-FI" sz="2000" i="1" dirty="0"/>
              <a:t>noususuhdanteen</a:t>
            </a:r>
            <a:r>
              <a:rPr lang="fi-FI" sz="2000" dirty="0"/>
              <a:t> ilmiö, jota mitataan mm. </a:t>
            </a:r>
            <a:r>
              <a:rPr lang="fi-FI" sz="2000" i="1" dirty="0"/>
              <a:t>kuluttajahintaindeksin</a:t>
            </a:r>
            <a:r>
              <a:rPr lang="fi-FI" sz="2000" dirty="0"/>
              <a:t> avulla -&gt; </a:t>
            </a:r>
            <a:r>
              <a:rPr lang="fi-FI" sz="2000" i="1" dirty="0"/>
              <a:t>yleinen inflaatioprosentti</a:t>
            </a:r>
          </a:p>
          <a:p>
            <a:r>
              <a:rPr lang="fi-FI" sz="2000" dirty="0"/>
              <a:t>Inflaation aiheuttajia mm.</a:t>
            </a:r>
          </a:p>
          <a:p>
            <a:pPr lvl="1"/>
            <a:r>
              <a:rPr lang="fi-FI" sz="2000" dirty="0"/>
              <a:t>kysynnän kasvaminen markkinoilla -&gt; ns. </a:t>
            </a:r>
            <a:r>
              <a:rPr lang="fi-FI" sz="2000" i="1" dirty="0"/>
              <a:t>kysyntäinflaatio</a:t>
            </a:r>
          </a:p>
          <a:p>
            <a:pPr lvl="1"/>
            <a:r>
              <a:rPr lang="fi-FI" sz="2000" dirty="0"/>
              <a:t>yritysten </a:t>
            </a:r>
            <a:r>
              <a:rPr lang="fi-FI" sz="2000" i="1" dirty="0"/>
              <a:t>tuotantokustannusten</a:t>
            </a:r>
            <a:r>
              <a:rPr lang="fi-FI" sz="2000" dirty="0"/>
              <a:t> nousu -&gt; ns. </a:t>
            </a:r>
            <a:r>
              <a:rPr lang="fi-FI" sz="2000" i="1" dirty="0"/>
              <a:t>kustannusinflaatio</a:t>
            </a:r>
          </a:p>
          <a:p>
            <a:pPr lvl="1"/>
            <a:r>
              <a:rPr lang="fi-FI" sz="2000" dirty="0"/>
              <a:t>odotukset tulevasta hintakehityksestä -&gt; ns. </a:t>
            </a:r>
            <a:r>
              <a:rPr lang="fi-FI" sz="2000" i="1" dirty="0"/>
              <a:t>odotusinflaatio</a:t>
            </a:r>
          </a:p>
          <a:p>
            <a:pPr lvl="1"/>
            <a:r>
              <a:rPr lang="fi-FI" sz="2000" dirty="0"/>
              <a:t>liian suuri kierrossa olevan rahan määrä -&gt; ns. </a:t>
            </a:r>
            <a:r>
              <a:rPr lang="fi-FI" sz="2000" i="1" dirty="0"/>
              <a:t>monetaarinen inflaatio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D8629E4-33C8-C307-01D8-9ADA539ED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420" y="170480"/>
            <a:ext cx="7320103" cy="647829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477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695F26-39DB-450E-B464-9C76CD233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42E55F-A297-474F-AF2D-6D3A15822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611" y="-1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72070F7-E065-4D60-8938-9FB8CDB8A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9919" y="170310"/>
            <a:ext cx="2514948" cy="2174333"/>
            <a:chOff x="-305" y="-4155"/>
            <a:chExt cx="2514948" cy="217433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F672C03-E63A-4F6B-96BD-0C4E3F1B8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BB94CDF-5C33-4B0A-B53F-50762639C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3C92F9D-544D-4691-94A7-B937CF4BE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CA4DEE4-B7B4-47F4-A9C5-31AED8369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ekstiruutu 1">
            <a:extLst>
              <a:ext uri="{FF2B5EF4-FFF2-40B4-BE49-F238E27FC236}">
                <a16:creationId xmlns:a16="http://schemas.microsoft.com/office/drawing/2014/main" id="{4177C6BF-1358-9E0F-A22D-700451EC29F9}"/>
              </a:ext>
            </a:extLst>
          </p:cNvPr>
          <p:cNvSpPr txBox="1"/>
          <p:nvPr/>
        </p:nvSpPr>
        <p:spPr>
          <a:xfrm>
            <a:off x="4251503" y="161559"/>
            <a:ext cx="7133338" cy="1950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2"/>
                </a:solidFill>
              </a:rPr>
              <a:t>Deflaation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vaara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eritoten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lasku</a:t>
            </a:r>
            <a:r>
              <a:rPr lang="en-US" sz="2000" dirty="0">
                <a:solidFill>
                  <a:schemeClr val="tx2"/>
                </a:solidFill>
              </a:rPr>
              <a:t>- ja </a:t>
            </a:r>
            <a:r>
              <a:rPr lang="en-US" sz="2000" dirty="0" err="1">
                <a:solidFill>
                  <a:schemeClr val="tx2"/>
                </a:solidFill>
              </a:rPr>
              <a:t>matalasuhdanteen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aikana</a:t>
            </a:r>
            <a:r>
              <a:rPr lang="en-US" sz="2000" dirty="0">
                <a:solidFill>
                  <a:schemeClr val="tx2"/>
                </a:solidFill>
              </a:rPr>
              <a:t>, </a:t>
            </a:r>
            <a:r>
              <a:rPr lang="en-US" sz="2000" dirty="0" err="1">
                <a:solidFill>
                  <a:schemeClr val="tx2"/>
                </a:solidFill>
              </a:rPr>
              <a:t>taustalla</a:t>
            </a:r>
            <a:r>
              <a:rPr lang="en-US" sz="2000" dirty="0">
                <a:solidFill>
                  <a:schemeClr val="tx2"/>
                </a:solidFill>
              </a:rPr>
              <a:t> mm. </a:t>
            </a:r>
            <a:r>
              <a:rPr lang="en-US" sz="2000" dirty="0" err="1">
                <a:solidFill>
                  <a:schemeClr val="tx2"/>
                </a:solidFill>
              </a:rPr>
              <a:t>kysyntäshokit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en-US" sz="2000" dirty="0" err="1">
                <a:solidFill>
                  <a:schemeClr val="tx2"/>
                </a:solidFill>
              </a:rPr>
              <a:t>vrt</a:t>
            </a:r>
            <a:r>
              <a:rPr lang="en-US" sz="2000" dirty="0">
                <a:solidFill>
                  <a:schemeClr val="tx2"/>
                </a:solidFill>
              </a:rPr>
              <a:t>. </a:t>
            </a:r>
            <a:r>
              <a:rPr lang="en-US" sz="2000" dirty="0" err="1">
                <a:solidFill>
                  <a:schemeClr val="tx2"/>
                </a:solidFill>
              </a:rPr>
              <a:t>koronapandemia</a:t>
            </a:r>
            <a:r>
              <a:rPr lang="en-US" sz="2000" dirty="0">
                <a:solidFill>
                  <a:schemeClr val="tx2"/>
                </a:solidFill>
              </a:rPr>
              <a:t>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i="1" dirty="0" err="1">
                <a:solidFill>
                  <a:schemeClr val="tx2"/>
                </a:solidFill>
              </a:rPr>
              <a:t>Stagflaatio</a:t>
            </a:r>
            <a:r>
              <a:rPr lang="en-US" sz="2000" b="1" i="1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on </a:t>
            </a:r>
            <a:r>
              <a:rPr lang="en-US" sz="2000" dirty="0" err="1">
                <a:solidFill>
                  <a:schemeClr val="tx2"/>
                </a:solidFill>
              </a:rPr>
              <a:t>harvinainen</a:t>
            </a:r>
            <a:r>
              <a:rPr lang="en-US" sz="2000" dirty="0">
                <a:solidFill>
                  <a:schemeClr val="tx2"/>
                </a:solidFill>
              </a:rPr>
              <a:t> ja </a:t>
            </a:r>
            <a:r>
              <a:rPr lang="en-US" sz="2000" dirty="0" err="1">
                <a:solidFill>
                  <a:schemeClr val="tx2"/>
                </a:solidFill>
              </a:rPr>
              <a:t>hankala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tilanne</a:t>
            </a:r>
            <a:r>
              <a:rPr lang="en-US" sz="2000" dirty="0">
                <a:solidFill>
                  <a:schemeClr val="tx2"/>
                </a:solidFill>
              </a:rPr>
              <a:t> -&gt; </a:t>
            </a:r>
            <a:r>
              <a:rPr lang="en-US" sz="2000" dirty="0" err="1">
                <a:solidFill>
                  <a:schemeClr val="tx2"/>
                </a:solidFill>
              </a:rPr>
              <a:t>Kansantaloussa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samanaikaisesti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kiihtyvää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inflaatiota</a:t>
            </a:r>
            <a:r>
              <a:rPr lang="en-US" sz="2000" dirty="0">
                <a:solidFill>
                  <a:schemeClr val="tx2"/>
                </a:solidFill>
              </a:rPr>
              <a:t> ja </a:t>
            </a:r>
            <a:r>
              <a:rPr lang="en-US" sz="2000" dirty="0" err="1">
                <a:solidFill>
                  <a:schemeClr val="tx2"/>
                </a:solidFill>
              </a:rPr>
              <a:t>talouskasvun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hiipumista</a:t>
            </a:r>
            <a:r>
              <a:rPr lang="en-US" sz="2000" dirty="0">
                <a:solidFill>
                  <a:schemeClr val="tx2"/>
                </a:solidFill>
              </a:rPr>
              <a:t> / </a:t>
            </a:r>
            <a:r>
              <a:rPr lang="en-US" sz="2000" dirty="0" err="1">
                <a:solidFill>
                  <a:schemeClr val="tx2"/>
                </a:solidFill>
              </a:rPr>
              <a:t>työttömyyden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kasvua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en-US" sz="2000" dirty="0" err="1">
                <a:solidFill>
                  <a:schemeClr val="tx2"/>
                </a:solidFill>
              </a:rPr>
              <a:t>vrt</a:t>
            </a:r>
            <a:r>
              <a:rPr lang="en-US" sz="2000" dirty="0">
                <a:solidFill>
                  <a:schemeClr val="tx2"/>
                </a:solidFill>
              </a:rPr>
              <a:t>. 1970-luvun </a:t>
            </a:r>
            <a:r>
              <a:rPr lang="en-US" sz="2000" dirty="0" err="1">
                <a:solidFill>
                  <a:schemeClr val="tx2"/>
                </a:solidFill>
              </a:rPr>
              <a:t>öljykriisi</a:t>
            </a:r>
            <a:r>
              <a:rPr lang="en-US" sz="2000" dirty="0">
                <a:solidFill>
                  <a:schemeClr val="tx2"/>
                </a:solidFill>
              </a:rPr>
              <a:t> ja 2022 </a:t>
            </a:r>
            <a:r>
              <a:rPr lang="en-US" sz="2000" dirty="0" err="1">
                <a:solidFill>
                  <a:schemeClr val="tx2"/>
                </a:solidFill>
              </a:rPr>
              <a:t>Venäjän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hyökkäyssota</a:t>
            </a:r>
            <a:r>
              <a:rPr lang="en-US" sz="2000" dirty="0">
                <a:solidFill>
                  <a:schemeClr val="tx2"/>
                </a:solidFill>
              </a:rPr>
              <a:t>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211C137-AC29-9610-913A-3734303CC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010" y="2212107"/>
            <a:ext cx="7253207" cy="4484333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0BD04894-B402-BEC7-C448-57110B7B0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01286" cy="269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1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9C75BDD-DE83-6322-C60C-DE679BC16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753" y="16265"/>
            <a:ext cx="7408190" cy="759416"/>
          </a:xfrm>
        </p:spPr>
        <p:txBody>
          <a:bodyPr>
            <a:normAutofit/>
          </a:bodyPr>
          <a:lstStyle/>
          <a:p>
            <a:pPr algn="ctr"/>
            <a:r>
              <a:rPr lang="fi-FI" sz="3600" b="1" dirty="0">
                <a:solidFill>
                  <a:schemeClr val="tx2"/>
                </a:solidFill>
              </a:rPr>
              <a:t>Voimakkaan inflaation seurauksia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64485A-BB53-BC1A-3DDC-85CCF49E6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308" y="960895"/>
            <a:ext cx="7640665" cy="5665397"/>
          </a:xfrm>
        </p:spPr>
        <p:txBody>
          <a:bodyPr anchor="t">
            <a:normAutofit/>
          </a:bodyPr>
          <a:lstStyle/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Nousevat hinnat syövät kokonaiskysyntää (sekä kotimaista että ulkomaista) -&gt; Taantuman ja ”hintakuplien” riskin kasvaminen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Kansantalouden hintakilpailukyvyn heikkeneminen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Työttömyyden lisääntyminen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Säästäjät kärsivät (ja velalliset hyötyvät) -&gt; Tosin korkotaso määräytyy nykyisin markkinoilla, mikä vähentää näitä seurauksia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Tuloerojen kasvu -&gt; Tulonsiirrot eivät pysy palkkojen tai nousevien hintojen vauhdissa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chemeClr val="tx2"/>
                </a:solidFill>
              </a:rPr>
              <a:t>Voimakkaassa inflaatiossa kotitalouksien ja yritysten kyky suunnitella tulevaisuutta heikkenee</a:t>
            </a:r>
            <a:endParaRPr lang="fi-FI" sz="2400" i="1" dirty="0">
              <a:solidFill>
                <a:schemeClr val="tx2"/>
              </a:solidFill>
            </a:endParaRPr>
          </a:p>
          <a:p>
            <a:endParaRPr lang="fi-FI" sz="24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8651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181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Inflaatio ja deflaatio</vt:lpstr>
      <vt:lpstr>Hintavakauden horjuttajat</vt:lpstr>
      <vt:lpstr>PowerPoint-esitys</vt:lpstr>
      <vt:lpstr>Voimakkaan inflaation seurauksia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Inflaatio ja deflaatio</dc:title>
  <dc:creator>Mikko Niemi</dc:creator>
  <cp:lastModifiedBy>Mikko Niemi</cp:lastModifiedBy>
  <cp:revision>1</cp:revision>
  <dcterms:created xsi:type="dcterms:W3CDTF">2022-09-14T04:56:30Z</dcterms:created>
  <dcterms:modified xsi:type="dcterms:W3CDTF">2022-09-14T05:31:16Z</dcterms:modified>
</cp:coreProperties>
</file>