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E836B2-4769-DE75-555C-D924BE548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0239DC7-31C0-D930-AED1-C00C5EDCB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3E003A-A844-312F-A92B-2BAB2DA08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4C9-C7D5-4078-AB36-07744E3BD5B6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FBD140-1CBE-76EB-86AD-B5E1B8AB1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C807BDE-E158-C70D-4964-AB977B799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3CB9-D79A-47EF-A5DE-82F44545F2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668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C40702-07F6-326C-51EC-C07D7B8C8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5935EED-C3BF-988C-F173-E94260562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3FF0D1-08E0-5E45-6576-F0E1D0888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4C9-C7D5-4078-AB36-07744E3BD5B6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1EA9EE-11A1-7E52-38E0-ED5AD530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F83791-F061-F48F-A948-0C20DE57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3CB9-D79A-47EF-A5DE-82F44545F2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323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FD41700-3493-DCE8-FE28-A37F0488E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EF1123E-8017-C82C-C23E-B2B841AE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BC841A9-6559-77D2-B5A5-21071322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4C9-C7D5-4078-AB36-07744E3BD5B6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CDCACE-84C6-9D8B-2049-4C0DBB6B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92BC19-0FBC-2264-59E0-CB9AB055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3CB9-D79A-47EF-A5DE-82F44545F2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010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6E7252-BB06-BE3B-394F-681BB060C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2C4677-6A6B-2787-9B26-30E970AEA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E52E3C-E0D2-A2AF-11E7-4612A4F1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4C9-C7D5-4078-AB36-07744E3BD5B6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252809-0D83-109C-6185-A7D621BD1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77ACC9-BD17-CC54-9D77-DC18C4687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3CB9-D79A-47EF-A5DE-82F44545F2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72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20207-D79A-36E0-D68E-E55C49F53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A357870-6843-5834-AD9A-BAB553E6F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BB8124-7470-78F3-DF4B-2330561D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4C9-C7D5-4078-AB36-07744E3BD5B6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18B9ED0-FBD3-791B-E873-A99C4203B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87B550-CC99-6A6D-35EA-4A6CB6FAB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3CB9-D79A-47EF-A5DE-82F44545F2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182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6E8FB3-5F3B-E0FF-4194-8C1E8DB7E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A295CA-69C6-CE85-04FE-37BBA3496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3675900-18D4-39DF-1D4A-D1CABD395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C6CCF2C-FDCE-FD13-B6FA-6760891F1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4C9-C7D5-4078-AB36-07744E3BD5B6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BB84C0-4747-7839-BC50-13B67D3D5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8F978BD-ED95-A5D8-8936-90249230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3CB9-D79A-47EF-A5DE-82F44545F2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193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521878-AB40-5D15-A3E3-0DA5FDF2F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D2E8121-36EB-4A16-74B0-9AAAF9ED6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24EA4FA-06B6-0CFA-F1FF-66AB42927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3CDB124-534F-5A70-1019-78F9E85DC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F6DFA0E-4765-BC6F-2B56-D036C3CAE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6BBEDAA-81C5-126F-52FC-028DFE08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4C9-C7D5-4078-AB36-07744E3BD5B6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B70AD18-DBFD-403C-D02E-720A5DF93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3FEAC95-7547-74EB-ABAD-9BE6BF2D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3CB9-D79A-47EF-A5DE-82F44545F2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44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2D93A-4015-78DE-A5C4-226AEB531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60FB6C9-DB37-A3EA-C114-D896590B7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4C9-C7D5-4078-AB36-07744E3BD5B6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940CF9C-28AF-7761-89AB-E109D9296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0E0573D-1508-0922-18CD-844096EB5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3CB9-D79A-47EF-A5DE-82F44545F2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865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AB7855D-7BC4-AD61-8B6B-CA130CEE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4C9-C7D5-4078-AB36-07744E3BD5B6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16DC43D-6B62-041B-7BAA-34A96E46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98708DF-E52B-BE5F-D20A-3060B2316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3CB9-D79A-47EF-A5DE-82F44545F2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952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4FBC05-3C3E-0B9F-3930-736B58DF6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DA242A-779A-79F3-5B87-40128EC40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7D7AA22-D46D-48E6-3698-AE69D6529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D8C8E1C-3251-6D5F-F010-9DAA42C0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4C9-C7D5-4078-AB36-07744E3BD5B6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14495E1-C17F-7854-E1E6-276877C8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36744A-7B56-7BAE-A86F-0A496CD2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3CB9-D79A-47EF-A5DE-82F44545F2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89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B6A4FF-4093-134B-4492-771E223B6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EBB17EF-870E-3724-BED3-89289933A5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A78199A-74CF-1F7D-7ED9-4D5FB74FF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5232075-1F0E-E173-D956-011354FEA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84C9-C7D5-4078-AB36-07744E3BD5B6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C1A6EDA-FC4A-6135-7049-4F63443BF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E101139-C526-D1FA-6CAC-C253DF5E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3CB9-D79A-47EF-A5DE-82F44545F2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809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5CB204-3F97-7E92-CBD5-61782E37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3D4985A-ED4D-ED5D-EFE9-AD16B0295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A257D3-0456-A89A-61C9-2EB1952AE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684C9-C7D5-4078-AB36-07744E3BD5B6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A63ABA-536D-E9F4-5286-F9517ADFF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D79F57-E69A-B245-815B-16DD8A863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03CB9-D79A-47EF-A5DE-82F44545F2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354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ailman kartta on tehty kolikkoa">
            <a:extLst>
              <a:ext uri="{FF2B5EF4-FFF2-40B4-BE49-F238E27FC236}">
                <a16:creationId xmlns:a16="http://schemas.microsoft.com/office/drawing/2014/main" id="{3A0487BC-A96A-21E5-85A1-9BCA7660A4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36" b="186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6CB91B1-B88A-C65E-F703-DAF70741F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4000" b="1"/>
              <a:t>Raha, rahoitusmarkkinat ja pankkilaina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A171FA-EA43-7D73-DD1F-641AAA428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b="1"/>
              <a:t>(kpl 13)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81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26BFE43-7603-1F73-CA11-0EAE5E83C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 b="1" dirty="0"/>
              <a:t>Raha ja rahoituslaitokset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9B3912-1F5B-0D8E-AAEF-10D4CDDB5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fi-FI" sz="2000" dirty="0"/>
              <a:t>Rahan tehtävänä olla</a:t>
            </a:r>
          </a:p>
          <a:p>
            <a:pPr lvl="1"/>
            <a:r>
              <a:rPr lang="fi-FI" sz="2000" dirty="0"/>
              <a:t>vaihdon väline</a:t>
            </a:r>
          </a:p>
          <a:p>
            <a:pPr lvl="1"/>
            <a:r>
              <a:rPr lang="fi-FI" sz="2000" dirty="0"/>
              <a:t>arvon mitta</a:t>
            </a:r>
          </a:p>
          <a:p>
            <a:pPr lvl="1"/>
            <a:r>
              <a:rPr lang="fi-FI" sz="2000" dirty="0"/>
              <a:t>arvon säilyttäjä</a:t>
            </a:r>
          </a:p>
          <a:p>
            <a:r>
              <a:rPr lang="fi-FI" sz="2000" dirty="0"/>
              <a:t>Rahaa kannattaa siis kuluttaa tai säästää jos tuotto &gt; </a:t>
            </a:r>
            <a:r>
              <a:rPr lang="fi-FI" sz="2000" i="1" dirty="0"/>
              <a:t>inflaatio</a:t>
            </a:r>
          </a:p>
          <a:p>
            <a:r>
              <a:rPr lang="fi-FI" sz="2000" i="1" dirty="0"/>
              <a:t>Keskuspankit – investointipankit – talletuspankit</a:t>
            </a:r>
          </a:p>
          <a:p>
            <a:r>
              <a:rPr lang="fi-FI" sz="2000" i="1" dirty="0"/>
              <a:t>Fiat-järjestelmä</a:t>
            </a:r>
            <a:r>
              <a:rPr lang="fi-FI" sz="2000" dirty="0"/>
              <a:t>: Nykyisin rahan arvo ei perustu mihinkään fyysiseen (vrt. kulta) -&gt; Pankeilla </a:t>
            </a:r>
            <a:r>
              <a:rPr lang="fi-FI" sz="2000" i="1" dirty="0"/>
              <a:t>vähimmäisvarantovaatimus </a:t>
            </a:r>
            <a:r>
              <a:rPr lang="fi-FI" sz="2000" dirty="0"/>
              <a:t>(</a:t>
            </a:r>
            <a:r>
              <a:rPr lang="fi-FI" sz="2000" i="1" dirty="0"/>
              <a:t>euroalueella </a:t>
            </a:r>
            <a:r>
              <a:rPr lang="fi-FI" sz="2000" dirty="0"/>
              <a:t>1% talletuksista</a:t>
            </a:r>
            <a:r>
              <a:rPr lang="fi-FI" sz="2000" i="1" dirty="0"/>
              <a:t> kansalliseen keskuspankkiin</a:t>
            </a:r>
            <a:r>
              <a:rPr lang="fi-FI" sz="2000" dirty="0"/>
              <a:t>, loput voi (anto)lainata eteenpäin)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1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22B615D-F4D6-E7F4-8689-75BCCED56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223" y="452504"/>
            <a:ext cx="10905066" cy="596142"/>
          </a:xfrm>
        </p:spPr>
        <p:txBody>
          <a:bodyPr>
            <a:normAutofit/>
          </a:bodyPr>
          <a:lstStyle/>
          <a:p>
            <a:r>
              <a:rPr lang="fi-FI" sz="3600" b="1" dirty="0"/>
              <a:t>Rahoitusmarkkinat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3A8F1E-9C99-E0CA-0DF0-3792C127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360" y="1352870"/>
            <a:ext cx="4146418" cy="4670774"/>
          </a:xfrm>
        </p:spPr>
        <p:txBody>
          <a:bodyPr>
            <a:normAutofit/>
          </a:bodyPr>
          <a:lstStyle/>
          <a:p>
            <a:r>
              <a:rPr lang="fi-FI" sz="2000" dirty="0"/>
              <a:t>Välittävät rahoitusta (laina) sitä tarvitseville</a:t>
            </a:r>
          </a:p>
          <a:p>
            <a:r>
              <a:rPr lang="fi-FI" sz="2000" dirty="0"/>
              <a:t>Jos lainaa ei </a:t>
            </a:r>
            <a:r>
              <a:rPr lang="fi-FI" sz="2000" i="1" dirty="0"/>
              <a:t>lyhennetä</a:t>
            </a:r>
            <a:r>
              <a:rPr lang="fi-FI" sz="2000" dirty="0"/>
              <a:t> kokonaan, pankit kärsivät </a:t>
            </a:r>
            <a:r>
              <a:rPr lang="fi-FI" sz="2000" i="1" dirty="0"/>
              <a:t>luottotappioita </a:t>
            </a:r>
            <a:r>
              <a:rPr lang="fi-FI" sz="2000" dirty="0"/>
              <a:t>(jos laajamittaista -&gt; konkurssiriski)</a:t>
            </a:r>
            <a:endParaRPr lang="fi-FI" sz="2000" i="1" dirty="0"/>
          </a:p>
          <a:p>
            <a:r>
              <a:rPr lang="fi-FI" sz="2000" dirty="0"/>
              <a:t>Pankit lainaavat rahaa muilta pankeilta</a:t>
            </a:r>
          </a:p>
          <a:p>
            <a:r>
              <a:rPr lang="fi-FI" sz="2000" dirty="0"/>
              <a:t>Pankkien välinen luottamuspula voi johtaa pankkien ja koko </a:t>
            </a:r>
            <a:r>
              <a:rPr lang="fi-FI" sz="2000" i="1" dirty="0"/>
              <a:t>rahoitusmarkkinoiden</a:t>
            </a:r>
            <a:r>
              <a:rPr lang="fi-FI" sz="2000" dirty="0"/>
              <a:t> kriisiin (vrt. </a:t>
            </a:r>
            <a:r>
              <a:rPr lang="fi-FI" sz="2000" i="1" dirty="0"/>
              <a:t>finanssikriisi</a:t>
            </a:r>
            <a:r>
              <a:rPr lang="fi-FI" sz="2000" dirty="0"/>
              <a:t>) -&gt; Pankit pelastettaneen veronmaksajien rahoilla</a:t>
            </a:r>
          </a:p>
          <a:p>
            <a:endParaRPr lang="fi-FI" sz="11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4">
            <a:extLst>
              <a:ext uri="{FF2B5EF4-FFF2-40B4-BE49-F238E27FC236}">
                <a16:creationId xmlns:a16="http://schemas.microsoft.com/office/drawing/2014/main" id="{AF5AFF1D-30FC-0749-2660-31016DE58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948" y="967654"/>
            <a:ext cx="6330692" cy="4917481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2026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6E7A36A-EC43-5CC2-650A-F02C03EF4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0"/>
            <a:ext cx="10905066" cy="1064852"/>
          </a:xfrm>
        </p:spPr>
        <p:txBody>
          <a:bodyPr>
            <a:normAutofit/>
          </a:bodyPr>
          <a:lstStyle/>
          <a:p>
            <a:r>
              <a:rPr lang="fi-FI" sz="3600" b="1" dirty="0"/>
              <a:t>Korko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2CDD0B-408C-2680-8E47-53A3C5F22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20" y="1147664"/>
            <a:ext cx="5327780" cy="5388601"/>
          </a:xfrm>
        </p:spPr>
        <p:txBody>
          <a:bodyPr>
            <a:normAutofit/>
          </a:bodyPr>
          <a:lstStyle/>
          <a:p>
            <a:r>
              <a:rPr lang="fi-FI" sz="2000" dirty="0"/>
              <a:t>= (Laina-)rahan hinta</a:t>
            </a:r>
          </a:p>
          <a:p>
            <a:r>
              <a:rPr lang="fi-FI" sz="2000" dirty="0"/>
              <a:t>Koron suuruuteen vaikuttaa mm.</a:t>
            </a:r>
          </a:p>
          <a:p>
            <a:pPr lvl="1"/>
            <a:r>
              <a:rPr lang="fi-FI" sz="2000" dirty="0"/>
              <a:t>Lainan pituus ja kohde</a:t>
            </a:r>
          </a:p>
          <a:p>
            <a:pPr lvl="1"/>
            <a:r>
              <a:rPr lang="fi-FI" sz="2000" dirty="0"/>
              <a:t>Yleinen korkotaso määräytyy markkinoilla </a:t>
            </a:r>
            <a:r>
              <a:rPr lang="fi-FI" sz="2000" u="sng" dirty="0"/>
              <a:t>kysynnän ja tarjonnan </a:t>
            </a:r>
            <a:r>
              <a:rPr lang="fi-FI" sz="2000" dirty="0"/>
              <a:t>mukaan (ns. </a:t>
            </a:r>
            <a:r>
              <a:rPr lang="fi-FI" sz="2000" i="1" dirty="0"/>
              <a:t>markkinakorot</a:t>
            </a:r>
            <a:r>
              <a:rPr lang="fi-FI" sz="2000" dirty="0"/>
              <a:t>) -&gt; Raha on hyödyke!</a:t>
            </a:r>
          </a:p>
          <a:p>
            <a:pPr lvl="2"/>
            <a:r>
              <a:rPr lang="fi-FI" i="1" dirty="0"/>
              <a:t>Laskusuhdanteessa</a:t>
            </a:r>
            <a:r>
              <a:rPr lang="fi-FI" dirty="0"/>
              <a:t> rahan kysynnän </a:t>
            </a:r>
            <a:r>
              <a:rPr lang="fi-FI" i="1" dirty="0"/>
              <a:t>/ inflaation </a:t>
            </a:r>
            <a:r>
              <a:rPr lang="fi-FI" dirty="0"/>
              <a:t>vähentyessä korot yleensä laskevat</a:t>
            </a:r>
          </a:p>
          <a:p>
            <a:pPr lvl="2"/>
            <a:r>
              <a:rPr lang="fi-FI" i="1" dirty="0"/>
              <a:t>Noususuhdanteessa / inflaation </a:t>
            </a:r>
            <a:r>
              <a:rPr lang="fi-FI" dirty="0"/>
              <a:t>kiihtyessä ja rahan kysynnän kasvaessa korot yleensä nousevat</a:t>
            </a:r>
          </a:p>
          <a:p>
            <a:pPr lvl="1"/>
            <a:r>
              <a:rPr lang="fi-FI" sz="2000" dirty="0"/>
              <a:t>Keskuspankin </a:t>
            </a:r>
            <a:r>
              <a:rPr lang="fi-FI" sz="2000" i="1" dirty="0"/>
              <a:t>rahapolitiikka</a:t>
            </a:r>
            <a:r>
              <a:rPr lang="fi-FI" sz="2000" dirty="0"/>
              <a:t> -&gt; Esim. EKP:n </a:t>
            </a:r>
            <a:r>
              <a:rPr lang="fi-FI" sz="2000" i="1" dirty="0"/>
              <a:t>ohjauskoron </a:t>
            </a:r>
            <a:r>
              <a:rPr lang="fi-FI" sz="2000" dirty="0"/>
              <a:t>säätely</a:t>
            </a:r>
          </a:p>
          <a:p>
            <a:pPr lvl="1"/>
            <a:r>
              <a:rPr lang="fi-FI" sz="2000" dirty="0"/>
              <a:t>Markkinoiden odotukset ohjauskoron nostoista ja laskuista</a:t>
            </a:r>
          </a:p>
          <a:p>
            <a:endParaRPr lang="fi-FI" sz="14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4">
            <a:extLst>
              <a:ext uri="{FF2B5EF4-FFF2-40B4-BE49-F238E27FC236}">
                <a16:creationId xmlns:a16="http://schemas.microsoft.com/office/drawing/2014/main" id="{382CF823-5CB5-3F95-8D45-592670F3A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1502229"/>
            <a:ext cx="6556055" cy="4457643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1031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E4D27F-F69D-EC4F-5143-39BB3D1A3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5"/>
            <a:ext cx="10905066" cy="896814"/>
          </a:xfrm>
        </p:spPr>
        <p:txBody>
          <a:bodyPr>
            <a:normAutofit/>
          </a:bodyPr>
          <a:lstStyle/>
          <a:p>
            <a:r>
              <a:rPr lang="fi-FI" sz="3600" b="1" dirty="0"/>
              <a:t>Pankkilaina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43BB1D-1395-FC43-4093-93E4FA5E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457471"/>
            <a:ext cx="10905066" cy="4719492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fi-FI" sz="2000" dirty="0"/>
              <a:t>Pankkilaina sidotaan ns. </a:t>
            </a:r>
            <a:r>
              <a:rPr lang="fi-FI" sz="2000" i="1" dirty="0"/>
              <a:t>viitekorkoon</a:t>
            </a:r>
          </a:p>
          <a:p>
            <a:pPr lvl="1">
              <a:buClr>
                <a:schemeClr val="accent1"/>
              </a:buClr>
            </a:pPr>
            <a:r>
              <a:rPr lang="fi-FI" sz="2000" i="1" dirty="0" err="1"/>
              <a:t>Euribor</a:t>
            </a:r>
            <a:r>
              <a:rPr lang="fi-FI" sz="2000" i="1" dirty="0"/>
              <a:t>-korko </a:t>
            </a:r>
            <a:r>
              <a:rPr lang="fi-FI" sz="2000" dirty="0"/>
              <a:t>-&gt; </a:t>
            </a:r>
            <a:r>
              <a:rPr lang="fi-FI" sz="2000" i="1" dirty="0"/>
              <a:t>Markkinakorko</a:t>
            </a:r>
            <a:r>
              <a:rPr lang="fi-FI" sz="2000" dirty="0"/>
              <a:t>, jossa </a:t>
            </a:r>
            <a:r>
              <a:rPr lang="fi-FI" sz="2000" i="1" dirty="0"/>
              <a:t>tarkistuspäivä</a:t>
            </a:r>
            <a:r>
              <a:rPr lang="fi-FI" sz="2000" dirty="0"/>
              <a:t> esim. 3,6 tai 12 kk välein</a:t>
            </a:r>
            <a:r>
              <a:rPr lang="fi-FI" sz="2000" i="1" dirty="0"/>
              <a:t> </a:t>
            </a:r>
          </a:p>
          <a:p>
            <a:pPr lvl="1">
              <a:buClr>
                <a:schemeClr val="accent1"/>
              </a:buClr>
            </a:pPr>
            <a:r>
              <a:rPr lang="fi-FI" sz="2000" i="1" dirty="0"/>
              <a:t>Prime-korko </a:t>
            </a:r>
            <a:r>
              <a:rPr lang="fi-FI" sz="2000" dirty="0"/>
              <a:t>-&gt; Pankin oma korko, joka seurailee markkinakorkoja viiveellä</a:t>
            </a:r>
            <a:endParaRPr lang="fi-FI" sz="2000" i="1" dirty="0"/>
          </a:p>
          <a:p>
            <a:pPr lvl="1">
              <a:buClr>
                <a:schemeClr val="accent1"/>
              </a:buClr>
            </a:pPr>
            <a:r>
              <a:rPr lang="fi-FI" sz="2000" i="1" dirty="0"/>
              <a:t>Kiinteä korko </a:t>
            </a:r>
            <a:r>
              <a:rPr lang="fi-FI" sz="2000" dirty="0"/>
              <a:t>-&gt; Laina sidotaan esim. koko laina-ajaksi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2000" dirty="0"/>
          </a:p>
          <a:p>
            <a:pPr>
              <a:buClr>
                <a:schemeClr val="accent1"/>
              </a:buClr>
            </a:pPr>
            <a:r>
              <a:rPr lang="fi-FI" sz="2000" dirty="0"/>
              <a:t>Pankkilainassa asiakkaalta peritään myös ns. </a:t>
            </a:r>
            <a:r>
              <a:rPr lang="fi-FI" sz="2000" i="1" dirty="0"/>
              <a:t>marginaalikorko</a:t>
            </a:r>
            <a:r>
              <a:rPr lang="fi-FI" sz="2000" dirty="0"/>
              <a:t> eli </a:t>
            </a:r>
            <a:r>
              <a:rPr lang="fi-FI" sz="2000" i="1" dirty="0"/>
              <a:t>korkomarginaali</a:t>
            </a:r>
          </a:p>
          <a:p>
            <a:pPr lvl="1">
              <a:buClr>
                <a:schemeClr val="accent1"/>
              </a:buClr>
            </a:pPr>
            <a:r>
              <a:rPr lang="fi-FI" sz="2000" dirty="0"/>
              <a:t>Pankin oma asiakaskohtainen voitto-osuus</a:t>
            </a:r>
          </a:p>
          <a:p>
            <a:pPr lvl="1">
              <a:buClr>
                <a:schemeClr val="accent1"/>
              </a:buClr>
            </a:pPr>
            <a:r>
              <a:rPr lang="fi-FI" sz="2000" dirty="0"/>
              <a:t>Suuruuteen vaikuttaa mm. pankkien välinen kilpailutilanne ja lainan käyttötarkoitus (vrt. asuntolaina ja kulutusluotto)</a:t>
            </a:r>
          </a:p>
          <a:p>
            <a:pPr lvl="1">
              <a:buClr>
                <a:schemeClr val="accent1"/>
              </a:buClr>
            </a:pPr>
            <a:r>
              <a:rPr lang="fi-FI" sz="2000" dirty="0"/>
              <a:t>Kilpailuttaminen kannattaa!</a:t>
            </a:r>
          </a:p>
          <a:p>
            <a:r>
              <a:rPr lang="fi-FI" sz="2000" dirty="0"/>
              <a:t>Tehtävä: Miten seuraavien lainojen lyhennystavat eroavat toisistaan: </a:t>
            </a:r>
            <a:r>
              <a:rPr lang="fi-FI" sz="2000" i="1" dirty="0"/>
              <a:t>Tasalyhenteinen</a:t>
            </a:r>
            <a:r>
              <a:rPr lang="fi-FI" sz="2000" dirty="0"/>
              <a:t>, </a:t>
            </a:r>
            <a:r>
              <a:rPr lang="fi-FI" sz="2000" i="1" dirty="0"/>
              <a:t>annuiteetti</a:t>
            </a:r>
            <a:r>
              <a:rPr lang="fi-FI" sz="2000" dirty="0"/>
              <a:t> ja </a:t>
            </a:r>
            <a:r>
              <a:rPr lang="fi-FI" sz="2000" i="1" dirty="0"/>
              <a:t>kiinteä tasaerä </a:t>
            </a:r>
            <a:r>
              <a:rPr lang="fi-FI" sz="2000" dirty="0"/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2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274</Words>
  <Application>Microsoft Office PowerPoint</Application>
  <PresentationFormat>Laajakuva</PresentationFormat>
  <Paragraphs>35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Office-teema</vt:lpstr>
      <vt:lpstr>Raha, rahoitusmarkkinat ja pankkilaina</vt:lpstr>
      <vt:lpstr>Raha ja rahoituslaitokset</vt:lpstr>
      <vt:lpstr>Rahoitusmarkkinat</vt:lpstr>
      <vt:lpstr>Korko</vt:lpstr>
      <vt:lpstr>Pankkilaina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Raha, rahoitusmarkkinat ja pankkilaina</dc:title>
  <dc:creator>Mikko Niemi</dc:creator>
  <cp:lastModifiedBy>Mikko Niemi</cp:lastModifiedBy>
  <cp:revision>1</cp:revision>
  <dcterms:created xsi:type="dcterms:W3CDTF">2022-09-07T07:11:12Z</dcterms:created>
  <dcterms:modified xsi:type="dcterms:W3CDTF">2022-09-07T08:12:52Z</dcterms:modified>
</cp:coreProperties>
</file>