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FEC5E3-47E9-1723-B904-F99142DDF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E3F5D9-33D6-208B-5749-D2CCD26FD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7A0AA6-6523-4842-6646-EFE62219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50FA9F-F14A-7072-F9AF-EFA9F9CA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F1F414-D05D-B567-6085-42C12995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88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9B46B-4979-05FD-F4E2-23864E0B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3C2DEF0-3DE0-F935-84F7-87C6A0AE0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C037E98-4C55-4DD5-55D0-C3EDA9EC1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45B49C-E3BA-E778-FA82-C571507DF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E664BA-5620-AF47-05A4-37D2CF44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19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45F91AC-247E-EA33-EA10-F7AEBF392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B6D052D-A8D4-6C53-9EB3-BB58EA830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BEDE14C-B0CC-F9F6-1412-9B4A1768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4E8FAB-AC1C-9129-29EA-7A5CD974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EBC567-4690-C2CA-95EB-DEFB38025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78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B23C3B-0D1D-322C-FD23-8E2DDD232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2A08F-9657-4899-7F60-229E9C568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294196-F004-E305-C4C8-5DFF66FF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A1B625-42B8-6062-F0D8-99AAC360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CC585E-B524-AD96-99C7-7E4B1CAF4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506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F5B769-1BDB-6D13-8F8A-950715AB9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B63A77-9EE3-2BD5-1472-1F674062A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92F93E-A183-55ED-51DB-FCFB4376F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A6BE29-D731-9F34-88FF-9FE211539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3A1BDE-4194-1425-C262-2E9A37A9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CA533C-9B2A-874A-373F-DCDD7D7D2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C639FA-7918-FC2C-EBD5-8126CD85E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9A79AC7-9880-5897-D277-0A3E7761D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7D818BD-EA63-6B1E-1CA5-0BA9C6FD1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9E56E08-C30B-BD7C-B974-B0EE98BF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C3E1319-188C-DF0E-9C62-C4DD216E1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083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F3E41F-9C86-E4A1-210D-D327E632E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5BF4071-EA1C-C923-B6E6-2F8A0534F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7252C7D-4161-C1E1-8E0D-33F3CD5EA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8007890-5A87-638F-2A58-1685F0FC1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D50D07C-84BC-E1DD-0F6D-85615B264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FF435C0-338D-7F6A-FFF8-57EB4AB30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AAE9B1A-375E-0930-3B54-25A491317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336A49-3EBD-894D-CF33-71226945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521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5C9ACF-CD81-3ADF-D77A-EADF1133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8182AC-E2D7-4C33-2585-DF45CE87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E2C286B-DD27-1341-27BD-177D3CF52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9E5C1D8-3697-2D90-2B77-8FCE9E60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242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B248627-EC3D-0FE0-BF58-848CD69E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E871BB5-695E-558D-4ED3-1A8A1612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B14E4C3-F73A-3706-A841-99F9650C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082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AAFA07-77F6-A3D5-F587-7AEC7FA5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05AD07-07A6-6012-4050-865B28F6C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E2BE4BE-E392-A2D0-DFC4-BCF140643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63771E7-81D9-3341-CB1C-8F1D77E0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EFC5F1C-D863-3BBD-1A1C-3FCB8830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F196A0C-87A4-BD64-057B-8DC28FF6F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23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BD73A4-63B7-152D-9357-56757F28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A8780D4-9EBE-B063-117C-405381FFA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4D5AE26-9A75-9CCF-0980-CD1E916FE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74AC65-2ACD-C410-5014-E9CC2276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37FF750-4D4E-3166-FDE3-900B094BF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ABFB2CF-1B55-0B20-FEC8-209E89AA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412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B359DE3-AE20-7AC0-0849-004784502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00BE95-EF4B-27DE-2CA2-9C185B30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E5C1AD-352E-FBD9-FECB-C429E7E6D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CB62-818D-4252-8D11-B39AE1CF3D96}" type="datetimeFigureOut">
              <a:rPr lang="fi-FI" smtClean="0"/>
              <a:t>21.8.2022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496B823-A79A-E8B4-8EFD-72DBD1714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F9CDBE-0491-D0B7-F8BD-B198C4CD5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5059-0F97-4118-9C36-3DD9657DDB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43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VSi0_7Q79A?feature=oembed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CC58231-A2BA-E65B-4307-55A0D7844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fi-FI" sz="5200" b="1">
                <a:solidFill>
                  <a:schemeClr val="tx2"/>
                </a:solidFill>
              </a:rPr>
              <a:t>Markkinatalous ja kilpailu markkinoilla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4A69C68-A356-022E-D434-FD6E36573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chemeClr val="tx2"/>
                </a:solidFill>
              </a:rPr>
              <a:t>(kpl 7)</a:t>
            </a:r>
          </a:p>
        </p:txBody>
      </p:sp>
    </p:spTree>
    <p:extLst>
      <p:ext uri="{BB962C8B-B14F-4D97-AF65-F5344CB8AC3E}">
        <p14:creationId xmlns:p14="http://schemas.microsoft.com/office/powerpoint/2010/main" val="369870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34266AF-6F66-3D64-43FA-64118D35B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 b="1"/>
              <a:t>Markkinatalouden tunnuspiirteet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875A3A-9478-8F0A-5FB7-791186F45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88" y="1457471"/>
            <a:ext cx="4533665" cy="4719492"/>
          </a:xfrm>
        </p:spPr>
        <p:txBody>
          <a:bodyPr>
            <a:normAutofit/>
          </a:bodyPr>
          <a:lstStyle/>
          <a:p>
            <a:pPr lvl="1"/>
            <a:r>
              <a:rPr lang="fi-FI" sz="2000" dirty="0"/>
              <a:t>Pääomat yksityisomistuksessa</a:t>
            </a:r>
          </a:p>
          <a:p>
            <a:pPr lvl="1"/>
            <a:r>
              <a:rPr lang="fi-FI" sz="2000" i="1" dirty="0"/>
              <a:t>Elinkeinovapau</a:t>
            </a:r>
            <a:r>
              <a:rPr lang="fi-FI" sz="2000" dirty="0"/>
              <a:t>s -&gt; Yritysten perustamisvapaus ja </a:t>
            </a:r>
            <a:r>
              <a:rPr lang="fi-FI" sz="2000" i="1" dirty="0"/>
              <a:t>voitontavoittelu</a:t>
            </a:r>
          </a:p>
          <a:p>
            <a:pPr lvl="1"/>
            <a:r>
              <a:rPr lang="fi-FI" sz="2000" dirty="0"/>
              <a:t>Kysyntä ja tarjonta määrittävät tuotannon ja hinnat</a:t>
            </a:r>
          </a:p>
          <a:p>
            <a:pPr lvl="1"/>
            <a:r>
              <a:rPr lang="fi-FI" sz="2000" i="1" dirty="0"/>
              <a:t>Vapaa kilpailu</a:t>
            </a:r>
          </a:p>
          <a:p>
            <a:pPr lvl="2"/>
            <a:r>
              <a:rPr lang="fi-FI" dirty="0"/>
              <a:t>Korkeampi laatu, alhaisemmat hinnat</a:t>
            </a:r>
          </a:p>
          <a:p>
            <a:pPr lvl="2"/>
            <a:r>
              <a:rPr lang="fi-FI" i="1" dirty="0"/>
              <a:t>Erikoistuminen</a:t>
            </a:r>
          </a:p>
          <a:p>
            <a:pPr lvl="2"/>
            <a:r>
              <a:rPr lang="fi-FI" dirty="0"/>
              <a:t>Karsii kannattamattomat yritykset markkinoilta</a:t>
            </a:r>
          </a:p>
          <a:p>
            <a:pPr lvl="2"/>
            <a:r>
              <a:rPr lang="fi-FI" dirty="0"/>
              <a:t>Tuotannontekijöistä armoton kilpailu (etenkin </a:t>
            </a:r>
            <a:r>
              <a:rPr lang="fi-FI" i="1" dirty="0"/>
              <a:t>noususuhdanteessa</a:t>
            </a:r>
            <a:r>
              <a:rPr lang="fi-FI" dirty="0"/>
              <a:t>)</a:t>
            </a:r>
          </a:p>
          <a:p>
            <a:pPr lvl="1"/>
            <a:endParaRPr lang="fi-FI" sz="2000" dirty="0"/>
          </a:p>
          <a:p>
            <a:endParaRPr lang="fi-FI" sz="17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145B008E-6C64-8519-84EA-2F39C39FD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775" y="1670240"/>
            <a:ext cx="7321037" cy="3569005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45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9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11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E52A2E59-BC08-502E-8B24-BB44647D4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/>
          </a:bodyPr>
          <a:lstStyle/>
          <a:p>
            <a:pPr algn="ctr"/>
            <a:r>
              <a:rPr lang="fi-FI" sz="4000" b="1"/>
              <a:t>Epätäydellinen kilpailu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F8BD5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C2F5773-6A84-2F70-F3B9-B8F8D6E6DA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1362"/>
          <a:stretch/>
        </p:blipFill>
        <p:spPr>
          <a:xfrm>
            <a:off x="1103257" y="2416047"/>
            <a:ext cx="4626864" cy="3346704"/>
          </a:xfrm>
          <a:prstGeom prst="rect">
            <a:avLst/>
          </a:prstGeom>
          <a:ln w="12700">
            <a:noFill/>
          </a:ln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40E145-D240-DCD6-5697-56F1C402E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998" y="1735494"/>
            <a:ext cx="5265633" cy="4193025"/>
          </a:xfrm>
        </p:spPr>
        <p:txBody>
          <a:bodyPr anchor="ctr">
            <a:normAutofit/>
          </a:bodyPr>
          <a:lstStyle/>
          <a:p>
            <a:pPr marL="964692" lvl="1" indent="-342900">
              <a:buClr>
                <a:srgbClr val="F8BD5E"/>
              </a:buClr>
            </a:pPr>
            <a:r>
              <a:rPr lang="fi-FI" sz="2000" i="1" dirty="0"/>
              <a:t>Oligopolinen kilpailu</a:t>
            </a:r>
          </a:p>
          <a:p>
            <a:pPr marL="621792" lvl="1" indent="0">
              <a:buClr>
                <a:srgbClr val="F8BD5E"/>
              </a:buClr>
              <a:buNone/>
            </a:pPr>
            <a:endParaRPr lang="fi-FI" sz="2000" i="1" dirty="0"/>
          </a:p>
          <a:p>
            <a:pPr marL="1421892" lvl="2" indent="-342900">
              <a:buClr>
                <a:srgbClr val="F8BD5E"/>
              </a:buClr>
            </a:pPr>
            <a:r>
              <a:rPr lang="fi-FI" dirty="0"/>
              <a:t>Vain muutama suuryritys hallitsee markkinoita, kaikilla huomattava </a:t>
            </a:r>
            <a:r>
              <a:rPr lang="fi-FI" i="1" dirty="0"/>
              <a:t>markkinaosuus</a:t>
            </a:r>
          </a:p>
          <a:p>
            <a:pPr marL="1421892" lvl="2" indent="-342900">
              <a:buClr>
                <a:srgbClr val="F8BD5E"/>
              </a:buClr>
            </a:pPr>
            <a:r>
              <a:rPr lang="fi-FI" dirty="0"/>
              <a:t>Uusien yritysten tulo vaikeaa esim. väliaikaisen alihinnoittelun vuoksi</a:t>
            </a:r>
          </a:p>
          <a:p>
            <a:pPr marL="1421892" lvl="2" indent="-342900">
              <a:buClr>
                <a:srgbClr val="F8BD5E"/>
              </a:buClr>
            </a:pPr>
            <a:r>
              <a:rPr lang="fi-FI" dirty="0"/>
              <a:t>Esim. bensiini-, vakuutus ja pankkiala</a:t>
            </a:r>
          </a:p>
          <a:p>
            <a:pPr marL="1421892" lvl="2" indent="-342900">
              <a:buClr>
                <a:srgbClr val="F8BD5E"/>
              </a:buClr>
            </a:pPr>
            <a:r>
              <a:rPr lang="fi-FI" dirty="0"/>
              <a:t>Äärimuotona laiton </a:t>
            </a:r>
            <a:r>
              <a:rPr lang="fi-FI" i="1" dirty="0"/>
              <a:t>kartelli</a:t>
            </a:r>
            <a:r>
              <a:rPr lang="fi-FI" dirty="0"/>
              <a:t> -&gt; Yrityksen sopivat hinnoista ja tuotantomääristä</a:t>
            </a:r>
          </a:p>
          <a:p>
            <a:pPr>
              <a:buClr>
                <a:srgbClr val="F8BD5E"/>
              </a:buClr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1506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9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11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AAD25E1-9CA9-A7B9-7520-A450F90841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7" y="450403"/>
            <a:ext cx="4726112" cy="2670253"/>
          </a:xfrm>
          <a:prstGeom prst="rect">
            <a:avLst/>
          </a:prstGeom>
        </p:spPr>
      </p:pic>
      <p:pic>
        <p:nvPicPr>
          <p:cNvPr id="5" name="Online-media 4" title="Kokoomus First state investments Caruna">
            <a:hlinkClick r:id="" action="ppaction://media"/>
            <a:extLst>
              <a:ext uri="{FF2B5EF4-FFF2-40B4-BE49-F238E27FC236}">
                <a16:creationId xmlns:a16="http://schemas.microsoft.com/office/drawing/2014/main" id="{7007C974-9DFD-4004-ED57-96E8F0D9B6E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29768" y="3471531"/>
            <a:ext cx="3097617" cy="2323213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E233D76A-169C-6F5E-9538-1D4A6B7BA086}"/>
              </a:ext>
            </a:extLst>
          </p:cNvPr>
          <p:cNvSpPr txBox="1"/>
          <p:nvPr/>
        </p:nvSpPr>
        <p:spPr>
          <a:xfrm>
            <a:off x="6288832" y="186613"/>
            <a:ext cx="5903167" cy="58670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964692" lvl="1"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i="1" dirty="0" err="1"/>
              <a:t>Monopolistinen</a:t>
            </a:r>
            <a:r>
              <a:rPr lang="en-US" sz="2000" i="1" dirty="0"/>
              <a:t> </a:t>
            </a:r>
            <a:r>
              <a:rPr lang="en-US" sz="2000" i="1" dirty="0" err="1"/>
              <a:t>kilpailu</a:t>
            </a:r>
            <a:endParaRPr lang="en-US" sz="2000" i="1" dirty="0"/>
          </a:p>
          <a:p>
            <a:pPr marL="964692" lvl="1"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421892" lvl="2"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 err="1"/>
              <a:t>Erikois</a:t>
            </a:r>
            <a:r>
              <a:rPr lang="en-US" sz="2000" dirty="0"/>
              <a:t>- ja </a:t>
            </a:r>
            <a:r>
              <a:rPr lang="en-US" sz="2000" dirty="0" err="1"/>
              <a:t>merkkituotteita</a:t>
            </a:r>
            <a:r>
              <a:rPr lang="en-US" sz="2000" dirty="0"/>
              <a:t> (mm. </a:t>
            </a:r>
            <a:r>
              <a:rPr lang="en-US" sz="2000" dirty="0" err="1"/>
              <a:t>brändätyt</a:t>
            </a:r>
            <a:r>
              <a:rPr lang="en-US" sz="2000" dirty="0"/>
              <a:t> </a:t>
            </a:r>
            <a:r>
              <a:rPr lang="en-US" sz="2000" dirty="0" err="1"/>
              <a:t>luksustuotteet</a:t>
            </a:r>
            <a:r>
              <a:rPr lang="en-US" sz="2000" dirty="0"/>
              <a:t>) </a:t>
            </a:r>
            <a:r>
              <a:rPr lang="en-US" sz="2000" dirty="0" err="1"/>
              <a:t>valmistavien</a:t>
            </a:r>
            <a:r>
              <a:rPr lang="en-US" sz="2000" dirty="0"/>
              <a:t> </a:t>
            </a:r>
            <a:r>
              <a:rPr lang="en-US" sz="2000" dirty="0" err="1"/>
              <a:t>yritysten</a:t>
            </a:r>
            <a:r>
              <a:rPr lang="en-US" sz="2000" dirty="0"/>
              <a:t> </a:t>
            </a:r>
            <a:r>
              <a:rPr lang="en-US" sz="2000" dirty="0" err="1"/>
              <a:t>markkinat</a:t>
            </a:r>
            <a:r>
              <a:rPr lang="en-US" sz="2000" dirty="0"/>
              <a:t> -&gt; </a:t>
            </a:r>
            <a:r>
              <a:rPr lang="en-US" sz="2000" dirty="0" err="1"/>
              <a:t>Yrityksillä</a:t>
            </a:r>
            <a:r>
              <a:rPr lang="en-US" sz="2000" dirty="0"/>
              <a:t> </a:t>
            </a:r>
            <a:r>
              <a:rPr lang="en-US" sz="2000" dirty="0" err="1"/>
              <a:t>suurempi</a:t>
            </a:r>
            <a:r>
              <a:rPr lang="en-US" sz="2000" dirty="0"/>
              <a:t> </a:t>
            </a:r>
            <a:r>
              <a:rPr lang="en-US" sz="2000" dirty="0" err="1"/>
              <a:t>hinnoitteluvapaus</a:t>
            </a:r>
            <a:endParaRPr lang="en-US" sz="2000" dirty="0"/>
          </a:p>
          <a:p>
            <a:pPr marL="1078992" lvl="2"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64692" lvl="1"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i="1" dirty="0" err="1"/>
              <a:t>Monopoli</a:t>
            </a:r>
            <a:endParaRPr lang="en-US" sz="2000" i="1" dirty="0"/>
          </a:p>
          <a:p>
            <a:pPr marL="736092" lvl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/>
              <a:t> </a:t>
            </a:r>
          </a:p>
          <a:p>
            <a:pPr marL="1421892" lvl="2"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Vain </a:t>
            </a:r>
            <a:r>
              <a:rPr lang="en-US" sz="2000" dirty="0" err="1"/>
              <a:t>yksi</a:t>
            </a:r>
            <a:r>
              <a:rPr lang="en-US" sz="2000" dirty="0"/>
              <a:t> </a:t>
            </a:r>
            <a:r>
              <a:rPr lang="en-US" sz="2000" dirty="0" err="1"/>
              <a:t>yritys</a:t>
            </a:r>
            <a:r>
              <a:rPr lang="en-US" sz="2000" dirty="0"/>
              <a:t> </a:t>
            </a:r>
            <a:r>
              <a:rPr lang="en-US" sz="2000" dirty="0" err="1"/>
              <a:t>markkinoilla</a:t>
            </a:r>
            <a:r>
              <a:rPr lang="en-US" sz="2000" dirty="0"/>
              <a:t> -&gt; </a:t>
            </a:r>
            <a:r>
              <a:rPr lang="en-US" sz="2000" dirty="0" err="1"/>
              <a:t>Suurempi</a:t>
            </a:r>
            <a:r>
              <a:rPr lang="en-US" sz="2000" dirty="0"/>
              <a:t> </a:t>
            </a:r>
            <a:r>
              <a:rPr lang="en-US" sz="2000" dirty="0" err="1"/>
              <a:t>hinnoitteluvapaus</a:t>
            </a:r>
            <a:endParaRPr lang="en-US" sz="2000" dirty="0"/>
          </a:p>
          <a:p>
            <a:pPr marL="1421892" lvl="2"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i="1" dirty="0" err="1"/>
              <a:t>Luonnollinen</a:t>
            </a:r>
            <a:r>
              <a:rPr lang="en-US" sz="2000" i="1" dirty="0"/>
              <a:t> </a:t>
            </a:r>
            <a:r>
              <a:rPr lang="en-US" sz="2000" i="1" dirty="0" err="1"/>
              <a:t>monopoli</a:t>
            </a:r>
            <a:r>
              <a:rPr lang="en-US" sz="2000" i="1" dirty="0"/>
              <a:t> </a:t>
            </a:r>
            <a:r>
              <a:rPr lang="en-US" sz="2000" dirty="0" err="1"/>
              <a:t>syntyy</a:t>
            </a:r>
            <a:r>
              <a:rPr lang="en-US" sz="2000" dirty="0"/>
              <a:t> </a:t>
            </a:r>
            <a:r>
              <a:rPr lang="en-US" sz="2000" dirty="0" err="1"/>
              <a:t>kun</a:t>
            </a:r>
            <a:r>
              <a:rPr lang="en-US" sz="2000" dirty="0"/>
              <a:t> </a:t>
            </a:r>
            <a:r>
              <a:rPr lang="en-US" sz="2000" dirty="0" err="1"/>
              <a:t>yhteiskunnan</a:t>
            </a:r>
            <a:r>
              <a:rPr lang="en-US" sz="2000" dirty="0"/>
              <a:t> </a:t>
            </a:r>
            <a:r>
              <a:rPr lang="en-US" sz="2000" dirty="0" err="1"/>
              <a:t>kriittisiä</a:t>
            </a:r>
            <a:r>
              <a:rPr lang="en-US" sz="2000" dirty="0"/>
              <a:t> </a:t>
            </a:r>
            <a:r>
              <a:rPr lang="en-US" sz="2000" dirty="0" err="1"/>
              <a:t>toimintoja</a:t>
            </a:r>
            <a:r>
              <a:rPr lang="en-US" sz="2000" dirty="0"/>
              <a:t> (</a:t>
            </a:r>
            <a:r>
              <a:rPr lang="en-US" sz="2000" dirty="0" err="1"/>
              <a:t>rautatie</a:t>
            </a:r>
            <a:r>
              <a:rPr lang="en-US" sz="2000" dirty="0"/>
              <a:t>- , </a:t>
            </a:r>
            <a:r>
              <a:rPr lang="en-US" sz="2000" dirty="0" err="1"/>
              <a:t>sähkö</a:t>
            </a:r>
            <a:r>
              <a:rPr lang="en-US" sz="2000" dirty="0"/>
              <a:t>-, </a:t>
            </a:r>
            <a:r>
              <a:rPr lang="en-US" sz="2000" dirty="0" err="1"/>
              <a:t>vesi</a:t>
            </a:r>
            <a:r>
              <a:rPr lang="en-US" sz="2000" dirty="0"/>
              <a:t>- ja </a:t>
            </a:r>
            <a:r>
              <a:rPr lang="en-US" sz="2000" dirty="0" err="1"/>
              <a:t>kaukolämpöverkot</a:t>
            </a:r>
            <a:r>
              <a:rPr lang="en-US" sz="2000" dirty="0"/>
              <a:t>) </a:t>
            </a:r>
            <a:r>
              <a:rPr lang="en-US" sz="2000" dirty="0" err="1"/>
              <a:t>tuotetaan</a:t>
            </a:r>
            <a:r>
              <a:rPr lang="en-US" sz="2000" dirty="0"/>
              <a:t> </a:t>
            </a:r>
            <a:r>
              <a:rPr lang="en-US" sz="2000" dirty="0" err="1"/>
              <a:t>markkinoilla</a:t>
            </a:r>
            <a:r>
              <a:rPr lang="en-US" sz="2000" dirty="0"/>
              <a:t> </a:t>
            </a:r>
            <a:r>
              <a:rPr lang="en-US" sz="2000" dirty="0" err="1"/>
              <a:t>ilman</a:t>
            </a:r>
            <a:r>
              <a:rPr lang="en-US" sz="2000" dirty="0"/>
              <a:t> </a:t>
            </a:r>
            <a:r>
              <a:rPr lang="en-US" sz="2000" dirty="0" err="1"/>
              <a:t>kilpailua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67211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738E184-913B-2718-33EA-96ED261B4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Vapaan kilpailun edistäminen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4046952-CDA3-4FE3-86F1-5ABD7DC43ADD}"/>
              </a:ext>
            </a:extLst>
          </p:cNvPr>
          <p:cNvSpPr txBox="1"/>
          <p:nvPr/>
        </p:nvSpPr>
        <p:spPr>
          <a:xfrm>
            <a:off x="2165569" y="1956816"/>
            <a:ext cx="7860863" cy="40248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/>
              <a:t>Valvonnan</a:t>
            </a:r>
            <a:r>
              <a:rPr lang="en-US" sz="2400" dirty="0"/>
              <a:t> </a:t>
            </a:r>
            <a:r>
              <a:rPr lang="en-US" sz="2400" dirty="0" err="1"/>
              <a:t>suuri</a:t>
            </a:r>
            <a:r>
              <a:rPr lang="en-US" sz="2400" dirty="0"/>
              <a:t> </a:t>
            </a:r>
            <a:r>
              <a:rPr lang="en-US" sz="2400" dirty="0" err="1"/>
              <a:t>merkitys</a:t>
            </a:r>
            <a:r>
              <a:rPr lang="en-US" sz="2400" dirty="0"/>
              <a:t> (</a:t>
            </a:r>
            <a:r>
              <a:rPr lang="en-US" sz="2400" i="1" dirty="0" err="1"/>
              <a:t>kilpailu</a:t>
            </a:r>
            <a:r>
              <a:rPr lang="en-US" sz="2400" i="1" dirty="0"/>
              <a:t>- ja </a:t>
            </a:r>
            <a:r>
              <a:rPr lang="en-US" sz="2400" i="1" dirty="0" err="1"/>
              <a:t>kuluttajavirasto</a:t>
            </a:r>
            <a:r>
              <a:rPr lang="en-US" sz="2400" i="1" dirty="0"/>
              <a:t> </a:t>
            </a:r>
            <a:r>
              <a:rPr lang="en-US" sz="2400" i="1" dirty="0" err="1"/>
              <a:t>sekä</a:t>
            </a:r>
            <a:r>
              <a:rPr lang="en-US" sz="2400" i="1" dirty="0"/>
              <a:t> </a:t>
            </a:r>
            <a:r>
              <a:rPr lang="en-US" sz="2400" i="1" dirty="0" err="1"/>
              <a:t>EU:n</a:t>
            </a:r>
            <a:r>
              <a:rPr lang="en-US" sz="2400" i="1" dirty="0"/>
              <a:t> </a:t>
            </a:r>
            <a:r>
              <a:rPr lang="en-US" sz="2400" i="1" dirty="0" err="1"/>
              <a:t>komissio</a:t>
            </a:r>
            <a:r>
              <a:rPr lang="en-US" sz="2400" dirty="0"/>
              <a:t>)</a:t>
            </a:r>
          </a:p>
          <a:p>
            <a:pPr marL="120015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suuret</a:t>
            </a:r>
            <a:r>
              <a:rPr lang="en-US" sz="2400" dirty="0"/>
              <a:t> </a:t>
            </a:r>
            <a:r>
              <a:rPr lang="en-US" sz="2400" i="1" dirty="0" err="1"/>
              <a:t>yrityskaupat</a:t>
            </a:r>
            <a:r>
              <a:rPr lang="en-US" sz="2400" dirty="0"/>
              <a:t> ja </a:t>
            </a:r>
            <a:r>
              <a:rPr lang="en-US" sz="2400" i="1" dirty="0" err="1"/>
              <a:t>fuusiot</a:t>
            </a:r>
            <a:endParaRPr lang="en-US" sz="2400" dirty="0"/>
          </a:p>
          <a:p>
            <a:pPr marL="120015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 err="1"/>
              <a:t>määräävän</a:t>
            </a:r>
            <a:r>
              <a:rPr lang="en-US" sz="2400" i="1" dirty="0"/>
              <a:t> </a:t>
            </a:r>
            <a:r>
              <a:rPr lang="en-US" sz="2400" i="1" dirty="0" err="1"/>
              <a:t>markkina-aseman</a:t>
            </a:r>
            <a:r>
              <a:rPr lang="en-US" sz="2400" dirty="0"/>
              <a:t> </a:t>
            </a:r>
            <a:r>
              <a:rPr lang="en-US" sz="2400" dirty="0" err="1"/>
              <a:t>tarkastelu</a:t>
            </a:r>
            <a:endParaRPr lang="en-US" sz="2400" dirty="0"/>
          </a:p>
          <a:p>
            <a:pPr marL="120015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 err="1"/>
              <a:t>julkisten</a:t>
            </a:r>
            <a:r>
              <a:rPr lang="en-US" sz="2400" i="1" dirty="0"/>
              <a:t> </a:t>
            </a:r>
            <a:r>
              <a:rPr lang="en-US" sz="2400" i="1" dirty="0" err="1"/>
              <a:t>liikelaitosten</a:t>
            </a:r>
            <a:r>
              <a:rPr lang="en-US" sz="2400" i="1" dirty="0"/>
              <a:t> </a:t>
            </a:r>
            <a:r>
              <a:rPr lang="en-US" sz="2400" dirty="0" err="1"/>
              <a:t>asema</a:t>
            </a:r>
            <a:r>
              <a:rPr lang="en-US" sz="2400" dirty="0"/>
              <a:t> </a:t>
            </a:r>
            <a:r>
              <a:rPr lang="en-US" sz="2400" dirty="0" err="1"/>
              <a:t>markkinoilla</a:t>
            </a:r>
            <a:r>
              <a:rPr lang="en-US" sz="2400" dirty="0"/>
              <a:t> ja </a:t>
            </a:r>
            <a:r>
              <a:rPr lang="en-US" sz="2400" dirty="0" err="1"/>
              <a:t>julkisten</a:t>
            </a:r>
            <a:r>
              <a:rPr lang="en-US" sz="2400" dirty="0"/>
              <a:t> </a:t>
            </a:r>
            <a:r>
              <a:rPr lang="en-US" sz="2400" dirty="0" err="1"/>
              <a:t>hankintojen</a:t>
            </a:r>
            <a:r>
              <a:rPr lang="en-US" sz="2400" dirty="0"/>
              <a:t> </a:t>
            </a:r>
            <a:r>
              <a:rPr lang="en-US" sz="2400" dirty="0" err="1"/>
              <a:t>sekä</a:t>
            </a:r>
            <a:r>
              <a:rPr lang="en-US" sz="2400" dirty="0"/>
              <a:t> </a:t>
            </a:r>
            <a:r>
              <a:rPr lang="en-US" sz="2400" dirty="0" err="1"/>
              <a:t>palveluiden</a:t>
            </a:r>
            <a:r>
              <a:rPr lang="en-US" sz="2400" dirty="0"/>
              <a:t> </a:t>
            </a:r>
            <a:r>
              <a:rPr lang="en-US" sz="2400" i="1" dirty="0" err="1"/>
              <a:t>ulkoistamisen</a:t>
            </a:r>
            <a:r>
              <a:rPr lang="en-US" sz="2400" dirty="0"/>
              <a:t> </a:t>
            </a:r>
            <a:r>
              <a:rPr lang="en-US" sz="2400" i="1" dirty="0" err="1"/>
              <a:t>kilpailutuspakko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013179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163</Words>
  <Application>Microsoft Office PowerPoint</Application>
  <PresentationFormat>Laajakuva</PresentationFormat>
  <Paragraphs>32</Paragraphs>
  <Slides>5</Slides>
  <Notes>0</Notes>
  <HiddenSlides>0</HiddenSlides>
  <MMClips>1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Markkinatalous ja kilpailu markkinoilla</vt:lpstr>
      <vt:lpstr>Markkinatalouden tunnuspiirteet</vt:lpstr>
      <vt:lpstr>Epätäydellinen kilpailu</vt:lpstr>
      <vt:lpstr>PowerPoint-esitys</vt:lpstr>
      <vt:lpstr>Vapaan kilpailun edistäminen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Markkinatalous ja kilpailu markkinoilla</dc:title>
  <dc:creator>Mikko Niemi</dc:creator>
  <cp:lastModifiedBy>Mikko Niemi</cp:lastModifiedBy>
  <cp:revision>1</cp:revision>
  <dcterms:created xsi:type="dcterms:W3CDTF">2022-08-21T15:21:55Z</dcterms:created>
  <dcterms:modified xsi:type="dcterms:W3CDTF">2022-08-21T16:33:26Z</dcterms:modified>
</cp:coreProperties>
</file>