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64" r:id="rId6"/>
    <p:sldId id="267" r:id="rId7"/>
    <p:sldId id="258" r:id="rId8"/>
    <p:sldId id="259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60" r:id="rId20"/>
    <p:sldId id="261" r:id="rId21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13B329-0B03-4A06-AAC9-DBCE8F66551B}" type="datetimeFigureOut">
              <a:rPr lang="fi-FI" smtClean="0"/>
              <a:t>30.9.2015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262973-48A2-4B4B-BEEB-FA11E8F95195}" type="slidenum">
              <a:rPr lang="fi-FI" smtClean="0"/>
              <a:t>‹#›</a:t>
            </a:fld>
            <a:endParaRPr lang="fi-FI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yle.fi/uutiset/eduskunta_hyvaksyi_alkoholijuomayhtio_altian_myyntivaltuudet/730771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s. 64-</a:t>
            </a:r>
            <a:endParaRPr lang="fi-FI" dirty="0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Julkinen talous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190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>
                <a:hlinkClick r:id="rId2"/>
              </a:rPr>
              <a:t>http://</a:t>
            </a:r>
            <a:r>
              <a:rPr lang="fi-FI" dirty="0" smtClean="0">
                <a:hlinkClick r:id="rId2"/>
              </a:rPr>
              <a:t>yle.fi/uutiset/eduskunta_hyvaksyi_alkoholijuomayhtio_altian_myyntivaltuudet/7307718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85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1. Ansiotulovero (pidätetään palkasta, valtiolle)</a:t>
            </a:r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93449"/>
              </p:ext>
            </p:extLst>
          </p:nvPr>
        </p:nvGraphicFramePr>
        <p:xfrm>
          <a:off x="1979712" y="2451000"/>
          <a:ext cx="4286696" cy="4407000"/>
        </p:xfrm>
        <a:graphic>
          <a:graphicData uri="http://schemas.openxmlformats.org/drawingml/2006/table">
            <a:tbl>
              <a:tblPr/>
              <a:tblGrid>
                <a:gridCol w="1466501"/>
                <a:gridCol w="1415225"/>
                <a:gridCol w="1404970"/>
              </a:tblGrid>
              <a:tr h="1454078">
                <a:tc>
                  <a:txBody>
                    <a:bodyPr/>
                    <a:lstStyle/>
                    <a:p>
                      <a:pPr fontAlgn="t"/>
                      <a:r>
                        <a:rPr lang="fi-FI" sz="1800" b="1">
                          <a:effectLst/>
                        </a:rPr>
                        <a:t>Verotettava ansiotulo,</a:t>
                      </a:r>
                      <a:br>
                        <a:rPr lang="fi-FI" sz="1800" b="1">
                          <a:effectLst/>
                        </a:rPr>
                      </a:br>
                      <a:r>
                        <a:rPr lang="fi-FI" sz="1800" b="1">
                          <a:effectLst/>
                        </a:rPr>
                        <a:t>euroa</a:t>
                      </a:r>
                      <a:endParaRPr lang="fi-FI" sz="1800">
                        <a:effectLst/>
                      </a:endParaRP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b="1">
                          <a:effectLst/>
                        </a:rPr>
                        <a:t>Vero alarajan kohdalla,</a:t>
                      </a:r>
                      <a:br>
                        <a:rPr lang="fi-FI" sz="1800" b="1">
                          <a:effectLst/>
                        </a:rPr>
                      </a:br>
                      <a:r>
                        <a:rPr lang="fi-FI" sz="1800" b="1">
                          <a:effectLst/>
                        </a:rPr>
                        <a:t>euroa</a:t>
                      </a:r>
                      <a:endParaRPr lang="fi-FI" sz="1800">
                        <a:effectLst/>
                      </a:endParaRP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b="1">
                          <a:effectLst/>
                        </a:rPr>
                        <a:t>Vero alarajan ylittävästä tulon osasta,  %</a:t>
                      </a:r>
                      <a:endParaRPr lang="fi-FI" sz="1800">
                        <a:effectLst/>
                      </a:endParaRP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283"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16 100—23 900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dirty="0">
                          <a:effectLst/>
                        </a:rPr>
                        <a:t>8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6,5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283"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23 900—39 100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515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17,5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283"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39 100—70 300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dirty="0">
                          <a:effectLst/>
                        </a:rPr>
                        <a:t>3 175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21,5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638283"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70 300—100 000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>
                          <a:effectLst/>
                        </a:rPr>
                        <a:t>9 883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fi-FI" sz="1800" dirty="0">
                          <a:effectLst/>
                        </a:rPr>
                        <a:t>29,75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66352">
                <a:tc>
                  <a:txBody>
                    <a:bodyPr/>
                    <a:lstStyle/>
                    <a:p>
                      <a:r>
                        <a:rPr lang="fi-FI" sz="1800">
                          <a:effectLst/>
                        </a:rPr>
                        <a:t>100 000—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</a:rPr>
                        <a:t>18 718,75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</a:rPr>
                        <a:t>31,75</a:t>
                      </a:r>
                    </a:p>
                  </a:txBody>
                  <a:tcPr marL="47210" marR="47210" marT="47210" marB="4721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28875" y="1709823"/>
            <a:ext cx="216726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fi-FI" altLang="fi-FI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32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2. Pääomatulovero (esim. vuokratulot, osingot, osakkeiden myynti, </a:t>
            </a:r>
            <a:r>
              <a:rPr lang="fi-FI" smtClean="0"/>
              <a:t>metsän myynti): 30%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9805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Verot: ALV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194647"/>
              </p:ext>
            </p:extLst>
          </p:nvPr>
        </p:nvGraphicFramePr>
        <p:xfrm>
          <a:off x="395536" y="2060848"/>
          <a:ext cx="8229600" cy="2564338"/>
        </p:xfrm>
        <a:graphic>
          <a:graphicData uri="http://schemas.openxmlformats.org/drawingml/2006/table">
            <a:tbl>
              <a:tblPr/>
              <a:tblGrid>
                <a:gridCol w="6583680"/>
                <a:gridCol w="1645920"/>
              </a:tblGrid>
              <a:tr h="1078438">
                <a:tc>
                  <a:txBody>
                    <a:bodyPr/>
                    <a:lstStyle/>
                    <a:p>
                      <a:r>
                        <a:rPr lang="fi-FI" dirty="0"/>
                        <a:t>yleinen verokanta, joka koskee useimpia tavaroita ja palveluita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/>
                        <a:t>24 %</a:t>
                      </a:r>
                      <a:endParaRPr lang="fi-FI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i-FI"/>
                        <a:t>elintarvikkeet, rehu, ravintola- ja ateriapalvelut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/>
                        <a:t>14 %</a:t>
                      </a:r>
                      <a:endParaRPr lang="fi-FI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i-FI" dirty="0"/>
                        <a:t>kirjat, lääkkeet, liikuntapalvelut, elokuvanäytökset, kulttuuri- ja viihdetilaisuuksien sisäänpääsy, henkilökuljetus, majoituspalvelut ja televisio- ja yleisradiotoiminnasta saadut korvaukset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10 %</a:t>
                      </a:r>
                      <a:endParaRPr lang="fi-FI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067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4. Yhteisövero (osakeyhtiöt, järjestöt, säätiöt..): 20%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679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2209800"/>
            <a:ext cx="8229600" cy="4373563"/>
          </a:xfrm>
        </p:spPr>
        <p:txBody>
          <a:bodyPr/>
          <a:lstStyle/>
          <a:p>
            <a:r>
              <a:rPr lang="fi-FI" dirty="0" smtClean="0"/>
              <a:t>5. Perintövero</a:t>
            </a:r>
          </a:p>
          <a:p>
            <a:endParaRPr lang="fi-FI" dirty="0"/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387533"/>
              </p:ext>
            </p:extLst>
          </p:nvPr>
        </p:nvGraphicFramePr>
        <p:xfrm>
          <a:off x="3131840" y="2169886"/>
          <a:ext cx="3422872" cy="4373562"/>
        </p:xfrm>
        <a:graphic>
          <a:graphicData uri="http://schemas.openxmlformats.org/drawingml/2006/table">
            <a:tbl>
              <a:tblPr/>
              <a:tblGrid>
                <a:gridCol w="1386993"/>
                <a:gridCol w="1670881"/>
                <a:gridCol w="364998"/>
              </a:tblGrid>
              <a:tr h="1295870">
                <a:tc>
                  <a:txBody>
                    <a:bodyPr/>
                    <a:lstStyle/>
                    <a:p>
                      <a:pPr algn="l"/>
                      <a:r>
                        <a:rPr lang="fi-FI" sz="900" dirty="0">
                          <a:effectLst/>
                        </a:rPr>
                        <a:t>Perinnön arvo   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F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 Vero alarajan kohdalla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FE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Veroprosentti ylimenevästä osasta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5EFE5"/>
                    </a:solidFill>
                  </a:tcPr>
                </a:tc>
              </a:tr>
              <a:tr h="723142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20 000 – 40 000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7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3142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40 000 – 60 000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1 500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3142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60 000 – 200 000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3 500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13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723142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200 000 – 1 000 000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21 700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16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24"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1 000 000 -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>
                          <a:effectLst/>
                        </a:rPr>
                        <a:t>149 700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i-FI" sz="900" dirty="0">
                          <a:effectLst/>
                        </a:rPr>
                        <a:t>19</a:t>
                      </a:r>
                    </a:p>
                  </a:txBody>
                  <a:tcPr marL="46281" marR="46281" marT="23141" marB="2314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60675" y="175260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198375" rIns="0" bIns="39675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1200" b="1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cs typeface="Arial" pitchFamily="34" charset="0"/>
              </a:rPr>
              <a:t>I veroluokka 1.1.2013 alkaen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i-FI" altLang="fi-FI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2878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6. Valmisteverot: ”haittavero”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 alkoholi ja alkoholijuomat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tupakkatuotteet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nestemäiset polttoaineet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sähkö ja eräät polttoaineet</a:t>
            </a:r>
          </a:p>
          <a:p>
            <a:r>
              <a:rPr lang="fi-FI" dirty="0"/>
              <a:t/>
            </a:r>
            <a:br>
              <a:rPr lang="fi-FI" dirty="0"/>
            </a:br>
            <a:r>
              <a:rPr lang="fi-FI" dirty="0">
                <a:solidFill>
                  <a:srgbClr val="000000"/>
                </a:solidFill>
                <a:latin typeface="Arial"/>
              </a:rPr>
              <a:t>makeiset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jäätelö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virvoitusjuomat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juomapakkaukset</a:t>
            </a:r>
          </a:p>
          <a:p>
            <a:r>
              <a:rPr lang="fi-FI" dirty="0">
                <a:solidFill>
                  <a:srgbClr val="000000"/>
                </a:solidFill>
                <a:latin typeface="Arial"/>
              </a:rPr>
              <a:t>- kunnallisille kaatopaikoille toimitettavat jätteet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54926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7. Kunnallisvero: Kunnalle maksettava vero ansiotuloista, Kotka 20,5%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04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8. Lahjavero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09" y="2420888"/>
            <a:ext cx="8487653" cy="183503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439074"/>
            <a:ext cx="8460432" cy="1870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06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Millainen on oikea veroaste?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Lue s. 74-78 Millä perusteella ihmisiä tulisi verottaa ja mitä hyötyjä ja haittoja on korkeasta tai matalasta verotuksesta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9667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 tulot ja menot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Valtion seuraavan vuoden tulot ja menot määritellään </a:t>
            </a:r>
            <a:r>
              <a:rPr lang="fi-FI" b="1" dirty="0" smtClean="0"/>
              <a:t>budjetissa</a:t>
            </a:r>
            <a:endParaRPr lang="fi-FI" dirty="0"/>
          </a:p>
          <a:p>
            <a:r>
              <a:rPr lang="fi-FI" dirty="0" smtClean="0"/>
              <a:t>1. Hallitus sopii budjetista valtionvarainministeriön laskelmien pohjalta</a:t>
            </a:r>
          </a:p>
          <a:p>
            <a:r>
              <a:rPr lang="fi-FI" dirty="0" smtClean="0"/>
              <a:t>2. eduskunta hyväksyy sen </a:t>
            </a:r>
            <a:endParaRPr lang="fi-FI" dirty="0">
              <a:sym typeface="Wingdings" pitchFamily="2" charset="2"/>
            </a:endParaRPr>
          </a:p>
          <a:p>
            <a:endParaRPr lang="fi-FI" dirty="0" smtClean="0">
              <a:sym typeface="Wingdings" pitchFamily="2" charset="2"/>
            </a:endParaRPr>
          </a:p>
          <a:p>
            <a:r>
              <a:rPr lang="fi-FI" dirty="0" smtClean="0">
                <a:sym typeface="Wingdings" pitchFamily="2" charset="2"/>
              </a:rPr>
              <a:t>Budjetti on </a:t>
            </a:r>
            <a:r>
              <a:rPr lang="fi-FI" b="1" dirty="0" smtClean="0">
                <a:sym typeface="Wingdings" pitchFamily="2" charset="2"/>
              </a:rPr>
              <a:t> yli- tai alijäämäinen</a:t>
            </a:r>
            <a:endParaRPr lang="fi-FI" b="1" dirty="0" smtClean="0"/>
          </a:p>
        </p:txBody>
      </p:sp>
    </p:spTree>
    <p:extLst>
      <p:ext uri="{BB962C8B-B14F-4D97-AF65-F5344CB8AC3E}">
        <p14:creationId xmlns:p14="http://schemas.microsoft.com/office/powerpoint/2010/main" val="391778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Verotus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Korkea verotus takaa laadukkaat palvelut</a:t>
            </a:r>
          </a:p>
          <a:p>
            <a:r>
              <a:rPr lang="fi-FI" dirty="0" smtClean="0"/>
              <a:t>Liian korkea verotus ei kannusta töihin: ns. kannustinloukut (työ voi vähentää tukia, esim. asumistuki)</a:t>
            </a:r>
          </a:p>
          <a:p>
            <a:r>
              <a:rPr lang="fi-FI" dirty="0" smtClean="0"/>
              <a:t>Korkea arvonlisävero voi vähentää kulutusta/yritysten syntyä</a:t>
            </a:r>
          </a:p>
          <a:p>
            <a:r>
              <a:rPr lang="fi-FI" dirty="0" smtClean="0"/>
              <a:t>Alhainen verotus helpottaa työllistämistä ja yrittämistä</a:t>
            </a:r>
          </a:p>
          <a:p>
            <a:r>
              <a:rPr lang="fi-FI" dirty="0" smtClean="0"/>
              <a:t>Ns. kansainvälinen verokilpailu pakottaa alentamaan verotusta</a:t>
            </a:r>
          </a:p>
          <a:p>
            <a:r>
              <a:rPr lang="fi-FI" dirty="0" smtClean="0"/>
              <a:t>Väestön ikääntyminen, työttömyys ja kuntien talousahdinko taas pakottavat nostamaan veroja</a:t>
            </a:r>
          </a:p>
          <a:p>
            <a:r>
              <a:rPr lang="fi-FI" dirty="0" smtClean="0">
                <a:sym typeface="Wingdings" pitchFamily="2" charset="2"/>
              </a:rPr>
              <a:t> verojen suuruus ja kohde jatkuvan kiistelyn kohde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591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 tulot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Valtion </a:t>
            </a:r>
            <a:r>
              <a:rPr lang="fi-FI" dirty="0" smtClean="0"/>
              <a:t>tulot:</a:t>
            </a:r>
          </a:p>
          <a:p>
            <a:r>
              <a:rPr lang="fi-FI" dirty="0" smtClean="0"/>
              <a:t>1. </a:t>
            </a:r>
            <a:r>
              <a:rPr lang="fi-FI" b="1" dirty="0" smtClean="0"/>
              <a:t>verot </a:t>
            </a:r>
            <a:r>
              <a:rPr lang="fi-FI" dirty="0" smtClean="0"/>
              <a:t>(tulovero, arvonlisävero, yhteisövero, pääomavero, perintö ja lahjavero, ajoneuvovero, autovero, valmisteverot, jätevero)</a:t>
            </a:r>
          </a:p>
          <a:p>
            <a:r>
              <a:rPr lang="fi-FI" dirty="0" smtClean="0"/>
              <a:t>2. </a:t>
            </a:r>
            <a:r>
              <a:rPr lang="fi-FI" b="1" dirty="0" smtClean="0"/>
              <a:t>palvelumaksut </a:t>
            </a:r>
            <a:r>
              <a:rPr lang="fi-FI" dirty="0" smtClean="0"/>
              <a:t>(esim. ulosottomaksut)</a:t>
            </a:r>
          </a:p>
          <a:p>
            <a:r>
              <a:rPr lang="fi-FI" dirty="0" smtClean="0"/>
              <a:t>3. </a:t>
            </a:r>
            <a:r>
              <a:rPr lang="fi-FI" b="1" dirty="0" smtClean="0"/>
              <a:t>valtion yritysten ja omistusten </a:t>
            </a:r>
            <a:r>
              <a:rPr lang="fi-FI" b="1" dirty="0"/>
              <a:t>osinko- ja </a:t>
            </a:r>
            <a:r>
              <a:rPr lang="fi-FI" b="1" dirty="0" smtClean="0"/>
              <a:t>korkotulot </a:t>
            </a:r>
            <a:r>
              <a:rPr lang="fi-FI" dirty="0" smtClean="0"/>
              <a:t>(Fortum, Neste </a:t>
            </a:r>
            <a:r>
              <a:rPr lang="fi-FI" dirty="0" err="1" smtClean="0"/>
              <a:t>Oil</a:t>
            </a:r>
            <a:r>
              <a:rPr lang="fi-FI" dirty="0" smtClean="0"/>
              <a:t>..)</a:t>
            </a:r>
          </a:p>
          <a:p>
            <a:endParaRPr lang="fi-FI" dirty="0" smtClean="0"/>
          </a:p>
          <a:p>
            <a:r>
              <a:rPr lang="fi-FI" dirty="0" smtClean="0"/>
              <a:t>Lisäksi valtio voi ottaa lainaa (ensi vuodeksi 3,1 miljardia)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066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 budjettiesitys 2015</a:t>
            </a:r>
            <a:endParaRPr lang="fi-FI" dirty="0"/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659126"/>
              </p:ext>
            </p:extLst>
          </p:nvPr>
        </p:nvGraphicFramePr>
        <p:xfrm>
          <a:off x="323528" y="2250168"/>
          <a:ext cx="8229601" cy="2876550"/>
        </p:xfrm>
        <a:graphic>
          <a:graphicData uri="http://schemas.openxmlformats.org/drawingml/2006/table">
            <a:tbl>
              <a:tblPr/>
              <a:tblGrid>
                <a:gridCol w="3246347"/>
                <a:gridCol w="1261322"/>
                <a:gridCol w="1240644"/>
                <a:gridCol w="1240644"/>
                <a:gridCol w="1240644"/>
              </a:tblGrid>
              <a:tr h="567690">
                <a:tc>
                  <a:txBody>
                    <a:bodyPr/>
                    <a:lstStyle/>
                    <a:p>
                      <a:pPr algn="l"/>
                      <a:r>
                        <a:rPr lang="fi-FI" sz="1800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2012 </a:t>
                      </a:r>
                      <a:br>
                        <a:rPr lang="fi-FI" sz="1800">
                          <a:effectLst/>
                          <a:latin typeface="Arial"/>
                        </a:rPr>
                      </a:br>
                      <a:r>
                        <a:rPr lang="fi-FI" sz="1800">
                          <a:effectLst/>
                          <a:latin typeface="Arial"/>
                        </a:rPr>
                        <a:t>tilinpäätös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2013 </a:t>
                      </a:r>
                      <a:br>
                        <a:rPr lang="fi-FI" sz="1800">
                          <a:effectLst/>
                          <a:latin typeface="Arial"/>
                        </a:rPr>
                      </a:br>
                      <a:r>
                        <a:rPr lang="fi-FI" sz="1800">
                          <a:effectLst/>
                          <a:latin typeface="Arial"/>
                        </a:rPr>
                        <a:t>tilinpäätös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2014</a:t>
                      </a:r>
                      <a:br>
                        <a:rPr lang="fi-FI" sz="1800">
                          <a:effectLst/>
                          <a:latin typeface="Arial"/>
                        </a:rPr>
                      </a:br>
                      <a:r>
                        <a:rPr lang="fi-FI" sz="1800">
                          <a:effectLst/>
                          <a:latin typeface="Arial"/>
                        </a:rPr>
                        <a:t>TA+I LTA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2015 </a:t>
                      </a:r>
                      <a:br>
                        <a:rPr lang="fi-FI" sz="1800">
                          <a:effectLst/>
                          <a:latin typeface="Arial"/>
                        </a:rPr>
                      </a:br>
                      <a:r>
                        <a:rPr lang="fi-FI" sz="1800">
                          <a:effectLst/>
                          <a:latin typeface="Arial"/>
                        </a:rPr>
                        <a:t>esitys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1F1"/>
                    </a:solidFill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690"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  <a:latin typeface="Arial"/>
                        </a:rPr>
                        <a:t>Tuloon ja varallisuuteen perustuvat verot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11 521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12 062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12 125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12 304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  <a:latin typeface="Arial"/>
                        </a:rPr>
                        <a:t>Liikevaihtoon perustuvat verot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16 619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17 298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17 715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17 981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  <a:latin typeface="Arial"/>
                        </a:rPr>
                        <a:t>Valmisteverot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6 448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6 573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6 850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7 246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690">
                <a:tc>
                  <a:txBody>
                    <a:bodyPr/>
                    <a:lstStyle/>
                    <a:p>
                      <a:pPr algn="l"/>
                      <a:r>
                        <a:rPr lang="fi-FI" sz="1800">
                          <a:effectLst/>
                          <a:latin typeface="Arial"/>
                        </a:rPr>
                        <a:t>Muut verot ja veronluonteiset tulot</a:t>
                      </a: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2 733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2 807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2 913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3 000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3370">
                <a:tc>
                  <a:txBody>
                    <a:bodyPr/>
                    <a:lstStyle/>
                    <a:p>
                      <a:pPr algn="l"/>
                      <a:r>
                        <a:rPr lang="fi-FI" sz="1800" b="1">
                          <a:effectLst/>
                          <a:latin typeface="Arial"/>
                        </a:rPr>
                        <a:t>Yhteensä</a:t>
                      </a:r>
                      <a:endParaRPr lang="fi-FI" sz="1800">
                        <a:effectLst/>
                        <a:latin typeface="Arial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37 321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38 740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>
                          <a:effectLst/>
                          <a:latin typeface="Arial"/>
                        </a:rPr>
                        <a:t>39 602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i-FI" sz="1800" dirty="0">
                          <a:effectLst/>
                          <a:latin typeface="Arial"/>
                        </a:rPr>
                        <a:t>40 531</a:t>
                      </a:r>
                    </a:p>
                  </a:txBody>
                  <a:tcPr marL="9525" marR="9525" marT="9525" marB="9525" anchor="b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3528" y="1886000"/>
            <a:ext cx="8424936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i-FI" altLang="fi-FI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Valtion verotulot verolajeittain vuosina 2012—2015 (milj. euroa)</a:t>
            </a:r>
            <a:endParaRPr kumimoji="0" lang="fi-FI" altLang="fi-FI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4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Valtion menot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1. </a:t>
            </a:r>
            <a:r>
              <a:rPr lang="fi-FI" b="1" dirty="0" smtClean="0"/>
              <a:t>Siirtomenot </a:t>
            </a:r>
            <a:r>
              <a:rPr lang="fi-FI" dirty="0"/>
              <a:t>(</a:t>
            </a:r>
            <a:r>
              <a:rPr lang="fi-FI" dirty="0" smtClean="0"/>
              <a:t>valtionavut kunnille, tulonsiirrot,  EU-maksut, järjestötuet)</a:t>
            </a:r>
          </a:p>
          <a:p>
            <a:r>
              <a:rPr lang="fi-FI" dirty="0" smtClean="0"/>
              <a:t>2. </a:t>
            </a:r>
            <a:r>
              <a:rPr lang="fi-FI" b="1" dirty="0" smtClean="0"/>
              <a:t>Kulutusmenot </a:t>
            </a:r>
            <a:r>
              <a:rPr lang="fi-FI" dirty="0"/>
              <a:t>(palkat, </a:t>
            </a:r>
            <a:r>
              <a:rPr lang="fi-FI" dirty="0" smtClean="0"/>
              <a:t>kiinteistökulut, laitehankinnat, puolustushankinnat)</a:t>
            </a:r>
          </a:p>
          <a:p>
            <a:r>
              <a:rPr lang="fi-FI" dirty="0" smtClean="0"/>
              <a:t>3. </a:t>
            </a:r>
            <a:r>
              <a:rPr lang="fi-FI" b="1" dirty="0"/>
              <a:t>S</a:t>
            </a:r>
            <a:r>
              <a:rPr lang="fi-FI" b="1" dirty="0" smtClean="0"/>
              <a:t>ijoitusmenot </a:t>
            </a:r>
            <a:r>
              <a:rPr lang="fi-FI" dirty="0" smtClean="0"/>
              <a:t>(esim. teiden, siltojen, rautateiden rakentaminen, talojen peruskorjaus, rakentaminen)</a:t>
            </a:r>
          </a:p>
          <a:p>
            <a:r>
              <a:rPr lang="fi-FI" dirty="0" smtClean="0"/>
              <a:t>4. </a:t>
            </a:r>
            <a:r>
              <a:rPr lang="fi-FI" b="1" dirty="0" smtClean="0"/>
              <a:t>Korkomenot &amp; sijoitukset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548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44893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632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Kuntien talous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Kunnat saavat </a:t>
            </a:r>
            <a:r>
              <a:rPr lang="fi-FI" b="1" dirty="0" smtClean="0"/>
              <a:t>tuloja</a:t>
            </a:r>
            <a:r>
              <a:rPr lang="fi-FI" dirty="0" smtClean="0"/>
              <a:t> </a:t>
            </a:r>
            <a:r>
              <a:rPr lang="fi-FI" i="1" dirty="0" smtClean="0"/>
              <a:t>veroista</a:t>
            </a:r>
            <a:r>
              <a:rPr lang="fi-FI" dirty="0" smtClean="0"/>
              <a:t> (erit. kunnallisvero ja kiinteistövero, osa yhteisöverosta) sekä </a:t>
            </a:r>
            <a:r>
              <a:rPr lang="fi-FI" i="1" dirty="0" smtClean="0"/>
              <a:t>palvelumaksuista </a:t>
            </a:r>
            <a:r>
              <a:rPr lang="fi-FI" dirty="0" smtClean="0"/>
              <a:t>ja </a:t>
            </a:r>
            <a:r>
              <a:rPr lang="fi-FI" i="1" dirty="0" smtClean="0"/>
              <a:t>pääomatuloista </a:t>
            </a:r>
            <a:r>
              <a:rPr lang="fi-FI" dirty="0" smtClean="0"/>
              <a:t>(esim. vuokratulot)</a:t>
            </a:r>
          </a:p>
          <a:p>
            <a:r>
              <a:rPr lang="fi-FI" dirty="0" smtClean="0"/>
              <a:t>Valtio maksaa kunnille myös ns. </a:t>
            </a:r>
            <a:r>
              <a:rPr lang="fi-FI" i="1" dirty="0" smtClean="0"/>
              <a:t>valtionapuja</a:t>
            </a:r>
            <a:endParaRPr lang="fi-FI" i="1" dirty="0"/>
          </a:p>
          <a:p>
            <a:r>
              <a:rPr lang="fi-FI" dirty="0" smtClean="0"/>
              <a:t>Kuntien </a:t>
            </a:r>
            <a:r>
              <a:rPr lang="fi-FI" b="1" dirty="0" smtClean="0"/>
              <a:t>menot</a:t>
            </a:r>
            <a:r>
              <a:rPr lang="fi-FI" dirty="0" smtClean="0"/>
              <a:t> koostuvat </a:t>
            </a:r>
            <a:r>
              <a:rPr lang="fi-FI" i="1" dirty="0" smtClean="0"/>
              <a:t>lakisääteisistä </a:t>
            </a:r>
            <a:r>
              <a:rPr lang="fi-FI" dirty="0" smtClean="0"/>
              <a:t>(esim. peruskoulu, terveydenhoito..) ja </a:t>
            </a:r>
            <a:r>
              <a:rPr lang="fi-FI" i="1" dirty="0" smtClean="0"/>
              <a:t>vapaaehtoisista</a:t>
            </a:r>
            <a:r>
              <a:rPr lang="fi-FI" dirty="0" smtClean="0"/>
              <a:t> (esim. uimahalli, lukio..) palveluista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135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Kuntien talousvaikeudet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Kunnilla pahoja talousongelmia: kuntien tehtävät lisääntyneet, vanhusväestö, monin paikoin korkea työttömyys</a:t>
            </a:r>
          </a:p>
          <a:p>
            <a:r>
              <a:rPr lang="fi-FI" dirty="0" smtClean="0"/>
              <a:t>Valtio ei juurikaan ole lisännyt valtioapuja (se toteuttaa ns. kunta- ja </a:t>
            </a:r>
            <a:r>
              <a:rPr lang="fi-FI" dirty="0" err="1" smtClean="0"/>
              <a:t>sote-uudistuksen</a:t>
            </a:r>
            <a:r>
              <a:rPr lang="fi-FI" dirty="0" smtClean="0"/>
              <a:t>)</a:t>
            </a:r>
          </a:p>
          <a:p>
            <a:r>
              <a:rPr lang="fi-FI" dirty="0" smtClean="0"/>
              <a:t>Menojen kattamiseksi palveluita on myös </a:t>
            </a:r>
            <a:r>
              <a:rPr lang="fi-FI" i="1" dirty="0" smtClean="0"/>
              <a:t>yksityistetty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78139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Kunta- ja </a:t>
            </a:r>
            <a:r>
              <a:rPr lang="fi-FI" dirty="0" err="1" smtClean="0"/>
              <a:t>sote-uudistus</a:t>
            </a:r>
            <a:endParaRPr lang="fi-FI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42" y="1752600"/>
            <a:ext cx="7661716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25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teekki">
  <a:themeElements>
    <a:clrScheme name="Apteekki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teekki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teek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142</TotalTime>
  <Words>585</Words>
  <Application>Microsoft Office PowerPoint</Application>
  <PresentationFormat>Näytössä katseltava diaesitys (4:3)</PresentationFormat>
  <Paragraphs>146</Paragraphs>
  <Slides>20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5" baseType="lpstr">
      <vt:lpstr>Arial</vt:lpstr>
      <vt:lpstr>Book Antiqua</vt:lpstr>
      <vt:lpstr>Century Gothic</vt:lpstr>
      <vt:lpstr>Wingdings</vt:lpstr>
      <vt:lpstr>Apteekki</vt:lpstr>
      <vt:lpstr>Julkinen talous</vt:lpstr>
      <vt:lpstr>Valtion tulot ja menot</vt:lpstr>
      <vt:lpstr>Valtion tulot</vt:lpstr>
      <vt:lpstr>Valtion budjettiesitys 2015</vt:lpstr>
      <vt:lpstr>Valtion menot</vt:lpstr>
      <vt:lpstr>PowerPoint-esitys</vt:lpstr>
      <vt:lpstr>Kuntien talous</vt:lpstr>
      <vt:lpstr>Kuntien talousvaikeudet</vt:lpstr>
      <vt:lpstr>Kunta- ja sote-uudistus</vt:lpstr>
      <vt:lpstr>PowerPoint-esitys</vt:lpstr>
      <vt:lpstr>Verot</vt:lpstr>
      <vt:lpstr>Verot</vt:lpstr>
      <vt:lpstr>Verot: ALV</vt:lpstr>
      <vt:lpstr>Verot</vt:lpstr>
      <vt:lpstr>PowerPoint-esitys</vt:lpstr>
      <vt:lpstr>Verot</vt:lpstr>
      <vt:lpstr>Verot</vt:lpstr>
      <vt:lpstr>Verot</vt:lpstr>
      <vt:lpstr>Millainen on oikea veroaste?</vt:lpstr>
      <vt:lpstr>Verotus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Julkinen talous</dc:title>
  <dc:creator>Anttila</dc:creator>
  <cp:lastModifiedBy>Anttila Petri Juha</cp:lastModifiedBy>
  <cp:revision>15</cp:revision>
  <dcterms:created xsi:type="dcterms:W3CDTF">2010-10-28T02:46:34Z</dcterms:created>
  <dcterms:modified xsi:type="dcterms:W3CDTF">2015-09-30T07:56:30Z</dcterms:modified>
</cp:coreProperties>
</file>