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1B3058-7F71-E367-749D-8D133F2ED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516751-E7ED-CC09-E85E-281D6BD36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1342EA-1899-0819-0B49-064DAFBE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2C3B3B-20D0-EE2C-BFF6-0B31B216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A0D25B-111E-C8AF-7004-B6D1F760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85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DACF5E-40FA-8803-F5AD-0EA7177C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E2D82BC-8B75-0DB5-A816-71DC53846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9FCF4D-8DA6-BC05-BF7A-E621600C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49EF73-77F0-D9B1-BB60-3B759AC7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2BF6A8-4E9B-04AA-204E-5CECC8B7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9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3D908E4-5E1B-FFE5-A4D7-1EEEF305A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9871E5-E482-EF1B-BC7C-E47D7F72A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58262D-641B-1A3B-6AD4-02F9820D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726704-C303-05AF-5C26-3844018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4E6D3D-B030-0CAB-24F2-7252BDF0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06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B248D-4D29-5E84-8B31-3568F693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29D367-8888-D709-4037-F568EA99E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8B99FB-8EDD-1DCD-F77B-953B8432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99C679-C9D0-E1E4-359F-F36BCB4A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F56403-A546-FC8B-61D9-ACB77EBD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13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970361-2233-ED91-0A19-F77BC34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DC4E07-A9DF-012D-E34F-CCF8CDDEE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299CB8-9F44-A77C-68E0-2D2F36B5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C02C3B-73D7-E2B3-3E54-BF508C6E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CFC473-718C-F4E2-6A79-7F820B80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54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B707D-929A-0D54-F6CF-AF3F6165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E26CA3-B52C-E659-4785-1575C83EA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DF4BD66-8D84-63C6-5336-229C4BBDA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10402BE-D9BB-0531-AE1B-56BAD272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F7DF180-F374-C160-59B1-4D330BF5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359412F-E9C1-E293-57FC-CE671DA7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5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ED3E17-A9DC-393F-8B10-A5913E53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1E4B36-0F2A-1278-DC36-E060E0A0C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878FBB-6965-0530-416B-0775217C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EEA9E9-21DF-31E0-1CE5-BEBCC5CCB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99B321F-2B9D-AB5D-0DCA-6479200E8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33B2819-8DB2-1920-E435-E9B0779A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765402B-3774-F353-688E-11DBFCFC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F05D3DC-5035-AA0E-4934-005F8C61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0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E6754B-7989-95B7-3D13-52978BFB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4A589C4-58FE-7F33-4B67-D738C989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BCEADB-3729-E32B-8DB9-B5203014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0F8866-6DA3-E2F1-BFD5-18E6E1B4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51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CCC4255-E62F-0E11-F212-6FD08AF0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5E85D8E-33D1-6162-F47C-9A6B9174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6CBF847-CA59-0929-D71D-559C704A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3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1A202-6D29-2484-6B6A-17F0915D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CB0485-B37E-380F-88F1-100213A4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4ACAC2E-08E8-33BA-3148-F34FD6F44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7C06F6-DB91-EAE9-2E7F-C83C47F5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3C6C8E4-DC21-72B6-C714-A4A7160C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FE9DB1-6F1B-459E-5D60-95880EEA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7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F4CB2D-50BE-F298-3911-196A4DB7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C1F3D28-F046-E5C7-CEDC-A7F38A618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176D36-9D15-682F-23E3-9B338E6E2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D1BA0A-0D11-5BFB-0A61-C908F6DD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0A630D-FB3B-41D2-AB44-CD7AA074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904DB7F-D3DC-8D5A-C796-06543F49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67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4AB8926-61A8-0B30-750D-E1A1D9209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250BF2-66A7-91B5-97C7-B6D600AE6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36B530-66AE-A67B-73B7-BD4B3853B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6EA9-8941-4E91-B064-A3E00168DD91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5511F0-741F-1FA1-EE8C-F0617287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6ABBE1-28F0-B5A0-A129-9F7F09294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D21E-F5C3-4430-9D28-20CC207C6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96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Vanhat wrinkled handsfree-kolikkoa">
            <a:extLst>
              <a:ext uri="{FF2B5EF4-FFF2-40B4-BE49-F238E27FC236}">
                <a16:creationId xmlns:a16="http://schemas.microsoft.com/office/drawing/2014/main" id="{16FF1824-C5B9-C954-188C-EB7B02D508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9F8A321-336D-F9D7-D225-0F7F14F65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Julkinen talous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A25076-3B1C-0068-C2C2-917A0D7FF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(kpl 10)</a:t>
            </a:r>
          </a:p>
        </p:txBody>
      </p:sp>
    </p:spTree>
    <p:extLst>
      <p:ext uri="{BB962C8B-B14F-4D97-AF65-F5344CB8AC3E}">
        <p14:creationId xmlns:p14="http://schemas.microsoft.com/office/powerpoint/2010/main" val="2407715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3EEAE01-AB79-F750-D164-46F47CF6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fi-FI" sz="3600" b="1"/>
              <a:t>Merkitys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DBAE3A-D35F-99FC-C09C-BF856680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r>
              <a:rPr lang="fi-FI" sz="1900"/>
              <a:t>Julkinen talous = Valtion, kuntien, </a:t>
            </a:r>
            <a:r>
              <a:rPr lang="fi-FI" sz="1900" i="1"/>
              <a:t>kuntayhtymien</a:t>
            </a:r>
            <a:r>
              <a:rPr lang="fi-FI" sz="1900"/>
              <a:t> ja </a:t>
            </a:r>
            <a:r>
              <a:rPr lang="fi-FI" sz="1900" i="1"/>
              <a:t>sosiaaliturvarahastojen</a:t>
            </a:r>
            <a:r>
              <a:rPr lang="fi-FI" sz="1900"/>
              <a:t> talous</a:t>
            </a:r>
          </a:p>
          <a:p>
            <a:r>
              <a:rPr lang="fi-FI" sz="1900"/>
              <a:t>Kuntien päävastuu julkisissa palveluissa, valtion tulonsiirroissa -&gt; Rahoitetaan pääosin verotuloilla</a:t>
            </a:r>
          </a:p>
          <a:p>
            <a:r>
              <a:rPr lang="fi-FI" sz="1900"/>
              <a:t>Laajuus jakaa mielipiteitä</a:t>
            </a:r>
          </a:p>
          <a:p>
            <a:pPr lvl="1"/>
            <a:r>
              <a:rPr lang="fi-FI" sz="1900"/>
              <a:t>Vasemmisto ja tt:n etujärjestöt kannattavat -&gt; Tasa-arvon ylläpitäminen ihmisten ja alueiden välillä</a:t>
            </a:r>
          </a:p>
          <a:p>
            <a:pPr lvl="1"/>
            <a:r>
              <a:rPr lang="fi-FI" sz="1900"/>
              <a:t>Oikeisto ja ta:n etujärjestöt -&gt; Julkisen sektorin suuri koko luo tehottomuutta, ankara verotus ja velkaantuminen rasitteita</a:t>
            </a:r>
          </a:p>
          <a:p>
            <a:endParaRPr lang="fi-FI" sz="190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B5F67F1-143E-32C5-593F-14AB29626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322" y="1306286"/>
            <a:ext cx="6837698" cy="500856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670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B209D921-25FE-19F3-35A3-779A73AC9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544" y="1213342"/>
            <a:ext cx="5642385" cy="3769205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C5CCAFE-0C5D-1ACC-F2A1-78805E888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33" y="868402"/>
            <a:ext cx="5904537" cy="445004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D376F55D-7565-3B33-796F-BAE70B9BE24B}"/>
              </a:ext>
            </a:extLst>
          </p:cNvPr>
          <p:cNvSpPr txBox="1"/>
          <p:nvPr/>
        </p:nvSpPr>
        <p:spPr>
          <a:xfrm>
            <a:off x="2836507" y="168606"/>
            <a:ext cx="1091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Löydätkö tilastoista korrelaation? Miten sitä voidaan selittää?</a:t>
            </a:r>
          </a:p>
        </p:txBody>
      </p:sp>
    </p:spTree>
    <p:extLst>
      <p:ext uri="{BB962C8B-B14F-4D97-AF65-F5344CB8AC3E}">
        <p14:creationId xmlns:p14="http://schemas.microsoft.com/office/powerpoint/2010/main" val="311976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5EDD89F-B5E9-B0EA-F886-59AE9027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i-FI" sz="3600" b="1" dirty="0"/>
              <a:t>Valtion talous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CD4FEB-8CEE-8FB1-D126-F06E135F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205368" cy="4836096"/>
          </a:xfrm>
        </p:spPr>
        <p:txBody>
          <a:bodyPr>
            <a:normAutofit/>
          </a:bodyPr>
          <a:lstStyle/>
          <a:p>
            <a:r>
              <a:rPr lang="fi-FI" sz="2000" dirty="0"/>
              <a:t>Hallitus valmistelee, eduskunta hyväksyy vuosittain </a:t>
            </a:r>
            <a:r>
              <a:rPr lang="fi-FI" sz="2000" i="1" dirty="0"/>
              <a:t>budjetin</a:t>
            </a:r>
          </a:p>
          <a:p>
            <a:pPr lvl="1"/>
            <a:r>
              <a:rPr lang="fi-FI" sz="2000" dirty="0"/>
              <a:t>Yli 80% tuloista erilaisia veroja</a:t>
            </a:r>
          </a:p>
          <a:p>
            <a:pPr lvl="1"/>
            <a:r>
              <a:rPr lang="fi-FI" sz="2000" dirty="0"/>
              <a:t>Muita tulonlähteitä mm. </a:t>
            </a:r>
            <a:r>
              <a:rPr lang="fi-FI" sz="2000" i="1" dirty="0"/>
              <a:t>pääomatulot</a:t>
            </a:r>
            <a:r>
              <a:rPr lang="fi-FI" sz="2000" dirty="0"/>
              <a:t>, palvelumaksut sekä lainanotto</a:t>
            </a:r>
          </a:p>
          <a:p>
            <a:pPr lvl="1"/>
            <a:r>
              <a:rPr lang="fi-FI" sz="2000" dirty="0"/>
              <a:t>Menoista yli 60 % erilaisiin </a:t>
            </a:r>
            <a:r>
              <a:rPr lang="fi-FI" sz="2000" i="1" dirty="0"/>
              <a:t>siirtomenoihin</a:t>
            </a:r>
            <a:r>
              <a:rPr lang="fi-FI" sz="2000" dirty="0"/>
              <a:t> (tulonsiirrot, elinkeinotuet, kuntien </a:t>
            </a:r>
            <a:r>
              <a:rPr lang="fi-FI" sz="2000" i="1" dirty="0"/>
              <a:t>valtionosuudet</a:t>
            </a:r>
            <a:r>
              <a:rPr lang="fi-FI" sz="2000" dirty="0"/>
              <a:t>), kolmasosa kulutusmenoihin</a:t>
            </a:r>
          </a:p>
          <a:p>
            <a:pPr lvl="1"/>
            <a:r>
              <a:rPr lang="fi-FI" sz="2000" i="1" dirty="0"/>
              <a:t>Budjettialijäämää</a:t>
            </a:r>
            <a:r>
              <a:rPr lang="fi-FI" sz="2000" dirty="0"/>
              <a:t> (menot &gt; tulot) katettu usein velalla leikkausten ja veronkorotusten sijaan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AECE3864-20DF-B7D9-006C-249D62AE5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015" y="454459"/>
            <a:ext cx="7471023" cy="517368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231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E2CE98-BB10-FE95-6B65-5EAAF758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99" y="116332"/>
            <a:ext cx="3505495" cy="1035698"/>
          </a:xfrm>
        </p:spPr>
        <p:txBody>
          <a:bodyPr>
            <a:normAutofit/>
          </a:bodyPr>
          <a:lstStyle/>
          <a:p>
            <a:r>
              <a:rPr lang="fi-FI" b="1" dirty="0"/>
              <a:t>Kunnallistalous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051828-063C-9EC2-BDB3-2F1BCA74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68" y="1152030"/>
            <a:ext cx="3963437" cy="5071789"/>
          </a:xfrm>
        </p:spPr>
        <p:txBody>
          <a:bodyPr>
            <a:normAutofit/>
          </a:bodyPr>
          <a:lstStyle/>
          <a:p>
            <a:r>
              <a:rPr lang="fi-FI" sz="2000" dirty="0"/>
              <a:t>Tuloista yli 50 % veroja (</a:t>
            </a:r>
            <a:r>
              <a:rPr lang="fi-FI" sz="2000" i="1" dirty="0"/>
              <a:t>kunnallis-</a:t>
            </a:r>
            <a:r>
              <a:rPr lang="fi-FI" sz="2000" dirty="0"/>
              <a:t> ja </a:t>
            </a:r>
            <a:r>
              <a:rPr lang="fi-FI" sz="2000" i="1" dirty="0"/>
              <a:t>kiinteistövero</a:t>
            </a:r>
            <a:r>
              <a:rPr lang="fi-FI" sz="2000" dirty="0"/>
              <a:t>, osuus yritysten </a:t>
            </a:r>
            <a:r>
              <a:rPr lang="fi-FI" sz="2000" i="1" dirty="0"/>
              <a:t>yhteisöveron </a:t>
            </a:r>
            <a:r>
              <a:rPr lang="fi-FI" sz="2000" dirty="0"/>
              <a:t>tuotosta)</a:t>
            </a:r>
          </a:p>
          <a:p>
            <a:r>
              <a:rPr lang="fi-FI" sz="2000" dirty="0"/>
              <a:t>Muut tulonlähteet koostuvat palvelumaksuista, pääomatuloista sekä valtionosuuksista (</a:t>
            </a:r>
            <a:r>
              <a:rPr lang="fi-FI" sz="2000" dirty="0" err="1"/>
              <a:t>huom</a:t>
            </a:r>
            <a:r>
              <a:rPr lang="fi-FI" sz="2000" dirty="0"/>
              <a:t>! </a:t>
            </a:r>
            <a:r>
              <a:rPr lang="fi-FI" sz="2000" i="1" dirty="0"/>
              <a:t>Tasausjärjestelmä</a:t>
            </a:r>
            <a:r>
              <a:rPr lang="fi-FI" sz="2000" dirty="0"/>
              <a:t>)</a:t>
            </a:r>
          </a:p>
          <a:p>
            <a:r>
              <a:rPr lang="fi-FI" sz="2000" dirty="0"/>
              <a:t>Menoista pääosa lakisääteisten peruspalveluiden tuottamiseen</a:t>
            </a:r>
          </a:p>
          <a:p>
            <a:pPr lvl="1"/>
            <a:r>
              <a:rPr lang="fi-FI" sz="2000" i="1" dirty="0"/>
              <a:t>Sote-uudistus</a:t>
            </a:r>
            <a:r>
              <a:rPr lang="fi-FI" sz="2000" dirty="0"/>
              <a:t> mullistaa kuntien tulo- ja menorakenteen 2023 alkaen</a:t>
            </a:r>
          </a:p>
          <a:p>
            <a:pPr lvl="1"/>
            <a:r>
              <a:rPr lang="fi-FI" sz="2000" dirty="0"/>
              <a:t>mm. kuntayhtymillä haettu säästöjä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85E64D6-620E-EEAD-E64E-5F9F1D535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88" y="0"/>
            <a:ext cx="8490857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8426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174</Words>
  <Application>Microsoft Office PowerPoint</Application>
  <PresentationFormat>Laajakuva</PresentationFormat>
  <Paragraphs>21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Julkinen talous</vt:lpstr>
      <vt:lpstr>Merkitys</vt:lpstr>
      <vt:lpstr>PowerPoint-esitys</vt:lpstr>
      <vt:lpstr>Valtion talous</vt:lpstr>
      <vt:lpstr>Kunnallistalous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Julkinen talous</dc:title>
  <dc:creator>Mikko Niemi</dc:creator>
  <cp:lastModifiedBy>Mikko Niemi</cp:lastModifiedBy>
  <cp:revision>1</cp:revision>
  <dcterms:created xsi:type="dcterms:W3CDTF">2022-08-29T18:31:18Z</dcterms:created>
  <dcterms:modified xsi:type="dcterms:W3CDTF">2022-08-29T19:44:53Z</dcterms:modified>
</cp:coreProperties>
</file>