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3B7A9-7048-14D1-3C2F-47AC59286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D1A905-C33A-48B8-2D5A-EFA1AE0D5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B8F5E0-C3B8-0BD1-E0F6-BF55B0E5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5A999A-AC18-1EA2-B556-73C81747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64AAB8-DD60-C8A3-3765-B37350C2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81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877AC9-F756-FA85-A58E-1C674395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D878204-A23A-5627-5459-DF54C8DDF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2339E6-E66C-8C3A-73B5-0A2E814F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860F49-B314-5177-B55A-BC384C8C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F1A0BA-16B2-395F-1D14-FD5EB130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68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4F8D454-84D7-112C-486E-BD3C89D5E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597CD8-31AA-A70E-3FD7-1EBF4275C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609370-8AA9-6928-DA4E-C2CFE159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FAC010-3185-747D-C9F2-1CC16154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4E5DD3-B07B-D3EE-F41B-7B93EBE9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21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A62B3E-83E2-0946-0CBC-7B4AA429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5B35BF-3433-16EC-B1FD-7AEB4AB4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8772-87C6-31C7-0A42-16641037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B31154-AE95-886A-80BE-B01597A3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E79402-BC18-A21B-3BA9-8A1B77BB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35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BB1D90-DE2E-3BBF-584B-AEEF9461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007CEC-C285-139A-D5EB-1685CB0C5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440F56-1443-C03A-C9F8-7B6DEAD1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74FF67-3E2D-9494-DC56-597B47AC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37EE39-713B-4F91-C6BE-6EE4C148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5E5DC-9ECF-5BD2-1D23-BB0E34EB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FC2DF9-735E-9FDF-95F8-5DD3B7650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BD6A57-10F1-326D-A0BC-E70F0762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0B988B-9197-908F-03EE-994FD0F6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933895-2D75-FB80-DDA0-D99723AC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6EA8AC-6815-1500-F75F-6D797292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58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93E57E-E04F-E44D-8F5C-F89AF11C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9EAF65-2193-C48E-D0D6-8171787E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9E0134-0273-7D5B-FF8E-A87ACA40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4957F84-A2FA-BF74-CF0D-6D12DEF0C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A45E752-3721-16A4-D500-1E539C94C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0E422B8-CF50-9F65-8EA5-16C66B05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A3A735-0307-9EDE-740B-65C478A7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F5F5F7-E48E-CE2D-0B0D-9324C862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89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3B0C8-E62A-2E5A-A95B-34C6382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A504A1-414A-7492-4FB4-11B5289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581A94D-A6E1-D17C-A5BF-A8277F9C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11E111-21BC-E825-0D2E-3CB62A0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77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2290481-1538-9A28-59B5-78B0793C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DD6022B-1A5C-5A55-73F0-1AEA406F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C810A0-37DF-FC5A-E745-55E9BD50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06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1526D-3D48-FB25-7259-BB9C8221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CCDD91-2D38-DF13-E94D-FC0A17E3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4A12318-2698-33AE-CB24-8ED72988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B0948E-23D5-AE65-2697-41331D7F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75474E-A136-71E1-C4B4-A76931E8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8E1C9C-35EB-94E4-468B-C1C4B7BC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61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C9AF5-EC7F-42CC-B25C-A50B6E2C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98A34F-98B0-E426-CDF8-57CEF2682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8BFFFB-B941-92A7-9365-233B10C4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47A56A-DDD4-B5C8-0A2F-4778B074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75407A-5F26-C1D2-CBFF-45912689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2E67A2-3AA1-FF9E-1331-7DFC76EE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336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C906F6D-6700-FF75-8BFE-C83A1B2A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AFA37A-A07F-0DBC-1331-766263054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E142E5-686D-2A96-C158-B612A0B9B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1650-99A3-48CD-9A6E-0376A4B88905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222937-68BD-72D0-DC61-DBB04194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45481E-637B-804D-F3DC-3475B23D9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743-34C5-4777-BFE0-05BE10A0D8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37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83142C-F723-53E9-22CA-393D2B78D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fi-FI" sz="4800" b="1" dirty="0">
                <a:solidFill>
                  <a:srgbClr val="FFFFFF"/>
                </a:solidFill>
              </a:rPr>
              <a:t>Suomen ulko- ja turvallisuuspolitiikka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16719C-C418-E828-BB3C-4578D7D6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fi-FI" b="1"/>
              <a:t>(Kpl 15-16)</a:t>
            </a:r>
          </a:p>
        </p:txBody>
      </p:sp>
    </p:spTree>
    <p:extLst>
      <p:ext uri="{BB962C8B-B14F-4D97-AF65-F5344CB8AC3E}">
        <p14:creationId xmlns:p14="http://schemas.microsoft.com/office/powerpoint/2010/main" val="349522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8351CB-AFE4-0CCA-C232-262A9A98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152400"/>
            <a:ext cx="5250082" cy="77893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Uhkien torjunta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83A49B-98DE-FEA4-8073-6FE453B6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2267"/>
            <a:ext cx="5419409" cy="5503333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Turvallisuus on keskeinen perustarve ja valtion tehtävänä on sen turvaaminen</a:t>
            </a:r>
          </a:p>
          <a:p>
            <a:r>
              <a:rPr lang="fi-FI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Sisäiset ja ulkoiset uhat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sekä </a:t>
            </a:r>
            <a:r>
              <a:rPr lang="fi-FI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laaja turvallisuuskäsite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VN + Presidentti päättävät vakavissa kriiseissä </a:t>
            </a:r>
            <a:r>
              <a:rPr lang="fi-FI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valmiuslaista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sekä </a:t>
            </a:r>
            <a:r>
              <a:rPr lang="fi-FI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puolustustilalaista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-&gt; Mahdollisuus rajoittaa huomattavasti kansalaisten perusoikeuksia ja lisätä merkittävästi viranomaisten oikeuksia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EU-jäsenvaltiot tiivistäneet yhteistyötä uhkien torjunnassa ja viranomaisten kesken (mm. kyberturvallisuus sekä </a:t>
            </a:r>
            <a:r>
              <a:rPr lang="fi-FI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Frontex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i-FI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Europol</a:t>
            </a:r>
            <a:r>
              <a:rPr lang="fi-FI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 Naton ja EU:n </a:t>
            </a:r>
            <a:r>
              <a:rPr lang="fi-FI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Euroopan hybridiuhkien osaamiskeskus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Helsingissä)</a:t>
            </a: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Kuva 6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F2369D93-1573-5045-585B-AC8D4DCF2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" b="3"/>
          <a:stretch/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5" name="Kuva 4" descr="Kuva, joka sisältää kohteen henkilö, ulko, henkilöt, väkijoukko&#10;&#10;Kuvaus luotu automaattisesti">
            <a:extLst>
              <a:ext uri="{FF2B5EF4-FFF2-40B4-BE49-F238E27FC236}">
                <a16:creationId xmlns:a16="http://schemas.microsoft.com/office/drawing/2014/main" id="{409573AD-4E34-AD4D-3409-D99B2FD24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r="-3" b="-3"/>
          <a:stretch/>
        </p:blipFill>
        <p:spPr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40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47F4B9-2840-7745-430B-E5C8B145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006"/>
            <a:ext cx="6874933" cy="864055"/>
          </a:xfrm>
        </p:spPr>
        <p:txBody>
          <a:bodyPr>
            <a:normAutofit/>
          </a:bodyPr>
          <a:lstStyle/>
          <a:p>
            <a:r>
              <a:rPr lang="fi-FI" sz="4000" b="1" dirty="0"/>
              <a:t>Turvallisuuspolitiikan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96A5D8-C5F2-2E5E-138B-841E36D9A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32932"/>
            <a:ext cx="5842002" cy="5656191"/>
          </a:xfrm>
        </p:spPr>
        <p:txBody>
          <a:bodyPr>
            <a:normAutofit/>
          </a:bodyPr>
          <a:lstStyle/>
          <a:p>
            <a:r>
              <a:rPr lang="fi-FI" sz="2000" i="1" dirty="0"/>
              <a:t>Turvallisuuspolitiikka</a:t>
            </a:r>
            <a:r>
              <a:rPr lang="fi-FI" sz="2000" dirty="0"/>
              <a:t> = ulkopolitiikka ja maanpuolustus -&gt; Tavoitteena turvata itsenäisyys ja koskemattomuus sekä demokratia ja hyvinvointi</a:t>
            </a:r>
          </a:p>
          <a:p>
            <a:r>
              <a:rPr lang="fi-FI" sz="2000" dirty="0"/>
              <a:t>Monitasoinen </a:t>
            </a:r>
            <a:r>
              <a:rPr lang="fi-FI" sz="2000" i="1" dirty="0"/>
              <a:t>turvallisuuspoliittinen toimintaympäristö</a:t>
            </a:r>
          </a:p>
          <a:p>
            <a:pPr lvl="1"/>
            <a:r>
              <a:rPr lang="fi-FI" sz="2000" dirty="0"/>
              <a:t>Itämeri ja muut lähialueet -&gt; Hyvät suhteet naapurimaihin</a:t>
            </a:r>
          </a:p>
          <a:p>
            <a:pPr lvl="1"/>
            <a:r>
              <a:rPr lang="fi-FI" sz="2000" dirty="0"/>
              <a:t>Eurooppa -&gt; EU:n YUTP -&gt; Suomi ei enää </a:t>
            </a:r>
            <a:r>
              <a:rPr lang="fi-FI" sz="2000" i="1" dirty="0"/>
              <a:t>puolueeton</a:t>
            </a:r>
            <a:r>
              <a:rPr lang="fi-FI" sz="2000" dirty="0"/>
              <a:t>, vaan vielä toistaiseksi </a:t>
            </a:r>
            <a:r>
              <a:rPr lang="fi-FI" sz="2000" i="1" dirty="0"/>
              <a:t>sotilaallisesti liittoutumaton </a:t>
            </a:r>
            <a:r>
              <a:rPr lang="fi-FI" sz="2000" dirty="0"/>
              <a:t>-&gt; Nato-jäsenyyshakemus jätettiin keväällä 2022 Venäjän aloitettua hyökkäyssodan naapurivaltio Ukrainaan</a:t>
            </a:r>
          </a:p>
          <a:p>
            <a:pPr lvl="1"/>
            <a:r>
              <a:rPr lang="fi-FI" sz="2000" dirty="0"/>
              <a:t>Koko maailma -&gt; Globaali yhteistyö, esim. YK:n ja </a:t>
            </a:r>
            <a:r>
              <a:rPr lang="fi-FI" sz="2000" dirty="0" err="1"/>
              <a:t>NATO:n</a:t>
            </a:r>
            <a:r>
              <a:rPr lang="fi-FI" sz="2000" dirty="0"/>
              <a:t> </a:t>
            </a:r>
            <a:r>
              <a:rPr lang="fi-FI" sz="2000" i="1" dirty="0"/>
              <a:t>kriisinhallintaoperaatiot</a:t>
            </a:r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673980-3E42-5C40-A6E0-7A8BC2EC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97" y="168877"/>
            <a:ext cx="2409109" cy="1355124"/>
          </a:xfrm>
          <a:prstGeom prst="rect">
            <a:avLst/>
          </a:prstGeom>
        </p:spPr>
      </p:pic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D1DE6D8-10BA-AEB6-A9C8-BE5C90902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66" y="1692878"/>
            <a:ext cx="6468533" cy="51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738304-52F6-270A-0F0C-2231DAB4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561"/>
            <a:ext cx="4182533" cy="498478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Päätöksenteko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2E8C04-D1DC-7A81-365A-DCDE88F8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3599"/>
            <a:ext cx="4741333" cy="5313363"/>
          </a:xfrm>
        </p:spPr>
        <p:txBody>
          <a:bodyPr>
            <a:noAutofit/>
          </a:bodyPr>
          <a:lstStyle/>
          <a:p>
            <a:r>
              <a:rPr lang="fi-FI" sz="2000" dirty="0"/>
              <a:t>Ulko- ja turvallisuuspolitiikan johtaminen (VN + presidentti)</a:t>
            </a:r>
          </a:p>
          <a:p>
            <a:r>
              <a:rPr lang="fi-FI" sz="2000" i="1" dirty="0"/>
              <a:t>Hallituksen ulko- ja turvallisuuspoliittinen ministerivaliokunta </a:t>
            </a:r>
            <a:r>
              <a:rPr lang="fi-FI" sz="2000" dirty="0"/>
              <a:t>(</a:t>
            </a:r>
            <a:r>
              <a:rPr lang="fi-FI" sz="2000" dirty="0" err="1"/>
              <a:t>utva</a:t>
            </a:r>
            <a:r>
              <a:rPr lang="fi-FI" sz="2000" dirty="0"/>
              <a:t>) valmistelee asioita</a:t>
            </a:r>
          </a:p>
          <a:p>
            <a:r>
              <a:rPr lang="fi-FI" sz="2000" dirty="0"/>
              <a:t>Käytännön ulkopolitiikkaa toteuttaa ulkoministeri ja </a:t>
            </a:r>
            <a:r>
              <a:rPr lang="fi-FI" sz="2000" i="1" dirty="0"/>
              <a:t>ulkoasiainhallinto</a:t>
            </a:r>
            <a:r>
              <a:rPr lang="fi-FI" sz="2000" dirty="0"/>
              <a:t> (UM + edustustot maailmalla)</a:t>
            </a:r>
          </a:p>
          <a:p>
            <a:r>
              <a:rPr lang="fi-FI" sz="2000" dirty="0"/>
              <a:t>Käytännön turvallisuuspolitiikkaa toteuttaa puolustusministeriö ja puolustusvoimat sekä sisäministeriö (poliisitoiminta)</a:t>
            </a:r>
          </a:p>
          <a:p>
            <a:r>
              <a:rPr lang="fi-FI" sz="2000" dirty="0"/>
              <a:t>Eduskunta päättää tärkeimmistä ulko- ja turvallisuuspoliittisista sopimuksista ja ulkoasianvaliokunta valmistelee merkittäviä valtiosopimuksia</a:t>
            </a:r>
          </a:p>
          <a:p>
            <a:endParaRPr lang="fi-FI" sz="2000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98519A6-7ED3-4BF5-A373-83BA8E348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r="-1" b="5840"/>
          <a:stretch/>
        </p:blipFill>
        <p:spPr>
          <a:xfrm>
            <a:off x="4904316" y="-5"/>
            <a:ext cx="7287684" cy="4199471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Kuva 4" descr="Kuva, joka sisältää kohteen henkilö, sisä, seinä, poseeraaminen&#10;&#10;Kuvaus luotu automaattisesti">
            <a:extLst>
              <a:ext uri="{FF2B5EF4-FFF2-40B4-BE49-F238E27FC236}">
                <a16:creationId xmlns:a16="http://schemas.microsoft.com/office/drawing/2014/main" id="{043E0D2A-6CF3-814A-D7F7-8A2EF3AAD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5107"/>
          <a:stretch/>
        </p:blipFill>
        <p:spPr>
          <a:xfrm>
            <a:off x="6069306" y="4351867"/>
            <a:ext cx="6129803" cy="2506137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16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200</Words>
  <Application>Microsoft Office PowerPoint</Application>
  <PresentationFormat>Laajakuva</PresentationFormat>
  <Paragraphs>19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Suomen ulko- ja turvallisuuspolitiikka</vt:lpstr>
      <vt:lpstr>Uhkien torjunta</vt:lpstr>
      <vt:lpstr>Turvallisuuspolitiikan periaatteet</vt:lpstr>
      <vt:lpstr>Päätöksenteko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ulko- ja turvallisuuspolitiikka</dc:title>
  <dc:creator>Niemi Essi Maria Aallotar</dc:creator>
  <cp:lastModifiedBy>Niemi Essi Maria Aallotar</cp:lastModifiedBy>
  <cp:revision>1</cp:revision>
  <dcterms:created xsi:type="dcterms:W3CDTF">2023-01-18T16:24:31Z</dcterms:created>
  <dcterms:modified xsi:type="dcterms:W3CDTF">2023-01-18T17:06:57Z</dcterms:modified>
</cp:coreProperties>
</file>