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25"/>
  </p:notesMasterIdLst>
  <p:sldIdLst>
    <p:sldId id="256" r:id="rId2"/>
    <p:sldId id="257" r:id="rId3"/>
    <p:sldId id="258" r:id="rId4"/>
    <p:sldId id="440" r:id="rId5"/>
    <p:sldId id="259" r:id="rId6"/>
    <p:sldId id="441" r:id="rId7"/>
    <p:sldId id="442" r:id="rId8"/>
    <p:sldId id="459" r:id="rId9"/>
    <p:sldId id="443" r:id="rId10"/>
    <p:sldId id="444" r:id="rId11"/>
    <p:sldId id="445" r:id="rId12"/>
    <p:sldId id="446" r:id="rId13"/>
    <p:sldId id="447" r:id="rId14"/>
    <p:sldId id="426" r:id="rId15"/>
    <p:sldId id="427" r:id="rId16"/>
    <p:sldId id="429" r:id="rId17"/>
    <p:sldId id="291" r:id="rId18"/>
    <p:sldId id="448" r:id="rId19"/>
    <p:sldId id="294" r:id="rId20"/>
    <p:sldId id="295" r:id="rId21"/>
    <p:sldId id="296" r:id="rId22"/>
    <p:sldId id="297" r:id="rId23"/>
    <p:sldId id="284" r:id="rId24"/>
    <p:sldId id="282" r:id="rId25"/>
    <p:sldId id="449" r:id="rId26"/>
    <p:sldId id="450" r:id="rId27"/>
    <p:sldId id="287" r:id="rId28"/>
    <p:sldId id="286" r:id="rId29"/>
    <p:sldId id="298" r:id="rId30"/>
    <p:sldId id="303" r:id="rId31"/>
    <p:sldId id="299" r:id="rId32"/>
    <p:sldId id="308" r:id="rId33"/>
    <p:sldId id="309" r:id="rId34"/>
    <p:sldId id="451" r:id="rId35"/>
    <p:sldId id="312" r:id="rId36"/>
    <p:sldId id="313" r:id="rId37"/>
    <p:sldId id="410" r:id="rId38"/>
    <p:sldId id="452" r:id="rId39"/>
    <p:sldId id="315" r:id="rId40"/>
    <p:sldId id="317" r:id="rId41"/>
    <p:sldId id="318" r:id="rId42"/>
    <p:sldId id="319" r:id="rId43"/>
    <p:sldId id="323" r:id="rId44"/>
    <p:sldId id="321" r:id="rId45"/>
    <p:sldId id="320" r:id="rId46"/>
    <p:sldId id="316" r:id="rId47"/>
    <p:sldId id="411" r:id="rId48"/>
    <p:sldId id="289" r:id="rId49"/>
    <p:sldId id="324" r:id="rId50"/>
    <p:sldId id="332" r:id="rId51"/>
    <p:sldId id="412" r:id="rId52"/>
    <p:sldId id="333" r:id="rId53"/>
    <p:sldId id="335" r:id="rId54"/>
    <p:sldId id="337" r:id="rId55"/>
    <p:sldId id="416" r:id="rId56"/>
    <p:sldId id="417" r:id="rId57"/>
    <p:sldId id="453" r:id="rId58"/>
    <p:sldId id="351" r:id="rId59"/>
    <p:sldId id="340" r:id="rId60"/>
    <p:sldId id="341" r:id="rId61"/>
    <p:sldId id="343" r:id="rId62"/>
    <p:sldId id="342" r:id="rId63"/>
    <p:sldId id="414" r:id="rId64"/>
    <p:sldId id="415" r:id="rId65"/>
    <p:sldId id="352" r:id="rId66"/>
    <p:sldId id="354" r:id="rId67"/>
    <p:sldId id="353" r:id="rId68"/>
    <p:sldId id="419" r:id="rId69"/>
    <p:sldId id="356" r:id="rId70"/>
    <p:sldId id="418" r:id="rId71"/>
    <p:sldId id="360" r:id="rId72"/>
    <p:sldId id="364" r:id="rId73"/>
    <p:sldId id="369" r:id="rId74"/>
    <p:sldId id="462" r:id="rId75"/>
    <p:sldId id="371" r:id="rId76"/>
    <p:sldId id="431" r:id="rId77"/>
    <p:sldId id="373" r:id="rId78"/>
    <p:sldId id="461" r:id="rId79"/>
    <p:sldId id="434" r:id="rId80"/>
    <p:sldId id="463" r:id="rId81"/>
    <p:sldId id="464" r:id="rId82"/>
    <p:sldId id="384" r:id="rId83"/>
    <p:sldId id="454" r:id="rId84"/>
    <p:sldId id="455" r:id="rId85"/>
    <p:sldId id="465" r:id="rId86"/>
    <p:sldId id="386" r:id="rId87"/>
    <p:sldId id="460" r:id="rId88"/>
    <p:sldId id="435" r:id="rId89"/>
    <p:sldId id="456" r:id="rId90"/>
    <p:sldId id="457" r:id="rId91"/>
    <p:sldId id="389" r:id="rId92"/>
    <p:sldId id="390" r:id="rId93"/>
    <p:sldId id="458" r:id="rId94"/>
    <p:sldId id="438" r:id="rId95"/>
    <p:sldId id="437" r:id="rId96"/>
    <p:sldId id="396" r:id="rId97"/>
    <p:sldId id="439" r:id="rId98"/>
    <p:sldId id="300" r:id="rId99"/>
    <p:sldId id="365" r:id="rId100"/>
    <p:sldId id="421" r:id="rId101"/>
    <p:sldId id="422" r:id="rId102"/>
    <p:sldId id="301" r:id="rId103"/>
    <p:sldId id="307" r:id="rId104"/>
    <p:sldId id="306" r:id="rId105"/>
    <p:sldId id="327" r:id="rId106"/>
    <p:sldId id="413" r:id="rId107"/>
    <p:sldId id="336" r:id="rId108"/>
    <p:sldId id="357" r:id="rId109"/>
    <p:sldId id="420" r:id="rId110"/>
    <p:sldId id="362" r:id="rId111"/>
    <p:sldId id="363" r:id="rId112"/>
    <p:sldId id="423" r:id="rId113"/>
    <p:sldId id="424" r:id="rId114"/>
    <p:sldId id="425" r:id="rId115"/>
    <p:sldId id="428" r:id="rId116"/>
    <p:sldId id="430" r:id="rId117"/>
    <p:sldId id="432" r:id="rId118"/>
    <p:sldId id="374" r:id="rId119"/>
    <p:sldId id="433" r:id="rId120"/>
    <p:sldId id="383" r:id="rId121"/>
    <p:sldId id="370" r:id="rId122"/>
    <p:sldId id="382" r:id="rId123"/>
    <p:sldId id="392" r:id="rId124"/>
  </p:sldIdLst>
  <p:sldSz cx="12192000" cy="6858000"/>
  <p:notesSz cx="6858000" cy="9144000"/>
  <p:embeddedFontLst>
    <p:embeddedFont>
      <p:font typeface="Calibri" panose="020F0502020204030204" pitchFamily="34" charset="0"/>
      <p:regular r:id="rId126"/>
      <p:bold r:id="rId127"/>
      <p:italic r:id="rId128"/>
      <p:boldItalic r:id="rId129"/>
    </p:embeddedFont>
    <p:embeddedFont>
      <p:font typeface="Calibri Light" panose="020F0302020204030204" pitchFamily="34" charset="0"/>
      <p:regular r:id="rId130"/>
      <p:italic r:id="rId131"/>
    </p:embeddedFont>
    <p:embeddedFont>
      <p:font typeface="Georgia" panose="02040502050405020303" pitchFamily="18" charset="0"/>
      <p:regular r:id="rId132"/>
      <p:bold r:id="rId133"/>
      <p:italic r:id="rId134"/>
      <p:boldItalic r:id="rId135"/>
    </p:embeddedFont>
    <p:embeddedFont>
      <p:font typeface="Open Sans" panose="020B0606030504020204" pitchFamily="34" charset="0"/>
      <p:regular r:id="rId136"/>
      <p:bold r:id="rId137"/>
      <p:italic r:id="rId138"/>
      <p:boldItalic r:id="rId139"/>
    </p:embeddedFont>
    <p:embeddedFont>
      <p:font typeface="Rockwell" panose="02060603020205020403" pitchFamily="18" charset="77"/>
      <p:regular r:id="rId140"/>
      <p:bold r:id="rId141"/>
      <p:italic r:id="rId142"/>
      <p:boldItalic r:id="rId143"/>
    </p:embeddedFont>
    <p:embeddedFont>
      <p:font typeface="Rokkitt" pitchFamily="2" charset="77"/>
      <p:regular r:id="rId144"/>
      <p:bold r:id="rId145"/>
    </p:embeddedFont>
    <p:embeddedFont>
      <p:font typeface="Source Sans Pro" panose="020B0503030403020204" pitchFamily="34" charset="0"/>
      <p:regular r:id="rId146"/>
      <p:bold r:id="rId147"/>
      <p:italic r:id="rId148"/>
      <p:boldItalic r:id="rId149"/>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335" autoAdjust="0"/>
    <p:restoredTop sz="94787"/>
  </p:normalViewPr>
  <p:slideViewPr>
    <p:cSldViewPr snapToGrid="0" snapToObjects="1">
      <p:cViewPr varScale="1">
        <p:scale>
          <a:sx n="68" d="100"/>
          <a:sy n="68" d="100"/>
        </p:scale>
        <p:origin x="232" y="1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3.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3.fntdata"/><Relationship Id="rId149" Type="http://schemas.openxmlformats.org/officeDocument/2006/relationships/font" Target="fonts/font24.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9.fntdata"/><Relationship Id="rId139" Type="http://schemas.openxmlformats.org/officeDocument/2006/relationships/font" Target="fonts/font14.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font" Target="fonts/font4.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5.fntdata"/><Relationship Id="rId145"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5.fntdata"/><Relationship Id="rId135" Type="http://schemas.openxmlformats.org/officeDocument/2006/relationships/font" Target="fonts/font10.fntdata"/><Relationship Id="rId151"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141" Type="http://schemas.openxmlformats.org/officeDocument/2006/relationships/font" Target="fonts/font16.fntdata"/><Relationship Id="rId146"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6.fntdata"/><Relationship Id="rId136"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fntdata"/><Relationship Id="rId147"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7.fntdata"/><Relationship Id="rId153"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8.fntdata"/><Relationship Id="rId148"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8.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9.fntdata"/><Relationship Id="rId90" Type="http://schemas.openxmlformats.org/officeDocument/2006/relationships/slide" Target="slides/slide89.xml"/></Relationships>
</file>

<file path=ppt/diagrams/_rels/data8.xml.rels><?xml version="1.0" encoding="UTF-8" standalone="yes"?>
<Relationships xmlns="http://schemas.openxmlformats.org/package/2006/relationships"><Relationship Id="rId1" Type="http://schemas.openxmlformats.org/officeDocument/2006/relationships/hyperlink" Target="https://yle.fi/aihe/artikkeli/2007/11/22/suomi-euroopan-unioniin-ja-eurovaluuttaan"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s://yle.fi/aihe/artikkeli/2007/11/22/suomi-euroopan-unioniin-ja-eurovaluuttaa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EF388E-DCDA-6042-93EA-CD0C7E938FA2}"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fi-FI"/>
        </a:p>
      </dgm:t>
    </dgm:pt>
    <dgm:pt modelId="{75196813-6827-C04D-AD29-9B69931E7401}">
      <dgm:prSet phldrT="[Teksti]"/>
      <dgm:spPr/>
      <dgm:t>
        <a:bodyPr/>
        <a:lstStyle/>
        <a:p>
          <a:r>
            <a:rPr lang="fi-FI" b="1" dirty="0"/>
            <a:t>Globalisaatio</a:t>
          </a:r>
        </a:p>
      </dgm:t>
    </dgm:pt>
    <dgm:pt modelId="{BE4FDD4B-92EC-E049-A542-385153C792CF}" type="parTrans" cxnId="{CACF2BC6-F10F-DB47-92DD-B646995FB319}">
      <dgm:prSet/>
      <dgm:spPr/>
      <dgm:t>
        <a:bodyPr/>
        <a:lstStyle/>
        <a:p>
          <a:endParaRPr lang="fi-FI"/>
        </a:p>
      </dgm:t>
    </dgm:pt>
    <dgm:pt modelId="{029AC963-6C95-894A-AF0B-C5C3A7B36025}" type="sibTrans" cxnId="{CACF2BC6-F10F-DB47-92DD-B646995FB319}">
      <dgm:prSet/>
      <dgm:spPr/>
      <dgm:t>
        <a:bodyPr/>
        <a:lstStyle/>
        <a:p>
          <a:endParaRPr lang="fi-FI"/>
        </a:p>
      </dgm:t>
    </dgm:pt>
    <dgm:pt modelId="{D2B066C0-14C5-AF43-B837-886C437B6B51}">
      <dgm:prSet phldrT="[Teksti]"/>
      <dgm:spPr/>
      <dgm:t>
        <a:bodyPr/>
        <a:lstStyle/>
        <a:p>
          <a:r>
            <a:rPr lang="fi-FI" b="1" dirty="0"/>
            <a:t>Tiedonvälitys: </a:t>
          </a:r>
          <a:r>
            <a:rPr lang="fi-FI" b="0" dirty="0"/>
            <a:t>tv, </a:t>
          </a:r>
          <a:r>
            <a:rPr lang="fi-FI" dirty="0"/>
            <a:t>netti, matkapuhelimet, esineiden internet</a:t>
          </a:r>
        </a:p>
      </dgm:t>
    </dgm:pt>
    <dgm:pt modelId="{1B8A0DF8-7301-DB4A-96B6-D657AC9CAF2E}" type="parTrans" cxnId="{A0C4F013-8C79-6E45-8627-043036DFE3BB}">
      <dgm:prSet/>
      <dgm:spPr/>
      <dgm:t>
        <a:bodyPr/>
        <a:lstStyle/>
        <a:p>
          <a:endParaRPr lang="fi-FI"/>
        </a:p>
      </dgm:t>
    </dgm:pt>
    <dgm:pt modelId="{8ED4322C-1B00-B04B-904B-E84058DB4887}" type="sibTrans" cxnId="{A0C4F013-8C79-6E45-8627-043036DFE3BB}">
      <dgm:prSet/>
      <dgm:spPr/>
      <dgm:t>
        <a:bodyPr/>
        <a:lstStyle/>
        <a:p>
          <a:endParaRPr lang="fi-FI"/>
        </a:p>
      </dgm:t>
    </dgm:pt>
    <dgm:pt modelId="{1513A0D7-EDEC-B949-A6A4-ADEEBAEFE6F6}">
      <dgm:prSet phldrT="[Teksti]"/>
      <dgm:spPr/>
      <dgm:t>
        <a:bodyPr/>
        <a:lstStyle/>
        <a:p>
          <a:r>
            <a:rPr lang="fi-FI" b="1" dirty="0"/>
            <a:t>Nopea liikkuminen: </a:t>
          </a:r>
          <a:r>
            <a:rPr lang="fi-FI" dirty="0"/>
            <a:t>lentokoneet, junat, autot, laivat</a:t>
          </a:r>
        </a:p>
      </dgm:t>
    </dgm:pt>
    <dgm:pt modelId="{B06A8A09-6421-7D43-869B-51B2738B9675}" type="parTrans" cxnId="{35D35BCE-2C0A-6946-81E9-F9A99C587FB3}">
      <dgm:prSet/>
      <dgm:spPr/>
      <dgm:t>
        <a:bodyPr/>
        <a:lstStyle/>
        <a:p>
          <a:endParaRPr lang="fi-FI"/>
        </a:p>
      </dgm:t>
    </dgm:pt>
    <dgm:pt modelId="{6E93B240-6632-4A4E-A0B7-39F57FC1177D}" type="sibTrans" cxnId="{35D35BCE-2C0A-6946-81E9-F9A99C587FB3}">
      <dgm:prSet/>
      <dgm:spPr/>
      <dgm:t>
        <a:bodyPr/>
        <a:lstStyle/>
        <a:p>
          <a:endParaRPr lang="fi-FI"/>
        </a:p>
      </dgm:t>
    </dgm:pt>
    <dgm:pt modelId="{5E8C6F8D-58FE-7848-BA7C-8FE432401913}">
      <dgm:prSet phldrT="[Teksti]"/>
      <dgm:spPr/>
      <dgm:t>
        <a:bodyPr/>
        <a:lstStyle/>
        <a:p>
          <a:r>
            <a:rPr lang="fi-FI" b="1" dirty="0"/>
            <a:t>Maailmankauppa: </a:t>
          </a:r>
          <a:r>
            <a:rPr lang="fi-FI" dirty="0"/>
            <a:t>globaali talous ja yhtenäinen talousalue</a:t>
          </a:r>
        </a:p>
      </dgm:t>
    </dgm:pt>
    <dgm:pt modelId="{48461B3F-355B-E245-BEF3-718C1B770A5E}" type="parTrans" cxnId="{5F4DCC4A-9B1C-C449-8B13-895AA49A08D6}">
      <dgm:prSet/>
      <dgm:spPr/>
      <dgm:t>
        <a:bodyPr/>
        <a:lstStyle/>
        <a:p>
          <a:endParaRPr lang="fi-FI"/>
        </a:p>
      </dgm:t>
    </dgm:pt>
    <dgm:pt modelId="{FCC2D3B5-83E3-0942-AE1B-74BB467FC9D9}" type="sibTrans" cxnId="{5F4DCC4A-9B1C-C449-8B13-895AA49A08D6}">
      <dgm:prSet/>
      <dgm:spPr/>
      <dgm:t>
        <a:bodyPr/>
        <a:lstStyle/>
        <a:p>
          <a:endParaRPr lang="fi-FI"/>
        </a:p>
      </dgm:t>
    </dgm:pt>
    <dgm:pt modelId="{846EA8F5-E4CD-9348-A904-3FA8661318EB}">
      <dgm:prSet phldrT="[Teksti]"/>
      <dgm:spPr/>
      <dgm:t>
        <a:bodyPr/>
        <a:lstStyle/>
        <a:p>
          <a:r>
            <a:rPr lang="fi-FI" b="1" dirty="0"/>
            <a:t>Yksilöiden kansainvälistyminen ja monikulttuurisuus</a:t>
          </a:r>
        </a:p>
      </dgm:t>
    </dgm:pt>
    <dgm:pt modelId="{0E6E4CCE-45E2-8443-96DE-8A4F990B529B}" type="parTrans" cxnId="{F90014BA-1964-1043-9528-A16CB7FABA51}">
      <dgm:prSet/>
      <dgm:spPr/>
      <dgm:t>
        <a:bodyPr/>
        <a:lstStyle/>
        <a:p>
          <a:endParaRPr lang="fi-FI"/>
        </a:p>
      </dgm:t>
    </dgm:pt>
    <dgm:pt modelId="{F2AFCC35-FFC9-0D4A-9D34-D1D6B60431B3}" type="sibTrans" cxnId="{F90014BA-1964-1043-9528-A16CB7FABA51}">
      <dgm:prSet/>
      <dgm:spPr/>
      <dgm:t>
        <a:bodyPr/>
        <a:lstStyle/>
        <a:p>
          <a:endParaRPr lang="fi-FI"/>
        </a:p>
      </dgm:t>
    </dgm:pt>
    <dgm:pt modelId="{B7E41CD2-4B87-3E4A-81C9-62F912ADD17A}" type="pres">
      <dgm:prSet presAssocID="{0DEF388E-DCDA-6042-93EA-CD0C7E938FA2}" presName="Name0" presStyleCnt="0">
        <dgm:presLayoutVars>
          <dgm:chMax val="1"/>
          <dgm:dir/>
          <dgm:animLvl val="ctr"/>
          <dgm:resizeHandles val="exact"/>
        </dgm:presLayoutVars>
      </dgm:prSet>
      <dgm:spPr/>
    </dgm:pt>
    <dgm:pt modelId="{94F9A0B5-7AF9-9F45-8D06-54F6E91B66E6}" type="pres">
      <dgm:prSet presAssocID="{75196813-6827-C04D-AD29-9B69931E7401}" presName="centerShape" presStyleLbl="node0" presStyleIdx="0" presStyleCnt="1"/>
      <dgm:spPr/>
    </dgm:pt>
    <dgm:pt modelId="{674C61F4-6407-784E-BC58-291197422D14}" type="pres">
      <dgm:prSet presAssocID="{D2B066C0-14C5-AF43-B837-886C437B6B51}" presName="node" presStyleLbl="node1" presStyleIdx="0" presStyleCnt="4" custScaleX="139428" custScaleY="85249">
        <dgm:presLayoutVars>
          <dgm:bulletEnabled val="1"/>
        </dgm:presLayoutVars>
      </dgm:prSet>
      <dgm:spPr/>
    </dgm:pt>
    <dgm:pt modelId="{08512C00-3F73-6B42-AF7C-56AAFBD94E43}" type="pres">
      <dgm:prSet presAssocID="{D2B066C0-14C5-AF43-B837-886C437B6B51}" presName="dummy" presStyleCnt="0"/>
      <dgm:spPr/>
    </dgm:pt>
    <dgm:pt modelId="{4BE66BC8-F5B9-F242-B46A-10498F43DF3A}" type="pres">
      <dgm:prSet presAssocID="{8ED4322C-1B00-B04B-904B-E84058DB4887}" presName="sibTrans" presStyleLbl="sibTrans2D1" presStyleIdx="0" presStyleCnt="4"/>
      <dgm:spPr/>
    </dgm:pt>
    <dgm:pt modelId="{162E8B0C-FADD-7F41-BCB3-62E16123312A}" type="pres">
      <dgm:prSet presAssocID="{1513A0D7-EDEC-B949-A6A4-ADEEBAEFE6F6}" presName="node" presStyleLbl="node1" presStyleIdx="1" presStyleCnt="4" custScaleX="153886">
        <dgm:presLayoutVars>
          <dgm:bulletEnabled val="1"/>
        </dgm:presLayoutVars>
      </dgm:prSet>
      <dgm:spPr/>
    </dgm:pt>
    <dgm:pt modelId="{565A2FDF-12E3-1F42-8B22-FFB6BF654F16}" type="pres">
      <dgm:prSet presAssocID="{1513A0D7-EDEC-B949-A6A4-ADEEBAEFE6F6}" presName="dummy" presStyleCnt="0"/>
      <dgm:spPr/>
    </dgm:pt>
    <dgm:pt modelId="{CB200A1D-E290-AE4C-B9EE-60BF19760989}" type="pres">
      <dgm:prSet presAssocID="{6E93B240-6632-4A4E-A0B7-39F57FC1177D}" presName="sibTrans" presStyleLbl="sibTrans2D1" presStyleIdx="1" presStyleCnt="4"/>
      <dgm:spPr/>
    </dgm:pt>
    <dgm:pt modelId="{42D7B42E-E0D7-8744-8172-45E0BCF0A14B}" type="pres">
      <dgm:prSet presAssocID="{5E8C6F8D-58FE-7848-BA7C-8FE432401913}" presName="node" presStyleLbl="node1" presStyleIdx="2" presStyleCnt="4" custScaleX="140304" custScaleY="88648">
        <dgm:presLayoutVars>
          <dgm:bulletEnabled val="1"/>
        </dgm:presLayoutVars>
      </dgm:prSet>
      <dgm:spPr/>
    </dgm:pt>
    <dgm:pt modelId="{559F6B9B-8FDF-4044-BA69-98FF205A56EE}" type="pres">
      <dgm:prSet presAssocID="{5E8C6F8D-58FE-7848-BA7C-8FE432401913}" presName="dummy" presStyleCnt="0"/>
      <dgm:spPr/>
    </dgm:pt>
    <dgm:pt modelId="{DF774387-7B6E-6F4D-A6C8-379ECCFA2471}" type="pres">
      <dgm:prSet presAssocID="{FCC2D3B5-83E3-0942-AE1B-74BB467FC9D9}" presName="sibTrans" presStyleLbl="sibTrans2D1" presStyleIdx="2" presStyleCnt="4"/>
      <dgm:spPr/>
    </dgm:pt>
    <dgm:pt modelId="{691FDF7C-7E33-1A4C-8C24-AF61D549D496}" type="pres">
      <dgm:prSet presAssocID="{846EA8F5-E4CD-9348-A904-3FA8661318EB}" presName="node" presStyleLbl="node1" presStyleIdx="3" presStyleCnt="4" custScaleX="149177" custRadScaleRad="97675" custRadScaleInc="-3498">
        <dgm:presLayoutVars>
          <dgm:bulletEnabled val="1"/>
        </dgm:presLayoutVars>
      </dgm:prSet>
      <dgm:spPr/>
    </dgm:pt>
    <dgm:pt modelId="{91EFCB0A-6FD4-3F47-8DCD-E30F68DB1E01}" type="pres">
      <dgm:prSet presAssocID="{846EA8F5-E4CD-9348-A904-3FA8661318EB}" presName="dummy" presStyleCnt="0"/>
      <dgm:spPr/>
    </dgm:pt>
    <dgm:pt modelId="{CA27F9D1-D3A1-1349-8C2E-E7C103C761D5}" type="pres">
      <dgm:prSet presAssocID="{F2AFCC35-FFC9-0D4A-9D34-D1D6B60431B3}" presName="sibTrans" presStyleLbl="sibTrans2D1" presStyleIdx="3" presStyleCnt="4"/>
      <dgm:spPr/>
    </dgm:pt>
  </dgm:ptLst>
  <dgm:cxnLst>
    <dgm:cxn modelId="{E5EF1A0E-A79B-7C43-8DA5-8B0580DBA304}" type="presOf" srcId="{6E93B240-6632-4A4E-A0B7-39F57FC1177D}" destId="{CB200A1D-E290-AE4C-B9EE-60BF19760989}" srcOrd="0" destOrd="0" presId="urn:microsoft.com/office/officeart/2005/8/layout/radial6"/>
    <dgm:cxn modelId="{A0C4F013-8C79-6E45-8627-043036DFE3BB}" srcId="{75196813-6827-C04D-AD29-9B69931E7401}" destId="{D2B066C0-14C5-AF43-B837-886C437B6B51}" srcOrd="0" destOrd="0" parTransId="{1B8A0DF8-7301-DB4A-96B6-D657AC9CAF2E}" sibTransId="{8ED4322C-1B00-B04B-904B-E84058DB4887}"/>
    <dgm:cxn modelId="{DB77351D-6F03-1C4F-975E-77E6E219A81F}" type="presOf" srcId="{75196813-6827-C04D-AD29-9B69931E7401}" destId="{94F9A0B5-7AF9-9F45-8D06-54F6E91B66E6}" srcOrd="0" destOrd="0" presId="urn:microsoft.com/office/officeart/2005/8/layout/radial6"/>
    <dgm:cxn modelId="{8F08A023-C5C0-F340-9ED5-4FECCDFBB66D}" type="presOf" srcId="{FCC2D3B5-83E3-0942-AE1B-74BB467FC9D9}" destId="{DF774387-7B6E-6F4D-A6C8-379ECCFA2471}" srcOrd="0" destOrd="0" presId="urn:microsoft.com/office/officeart/2005/8/layout/radial6"/>
    <dgm:cxn modelId="{4CC6BB26-991C-124B-AF22-190EC7D70E5D}" type="presOf" srcId="{1513A0D7-EDEC-B949-A6A4-ADEEBAEFE6F6}" destId="{162E8B0C-FADD-7F41-BCB3-62E16123312A}" srcOrd="0" destOrd="0" presId="urn:microsoft.com/office/officeart/2005/8/layout/radial6"/>
    <dgm:cxn modelId="{5F4DCC4A-9B1C-C449-8B13-895AA49A08D6}" srcId="{75196813-6827-C04D-AD29-9B69931E7401}" destId="{5E8C6F8D-58FE-7848-BA7C-8FE432401913}" srcOrd="2" destOrd="0" parTransId="{48461B3F-355B-E245-BEF3-718C1B770A5E}" sibTransId="{FCC2D3B5-83E3-0942-AE1B-74BB467FC9D9}"/>
    <dgm:cxn modelId="{98813451-3CF2-964F-99D4-DF0FABD0631B}" type="presOf" srcId="{846EA8F5-E4CD-9348-A904-3FA8661318EB}" destId="{691FDF7C-7E33-1A4C-8C24-AF61D549D496}" srcOrd="0" destOrd="0" presId="urn:microsoft.com/office/officeart/2005/8/layout/radial6"/>
    <dgm:cxn modelId="{78380766-F75D-AC45-878A-D34D4E2F4BAE}" type="presOf" srcId="{D2B066C0-14C5-AF43-B837-886C437B6B51}" destId="{674C61F4-6407-784E-BC58-291197422D14}" srcOrd="0" destOrd="0" presId="urn:microsoft.com/office/officeart/2005/8/layout/radial6"/>
    <dgm:cxn modelId="{75869691-0F91-7E4D-9A70-7B0F31DD0690}" type="presOf" srcId="{F2AFCC35-FFC9-0D4A-9D34-D1D6B60431B3}" destId="{CA27F9D1-D3A1-1349-8C2E-E7C103C761D5}" srcOrd="0" destOrd="0" presId="urn:microsoft.com/office/officeart/2005/8/layout/radial6"/>
    <dgm:cxn modelId="{13742CA2-CC10-7541-96EF-594E90B315D9}" type="presOf" srcId="{0DEF388E-DCDA-6042-93EA-CD0C7E938FA2}" destId="{B7E41CD2-4B87-3E4A-81C9-62F912ADD17A}" srcOrd="0" destOrd="0" presId="urn:microsoft.com/office/officeart/2005/8/layout/radial6"/>
    <dgm:cxn modelId="{F90014BA-1964-1043-9528-A16CB7FABA51}" srcId="{75196813-6827-C04D-AD29-9B69931E7401}" destId="{846EA8F5-E4CD-9348-A904-3FA8661318EB}" srcOrd="3" destOrd="0" parTransId="{0E6E4CCE-45E2-8443-96DE-8A4F990B529B}" sibTransId="{F2AFCC35-FFC9-0D4A-9D34-D1D6B60431B3}"/>
    <dgm:cxn modelId="{4E4550C2-B2BE-F24E-9BDB-33A25B72FC11}" type="presOf" srcId="{5E8C6F8D-58FE-7848-BA7C-8FE432401913}" destId="{42D7B42E-E0D7-8744-8172-45E0BCF0A14B}" srcOrd="0" destOrd="0" presId="urn:microsoft.com/office/officeart/2005/8/layout/radial6"/>
    <dgm:cxn modelId="{CACF2BC6-F10F-DB47-92DD-B646995FB319}" srcId="{0DEF388E-DCDA-6042-93EA-CD0C7E938FA2}" destId="{75196813-6827-C04D-AD29-9B69931E7401}" srcOrd="0" destOrd="0" parTransId="{BE4FDD4B-92EC-E049-A542-385153C792CF}" sibTransId="{029AC963-6C95-894A-AF0B-C5C3A7B36025}"/>
    <dgm:cxn modelId="{7744A9CD-4B8C-434C-A99D-10C41A2AE725}" type="presOf" srcId="{8ED4322C-1B00-B04B-904B-E84058DB4887}" destId="{4BE66BC8-F5B9-F242-B46A-10498F43DF3A}" srcOrd="0" destOrd="0" presId="urn:microsoft.com/office/officeart/2005/8/layout/radial6"/>
    <dgm:cxn modelId="{35D35BCE-2C0A-6946-81E9-F9A99C587FB3}" srcId="{75196813-6827-C04D-AD29-9B69931E7401}" destId="{1513A0D7-EDEC-B949-A6A4-ADEEBAEFE6F6}" srcOrd="1" destOrd="0" parTransId="{B06A8A09-6421-7D43-869B-51B2738B9675}" sibTransId="{6E93B240-6632-4A4E-A0B7-39F57FC1177D}"/>
    <dgm:cxn modelId="{8E2304F5-4028-A24A-A00C-2029E5F9FE88}" type="presParOf" srcId="{B7E41CD2-4B87-3E4A-81C9-62F912ADD17A}" destId="{94F9A0B5-7AF9-9F45-8D06-54F6E91B66E6}" srcOrd="0" destOrd="0" presId="urn:microsoft.com/office/officeart/2005/8/layout/radial6"/>
    <dgm:cxn modelId="{7D412C38-815E-9846-A38E-45CFE551EEC2}" type="presParOf" srcId="{B7E41CD2-4B87-3E4A-81C9-62F912ADD17A}" destId="{674C61F4-6407-784E-BC58-291197422D14}" srcOrd="1" destOrd="0" presId="urn:microsoft.com/office/officeart/2005/8/layout/radial6"/>
    <dgm:cxn modelId="{2F0A3E28-F2E4-4848-8BA3-E25A7A7B026E}" type="presParOf" srcId="{B7E41CD2-4B87-3E4A-81C9-62F912ADD17A}" destId="{08512C00-3F73-6B42-AF7C-56AAFBD94E43}" srcOrd="2" destOrd="0" presId="urn:microsoft.com/office/officeart/2005/8/layout/radial6"/>
    <dgm:cxn modelId="{CE024559-0682-2946-8FEA-A52378F40E74}" type="presParOf" srcId="{B7E41CD2-4B87-3E4A-81C9-62F912ADD17A}" destId="{4BE66BC8-F5B9-F242-B46A-10498F43DF3A}" srcOrd="3" destOrd="0" presId="urn:microsoft.com/office/officeart/2005/8/layout/radial6"/>
    <dgm:cxn modelId="{69C7F91C-E1EB-8D4D-A9C7-4FB51034F863}" type="presParOf" srcId="{B7E41CD2-4B87-3E4A-81C9-62F912ADD17A}" destId="{162E8B0C-FADD-7F41-BCB3-62E16123312A}" srcOrd="4" destOrd="0" presId="urn:microsoft.com/office/officeart/2005/8/layout/radial6"/>
    <dgm:cxn modelId="{05722265-961E-B24A-B488-13AC39036580}" type="presParOf" srcId="{B7E41CD2-4B87-3E4A-81C9-62F912ADD17A}" destId="{565A2FDF-12E3-1F42-8B22-FFB6BF654F16}" srcOrd="5" destOrd="0" presId="urn:microsoft.com/office/officeart/2005/8/layout/radial6"/>
    <dgm:cxn modelId="{C14AA7D7-D7F3-6343-9F1E-5D0D0D2D2C05}" type="presParOf" srcId="{B7E41CD2-4B87-3E4A-81C9-62F912ADD17A}" destId="{CB200A1D-E290-AE4C-B9EE-60BF19760989}" srcOrd="6" destOrd="0" presId="urn:microsoft.com/office/officeart/2005/8/layout/radial6"/>
    <dgm:cxn modelId="{0AE2E77D-1526-BF4D-9639-04323912BED5}" type="presParOf" srcId="{B7E41CD2-4B87-3E4A-81C9-62F912ADD17A}" destId="{42D7B42E-E0D7-8744-8172-45E0BCF0A14B}" srcOrd="7" destOrd="0" presId="urn:microsoft.com/office/officeart/2005/8/layout/radial6"/>
    <dgm:cxn modelId="{A70EF124-8F23-854F-8092-B8D8A86A3361}" type="presParOf" srcId="{B7E41CD2-4B87-3E4A-81C9-62F912ADD17A}" destId="{559F6B9B-8FDF-4044-BA69-98FF205A56EE}" srcOrd="8" destOrd="0" presId="urn:microsoft.com/office/officeart/2005/8/layout/radial6"/>
    <dgm:cxn modelId="{CE51061F-D2AA-5345-82AE-D57ACE211AD5}" type="presParOf" srcId="{B7E41CD2-4B87-3E4A-81C9-62F912ADD17A}" destId="{DF774387-7B6E-6F4D-A6C8-379ECCFA2471}" srcOrd="9" destOrd="0" presId="urn:microsoft.com/office/officeart/2005/8/layout/radial6"/>
    <dgm:cxn modelId="{1118CFDA-1B4F-CC4F-8741-6FEE8BAE56E2}" type="presParOf" srcId="{B7E41CD2-4B87-3E4A-81C9-62F912ADD17A}" destId="{691FDF7C-7E33-1A4C-8C24-AF61D549D496}" srcOrd="10" destOrd="0" presId="urn:microsoft.com/office/officeart/2005/8/layout/radial6"/>
    <dgm:cxn modelId="{62717FB2-F151-0F41-A87A-C6E0351D1F53}" type="presParOf" srcId="{B7E41CD2-4B87-3E4A-81C9-62F912ADD17A}" destId="{91EFCB0A-6FD4-3F47-8DCD-E30F68DB1E01}" srcOrd="11" destOrd="0" presId="urn:microsoft.com/office/officeart/2005/8/layout/radial6"/>
    <dgm:cxn modelId="{AEBB5206-2E8C-1D4A-8844-EBE61EC7DBCE}" type="presParOf" srcId="{B7E41CD2-4B87-3E4A-81C9-62F912ADD17A}" destId="{CA27F9D1-D3A1-1349-8C2E-E7C103C761D5}"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DE02FA-FDF6-47BF-ABAB-06667045B7D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97F20F4-881A-48AC-8395-7F248D67B38B}">
      <dgm:prSet/>
      <dgm:spPr/>
      <dgm:t>
        <a:bodyPr/>
        <a:lstStyle/>
        <a:p>
          <a:r>
            <a:rPr lang="fi-FI"/>
            <a:t>Norja ja Islanti ei EU:ssa</a:t>
          </a:r>
          <a:endParaRPr lang="en-US"/>
        </a:p>
      </dgm:t>
    </dgm:pt>
    <dgm:pt modelId="{C211F943-8889-4D09-8456-AD8E809FA09C}" type="parTrans" cxnId="{05354B8D-13B4-4F53-A3C9-01B9573448D5}">
      <dgm:prSet/>
      <dgm:spPr/>
      <dgm:t>
        <a:bodyPr/>
        <a:lstStyle/>
        <a:p>
          <a:endParaRPr lang="en-US"/>
        </a:p>
      </dgm:t>
    </dgm:pt>
    <dgm:pt modelId="{F6323160-E73F-419E-8703-EBF8DF5E3B38}" type="sibTrans" cxnId="{05354B8D-13B4-4F53-A3C9-01B9573448D5}">
      <dgm:prSet/>
      <dgm:spPr/>
      <dgm:t>
        <a:bodyPr/>
        <a:lstStyle/>
        <a:p>
          <a:endParaRPr lang="en-US"/>
        </a:p>
      </dgm:t>
    </dgm:pt>
    <dgm:pt modelId="{1343A51E-1804-4D4F-8608-C5DC4A77624F}">
      <dgm:prSet/>
      <dgm:spPr/>
      <dgm:t>
        <a:bodyPr/>
        <a:lstStyle/>
        <a:p>
          <a:r>
            <a:rPr lang="fi-FI"/>
            <a:t>Kaikki Pohjoismaat </a:t>
          </a:r>
          <a:r>
            <a:rPr lang="fi-FI" i="1"/>
            <a:t>Schengenissä</a:t>
          </a:r>
          <a:endParaRPr lang="en-US"/>
        </a:p>
      </dgm:t>
    </dgm:pt>
    <dgm:pt modelId="{1F68623B-3B34-4990-8D3F-85AC406B2B87}" type="parTrans" cxnId="{38738F85-009F-4802-9594-FF4021F0B9C4}">
      <dgm:prSet/>
      <dgm:spPr/>
      <dgm:t>
        <a:bodyPr/>
        <a:lstStyle/>
        <a:p>
          <a:endParaRPr lang="en-US"/>
        </a:p>
      </dgm:t>
    </dgm:pt>
    <dgm:pt modelId="{6C038214-7CBC-41F0-B8A0-77305F4829FC}" type="sibTrans" cxnId="{38738F85-009F-4802-9594-FF4021F0B9C4}">
      <dgm:prSet/>
      <dgm:spPr/>
      <dgm:t>
        <a:bodyPr/>
        <a:lstStyle/>
        <a:p>
          <a:endParaRPr lang="en-US"/>
        </a:p>
      </dgm:t>
    </dgm:pt>
    <dgm:pt modelId="{B5FC3CCB-CBD9-4243-9FBB-4AD059B25E18}">
      <dgm:prSet/>
      <dgm:spPr/>
      <dgm:t>
        <a:bodyPr/>
        <a:lstStyle/>
        <a:p>
          <a:r>
            <a:rPr lang="fi-FI"/>
            <a:t>Norja ja Islanti myös </a:t>
          </a:r>
          <a:r>
            <a:rPr lang="fi-FI" i="1"/>
            <a:t>EEC-jäseniä</a:t>
          </a:r>
          <a:r>
            <a:rPr lang="fi-FI"/>
            <a:t> (Euroopan talousalue)</a:t>
          </a:r>
          <a:endParaRPr lang="en-US"/>
        </a:p>
      </dgm:t>
    </dgm:pt>
    <dgm:pt modelId="{A9465AA3-032F-45BE-8137-55E6620F9B5B}" type="parTrans" cxnId="{5B185E89-12FF-4BC3-8137-0A758BE3C705}">
      <dgm:prSet/>
      <dgm:spPr/>
      <dgm:t>
        <a:bodyPr/>
        <a:lstStyle/>
        <a:p>
          <a:endParaRPr lang="en-US"/>
        </a:p>
      </dgm:t>
    </dgm:pt>
    <dgm:pt modelId="{C52C7CE3-0D58-45BC-B642-B88754F8D011}" type="sibTrans" cxnId="{5B185E89-12FF-4BC3-8137-0A758BE3C705}">
      <dgm:prSet/>
      <dgm:spPr/>
      <dgm:t>
        <a:bodyPr/>
        <a:lstStyle/>
        <a:p>
          <a:endParaRPr lang="en-US"/>
        </a:p>
      </dgm:t>
    </dgm:pt>
    <dgm:pt modelId="{F7BCA917-B579-4072-8089-CC86E715332D}">
      <dgm:prSet/>
      <dgm:spPr/>
      <dgm:t>
        <a:bodyPr/>
        <a:lstStyle/>
        <a:p>
          <a:r>
            <a:rPr lang="fi-FI"/>
            <a:t>Tanska, Norja ja </a:t>
          </a:r>
          <a:r>
            <a:rPr lang="fi-FI" i="1"/>
            <a:t>Islanti NATO-jäseniä</a:t>
          </a:r>
          <a:endParaRPr lang="en-US"/>
        </a:p>
      </dgm:t>
    </dgm:pt>
    <dgm:pt modelId="{1CBCF975-D7EE-49BB-A503-6840DEF0BFF7}" type="parTrans" cxnId="{3A16B679-206D-468C-9E34-208B787B3BB4}">
      <dgm:prSet/>
      <dgm:spPr/>
      <dgm:t>
        <a:bodyPr/>
        <a:lstStyle/>
        <a:p>
          <a:endParaRPr lang="en-US"/>
        </a:p>
      </dgm:t>
    </dgm:pt>
    <dgm:pt modelId="{0164D94C-5BFF-4332-B6ED-20688E50B270}" type="sibTrans" cxnId="{3A16B679-206D-468C-9E34-208B787B3BB4}">
      <dgm:prSet/>
      <dgm:spPr/>
      <dgm:t>
        <a:bodyPr/>
        <a:lstStyle/>
        <a:p>
          <a:endParaRPr lang="en-US"/>
        </a:p>
      </dgm:t>
    </dgm:pt>
    <dgm:pt modelId="{0300EB00-6305-4A69-8596-E39720AAA358}">
      <dgm:prSet/>
      <dgm:spPr/>
      <dgm:t>
        <a:bodyPr/>
        <a:lstStyle/>
        <a:p>
          <a:r>
            <a:rPr lang="fi-FI"/>
            <a:t>Suomi ja Ruotsi </a:t>
          </a:r>
          <a:r>
            <a:rPr lang="fi-FI" i="1"/>
            <a:t>Euroopan turvallisuusyhteistyön</a:t>
          </a:r>
          <a:r>
            <a:rPr lang="fi-FI"/>
            <a:t> syventämisen kannattajia</a:t>
          </a:r>
          <a:endParaRPr lang="en-US"/>
        </a:p>
      </dgm:t>
    </dgm:pt>
    <dgm:pt modelId="{2B51BB68-E701-400E-805F-4BDC9BC4513D}" type="parTrans" cxnId="{E2270C63-CAE7-43C8-8B47-DCE8C28A64AB}">
      <dgm:prSet/>
      <dgm:spPr/>
      <dgm:t>
        <a:bodyPr/>
        <a:lstStyle/>
        <a:p>
          <a:endParaRPr lang="en-US"/>
        </a:p>
      </dgm:t>
    </dgm:pt>
    <dgm:pt modelId="{03947D54-0A69-4919-8347-4CA53E640593}" type="sibTrans" cxnId="{E2270C63-CAE7-43C8-8B47-DCE8C28A64AB}">
      <dgm:prSet/>
      <dgm:spPr/>
      <dgm:t>
        <a:bodyPr/>
        <a:lstStyle/>
        <a:p>
          <a:endParaRPr lang="en-US"/>
        </a:p>
      </dgm:t>
    </dgm:pt>
    <dgm:pt modelId="{E6393A1B-2F27-46B8-8167-EE771B1E223F}">
      <dgm:prSet/>
      <dgm:spPr/>
      <dgm:t>
        <a:bodyPr/>
        <a:lstStyle/>
        <a:p>
          <a:r>
            <a:rPr lang="fi-FI"/>
            <a:t>Suomi ainoa, jolla </a:t>
          </a:r>
          <a:r>
            <a:rPr lang="fi-FI" i="1"/>
            <a:t>euro </a:t>
          </a:r>
          <a:r>
            <a:rPr lang="fi-FI"/>
            <a:t>käytössä</a:t>
          </a:r>
          <a:endParaRPr lang="en-US"/>
        </a:p>
      </dgm:t>
    </dgm:pt>
    <dgm:pt modelId="{F47CFC92-0CF8-48B9-A0D4-255BE78E970F}" type="parTrans" cxnId="{88B26EE7-0B0F-48E7-9EEC-BD339F3B17FD}">
      <dgm:prSet/>
      <dgm:spPr/>
      <dgm:t>
        <a:bodyPr/>
        <a:lstStyle/>
        <a:p>
          <a:endParaRPr lang="en-US"/>
        </a:p>
      </dgm:t>
    </dgm:pt>
    <dgm:pt modelId="{174D5CA4-723C-47C1-B7A3-4963EDCD5FC2}" type="sibTrans" cxnId="{88B26EE7-0B0F-48E7-9EEC-BD339F3B17FD}">
      <dgm:prSet/>
      <dgm:spPr/>
      <dgm:t>
        <a:bodyPr/>
        <a:lstStyle/>
        <a:p>
          <a:endParaRPr lang="en-US"/>
        </a:p>
      </dgm:t>
    </dgm:pt>
    <dgm:pt modelId="{9196529D-3FE8-384A-92A2-608DCAB06350}" type="pres">
      <dgm:prSet presAssocID="{C1DE02FA-FDF6-47BF-ABAB-06667045B7DE}" presName="vert0" presStyleCnt="0">
        <dgm:presLayoutVars>
          <dgm:dir/>
          <dgm:animOne val="branch"/>
          <dgm:animLvl val="lvl"/>
        </dgm:presLayoutVars>
      </dgm:prSet>
      <dgm:spPr/>
    </dgm:pt>
    <dgm:pt modelId="{BA8B90DA-9DE8-3A48-9CA2-222B5FC01D1B}" type="pres">
      <dgm:prSet presAssocID="{597F20F4-881A-48AC-8395-7F248D67B38B}" presName="thickLine" presStyleLbl="alignNode1" presStyleIdx="0" presStyleCnt="6"/>
      <dgm:spPr/>
    </dgm:pt>
    <dgm:pt modelId="{22D9A9C0-A08A-314A-9C7C-95A8C01F49BF}" type="pres">
      <dgm:prSet presAssocID="{597F20F4-881A-48AC-8395-7F248D67B38B}" presName="horz1" presStyleCnt="0"/>
      <dgm:spPr/>
    </dgm:pt>
    <dgm:pt modelId="{D122E513-2FCA-4645-8BD8-A2899600759A}" type="pres">
      <dgm:prSet presAssocID="{597F20F4-881A-48AC-8395-7F248D67B38B}" presName="tx1" presStyleLbl="revTx" presStyleIdx="0" presStyleCnt="6"/>
      <dgm:spPr/>
    </dgm:pt>
    <dgm:pt modelId="{CE568CC9-AD83-1A48-875C-7346B1A7F5DF}" type="pres">
      <dgm:prSet presAssocID="{597F20F4-881A-48AC-8395-7F248D67B38B}" presName="vert1" presStyleCnt="0"/>
      <dgm:spPr/>
    </dgm:pt>
    <dgm:pt modelId="{14085765-0668-6040-BDCA-962A727ABDDB}" type="pres">
      <dgm:prSet presAssocID="{1343A51E-1804-4D4F-8608-C5DC4A77624F}" presName="thickLine" presStyleLbl="alignNode1" presStyleIdx="1" presStyleCnt="6"/>
      <dgm:spPr/>
    </dgm:pt>
    <dgm:pt modelId="{C015EEFE-AACB-3247-8B87-442AE0093ED8}" type="pres">
      <dgm:prSet presAssocID="{1343A51E-1804-4D4F-8608-C5DC4A77624F}" presName="horz1" presStyleCnt="0"/>
      <dgm:spPr/>
    </dgm:pt>
    <dgm:pt modelId="{6ED14F92-9EF5-A644-9C0E-775FF6F1C99E}" type="pres">
      <dgm:prSet presAssocID="{1343A51E-1804-4D4F-8608-C5DC4A77624F}" presName="tx1" presStyleLbl="revTx" presStyleIdx="1" presStyleCnt="6"/>
      <dgm:spPr/>
    </dgm:pt>
    <dgm:pt modelId="{B1B42432-4788-044F-82EC-A32B5503F197}" type="pres">
      <dgm:prSet presAssocID="{1343A51E-1804-4D4F-8608-C5DC4A77624F}" presName="vert1" presStyleCnt="0"/>
      <dgm:spPr/>
    </dgm:pt>
    <dgm:pt modelId="{1ED348D1-FA83-8447-B138-6E64362C1187}" type="pres">
      <dgm:prSet presAssocID="{B5FC3CCB-CBD9-4243-9FBB-4AD059B25E18}" presName="thickLine" presStyleLbl="alignNode1" presStyleIdx="2" presStyleCnt="6"/>
      <dgm:spPr/>
    </dgm:pt>
    <dgm:pt modelId="{4B8DCBD9-9336-F640-95E8-50CDC2509597}" type="pres">
      <dgm:prSet presAssocID="{B5FC3CCB-CBD9-4243-9FBB-4AD059B25E18}" presName="horz1" presStyleCnt="0"/>
      <dgm:spPr/>
    </dgm:pt>
    <dgm:pt modelId="{5314225D-0277-264A-8237-CD2CB0AA02B4}" type="pres">
      <dgm:prSet presAssocID="{B5FC3CCB-CBD9-4243-9FBB-4AD059B25E18}" presName="tx1" presStyleLbl="revTx" presStyleIdx="2" presStyleCnt="6"/>
      <dgm:spPr/>
    </dgm:pt>
    <dgm:pt modelId="{C3FDC972-B983-3648-8724-CCCB3519832F}" type="pres">
      <dgm:prSet presAssocID="{B5FC3CCB-CBD9-4243-9FBB-4AD059B25E18}" presName="vert1" presStyleCnt="0"/>
      <dgm:spPr/>
    </dgm:pt>
    <dgm:pt modelId="{A0308B5A-3E8F-7C49-8F39-C2CB62AE8E60}" type="pres">
      <dgm:prSet presAssocID="{F7BCA917-B579-4072-8089-CC86E715332D}" presName="thickLine" presStyleLbl="alignNode1" presStyleIdx="3" presStyleCnt="6"/>
      <dgm:spPr/>
    </dgm:pt>
    <dgm:pt modelId="{E588185D-F4EB-6F45-BCB5-9F5B88955EFB}" type="pres">
      <dgm:prSet presAssocID="{F7BCA917-B579-4072-8089-CC86E715332D}" presName="horz1" presStyleCnt="0"/>
      <dgm:spPr/>
    </dgm:pt>
    <dgm:pt modelId="{972EFAF1-E158-DC41-BB8E-B734A5D13C23}" type="pres">
      <dgm:prSet presAssocID="{F7BCA917-B579-4072-8089-CC86E715332D}" presName="tx1" presStyleLbl="revTx" presStyleIdx="3" presStyleCnt="6"/>
      <dgm:spPr/>
    </dgm:pt>
    <dgm:pt modelId="{384ECB9B-1448-764D-90A5-5B6A1E08D730}" type="pres">
      <dgm:prSet presAssocID="{F7BCA917-B579-4072-8089-CC86E715332D}" presName="vert1" presStyleCnt="0"/>
      <dgm:spPr/>
    </dgm:pt>
    <dgm:pt modelId="{F7E073F7-A878-5442-9F77-50741B4C0E84}" type="pres">
      <dgm:prSet presAssocID="{0300EB00-6305-4A69-8596-E39720AAA358}" presName="thickLine" presStyleLbl="alignNode1" presStyleIdx="4" presStyleCnt="6"/>
      <dgm:spPr/>
    </dgm:pt>
    <dgm:pt modelId="{D038FB59-34D7-F744-84F2-060572F8E791}" type="pres">
      <dgm:prSet presAssocID="{0300EB00-6305-4A69-8596-E39720AAA358}" presName="horz1" presStyleCnt="0"/>
      <dgm:spPr/>
    </dgm:pt>
    <dgm:pt modelId="{0FABD817-4E16-E943-8B6D-DE0D6B428456}" type="pres">
      <dgm:prSet presAssocID="{0300EB00-6305-4A69-8596-E39720AAA358}" presName="tx1" presStyleLbl="revTx" presStyleIdx="4" presStyleCnt="6"/>
      <dgm:spPr/>
    </dgm:pt>
    <dgm:pt modelId="{0EEE4F54-0E38-564D-9138-188D47F019F4}" type="pres">
      <dgm:prSet presAssocID="{0300EB00-6305-4A69-8596-E39720AAA358}" presName="vert1" presStyleCnt="0"/>
      <dgm:spPr/>
    </dgm:pt>
    <dgm:pt modelId="{B185B02E-255C-794D-933C-0FCD77FE555B}" type="pres">
      <dgm:prSet presAssocID="{E6393A1B-2F27-46B8-8167-EE771B1E223F}" presName="thickLine" presStyleLbl="alignNode1" presStyleIdx="5" presStyleCnt="6"/>
      <dgm:spPr/>
    </dgm:pt>
    <dgm:pt modelId="{FD111E3C-863D-C143-9946-2E664FF55FAA}" type="pres">
      <dgm:prSet presAssocID="{E6393A1B-2F27-46B8-8167-EE771B1E223F}" presName="horz1" presStyleCnt="0"/>
      <dgm:spPr/>
    </dgm:pt>
    <dgm:pt modelId="{16ECB477-A698-2C40-8FF6-A239A934BF3F}" type="pres">
      <dgm:prSet presAssocID="{E6393A1B-2F27-46B8-8167-EE771B1E223F}" presName="tx1" presStyleLbl="revTx" presStyleIdx="5" presStyleCnt="6"/>
      <dgm:spPr/>
    </dgm:pt>
    <dgm:pt modelId="{8F21F718-CD3A-B04E-8B04-DF2D1DD830F1}" type="pres">
      <dgm:prSet presAssocID="{E6393A1B-2F27-46B8-8167-EE771B1E223F}" presName="vert1" presStyleCnt="0"/>
      <dgm:spPr/>
    </dgm:pt>
  </dgm:ptLst>
  <dgm:cxnLst>
    <dgm:cxn modelId="{EA381813-AE77-A14F-B85C-3C4FEA4879CF}" type="presOf" srcId="{597F20F4-881A-48AC-8395-7F248D67B38B}" destId="{D122E513-2FCA-4645-8BD8-A2899600759A}" srcOrd="0" destOrd="0" presId="urn:microsoft.com/office/officeart/2008/layout/LinedList"/>
    <dgm:cxn modelId="{827A1923-596F-984A-8F11-9C0C5E02A677}" type="presOf" srcId="{B5FC3CCB-CBD9-4243-9FBB-4AD059B25E18}" destId="{5314225D-0277-264A-8237-CD2CB0AA02B4}" srcOrd="0" destOrd="0" presId="urn:microsoft.com/office/officeart/2008/layout/LinedList"/>
    <dgm:cxn modelId="{0D3F1328-EAE5-9B48-B1C9-522555217C32}" type="presOf" srcId="{0300EB00-6305-4A69-8596-E39720AAA358}" destId="{0FABD817-4E16-E943-8B6D-DE0D6B428456}" srcOrd="0" destOrd="0" presId="urn:microsoft.com/office/officeart/2008/layout/LinedList"/>
    <dgm:cxn modelId="{40836762-6CF7-0940-8417-3E6EEA5DDEBD}" type="presOf" srcId="{C1DE02FA-FDF6-47BF-ABAB-06667045B7DE}" destId="{9196529D-3FE8-384A-92A2-608DCAB06350}" srcOrd="0" destOrd="0" presId="urn:microsoft.com/office/officeart/2008/layout/LinedList"/>
    <dgm:cxn modelId="{E2270C63-CAE7-43C8-8B47-DCE8C28A64AB}" srcId="{C1DE02FA-FDF6-47BF-ABAB-06667045B7DE}" destId="{0300EB00-6305-4A69-8596-E39720AAA358}" srcOrd="4" destOrd="0" parTransId="{2B51BB68-E701-400E-805F-4BDC9BC4513D}" sibTransId="{03947D54-0A69-4919-8347-4CA53E640593}"/>
    <dgm:cxn modelId="{3A16B679-206D-468C-9E34-208B787B3BB4}" srcId="{C1DE02FA-FDF6-47BF-ABAB-06667045B7DE}" destId="{F7BCA917-B579-4072-8089-CC86E715332D}" srcOrd="3" destOrd="0" parTransId="{1CBCF975-D7EE-49BB-A503-6840DEF0BFF7}" sibTransId="{0164D94C-5BFF-4332-B6ED-20688E50B270}"/>
    <dgm:cxn modelId="{38738F85-009F-4802-9594-FF4021F0B9C4}" srcId="{C1DE02FA-FDF6-47BF-ABAB-06667045B7DE}" destId="{1343A51E-1804-4D4F-8608-C5DC4A77624F}" srcOrd="1" destOrd="0" parTransId="{1F68623B-3B34-4990-8D3F-85AC406B2B87}" sibTransId="{6C038214-7CBC-41F0-B8A0-77305F4829FC}"/>
    <dgm:cxn modelId="{5B185E89-12FF-4BC3-8137-0A758BE3C705}" srcId="{C1DE02FA-FDF6-47BF-ABAB-06667045B7DE}" destId="{B5FC3CCB-CBD9-4243-9FBB-4AD059B25E18}" srcOrd="2" destOrd="0" parTransId="{A9465AA3-032F-45BE-8137-55E6620F9B5B}" sibTransId="{C52C7CE3-0D58-45BC-B642-B88754F8D011}"/>
    <dgm:cxn modelId="{05354B8D-13B4-4F53-A3C9-01B9573448D5}" srcId="{C1DE02FA-FDF6-47BF-ABAB-06667045B7DE}" destId="{597F20F4-881A-48AC-8395-7F248D67B38B}" srcOrd="0" destOrd="0" parTransId="{C211F943-8889-4D09-8456-AD8E809FA09C}" sibTransId="{F6323160-E73F-419E-8703-EBF8DF5E3B38}"/>
    <dgm:cxn modelId="{5C322AB3-EEE8-8B47-AFAC-307AD35A13DE}" type="presOf" srcId="{1343A51E-1804-4D4F-8608-C5DC4A77624F}" destId="{6ED14F92-9EF5-A644-9C0E-775FF6F1C99E}" srcOrd="0" destOrd="0" presId="urn:microsoft.com/office/officeart/2008/layout/LinedList"/>
    <dgm:cxn modelId="{49F709E6-D662-934E-ABB4-E752FADCB5F5}" type="presOf" srcId="{E6393A1B-2F27-46B8-8167-EE771B1E223F}" destId="{16ECB477-A698-2C40-8FF6-A239A934BF3F}" srcOrd="0" destOrd="0" presId="urn:microsoft.com/office/officeart/2008/layout/LinedList"/>
    <dgm:cxn modelId="{88B26EE7-0B0F-48E7-9EEC-BD339F3B17FD}" srcId="{C1DE02FA-FDF6-47BF-ABAB-06667045B7DE}" destId="{E6393A1B-2F27-46B8-8167-EE771B1E223F}" srcOrd="5" destOrd="0" parTransId="{F47CFC92-0CF8-48B9-A0D4-255BE78E970F}" sibTransId="{174D5CA4-723C-47C1-B7A3-4963EDCD5FC2}"/>
    <dgm:cxn modelId="{FC1E57FA-0570-CA46-80D8-4D7618440B3A}" type="presOf" srcId="{F7BCA917-B579-4072-8089-CC86E715332D}" destId="{972EFAF1-E158-DC41-BB8E-B734A5D13C23}" srcOrd="0" destOrd="0" presId="urn:microsoft.com/office/officeart/2008/layout/LinedList"/>
    <dgm:cxn modelId="{789656E9-3C74-0040-83C1-43E3F6F9C606}" type="presParOf" srcId="{9196529D-3FE8-384A-92A2-608DCAB06350}" destId="{BA8B90DA-9DE8-3A48-9CA2-222B5FC01D1B}" srcOrd="0" destOrd="0" presId="urn:microsoft.com/office/officeart/2008/layout/LinedList"/>
    <dgm:cxn modelId="{6D13D6CA-3354-054D-90E2-3CA1D0BBA764}" type="presParOf" srcId="{9196529D-3FE8-384A-92A2-608DCAB06350}" destId="{22D9A9C0-A08A-314A-9C7C-95A8C01F49BF}" srcOrd="1" destOrd="0" presId="urn:microsoft.com/office/officeart/2008/layout/LinedList"/>
    <dgm:cxn modelId="{DFDD54FA-7260-8F4F-A38C-8F44ED72027D}" type="presParOf" srcId="{22D9A9C0-A08A-314A-9C7C-95A8C01F49BF}" destId="{D122E513-2FCA-4645-8BD8-A2899600759A}" srcOrd="0" destOrd="0" presId="urn:microsoft.com/office/officeart/2008/layout/LinedList"/>
    <dgm:cxn modelId="{5B66EF70-569F-8C4C-B5B5-606482DDA7CE}" type="presParOf" srcId="{22D9A9C0-A08A-314A-9C7C-95A8C01F49BF}" destId="{CE568CC9-AD83-1A48-875C-7346B1A7F5DF}" srcOrd="1" destOrd="0" presId="urn:microsoft.com/office/officeart/2008/layout/LinedList"/>
    <dgm:cxn modelId="{3DF6D58F-39E4-7E45-B017-CB479BC1D32F}" type="presParOf" srcId="{9196529D-3FE8-384A-92A2-608DCAB06350}" destId="{14085765-0668-6040-BDCA-962A727ABDDB}" srcOrd="2" destOrd="0" presId="urn:microsoft.com/office/officeart/2008/layout/LinedList"/>
    <dgm:cxn modelId="{2E1D3A75-E5A9-E847-B232-2B6C8AE8A8D7}" type="presParOf" srcId="{9196529D-3FE8-384A-92A2-608DCAB06350}" destId="{C015EEFE-AACB-3247-8B87-442AE0093ED8}" srcOrd="3" destOrd="0" presId="urn:microsoft.com/office/officeart/2008/layout/LinedList"/>
    <dgm:cxn modelId="{0F880A53-0BEC-8748-AA1E-D59457E0777A}" type="presParOf" srcId="{C015EEFE-AACB-3247-8B87-442AE0093ED8}" destId="{6ED14F92-9EF5-A644-9C0E-775FF6F1C99E}" srcOrd="0" destOrd="0" presId="urn:microsoft.com/office/officeart/2008/layout/LinedList"/>
    <dgm:cxn modelId="{27A9A790-3D9F-4B4D-9335-BF1D3D7CB680}" type="presParOf" srcId="{C015EEFE-AACB-3247-8B87-442AE0093ED8}" destId="{B1B42432-4788-044F-82EC-A32B5503F197}" srcOrd="1" destOrd="0" presId="urn:microsoft.com/office/officeart/2008/layout/LinedList"/>
    <dgm:cxn modelId="{F3C51208-39FA-EF40-830C-960D5C535756}" type="presParOf" srcId="{9196529D-3FE8-384A-92A2-608DCAB06350}" destId="{1ED348D1-FA83-8447-B138-6E64362C1187}" srcOrd="4" destOrd="0" presId="urn:microsoft.com/office/officeart/2008/layout/LinedList"/>
    <dgm:cxn modelId="{96756EF9-9E7C-694E-BFC3-4F3DD26B245C}" type="presParOf" srcId="{9196529D-3FE8-384A-92A2-608DCAB06350}" destId="{4B8DCBD9-9336-F640-95E8-50CDC2509597}" srcOrd="5" destOrd="0" presId="urn:microsoft.com/office/officeart/2008/layout/LinedList"/>
    <dgm:cxn modelId="{96911BC8-0DF1-6A49-BEBF-CC22E153DD4F}" type="presParOf" srcId="{4B8DCBD9-9336-F640-95E8-50CDC2509597}" destId="{5314225D-0277-264A-8237-CD2CB0AA02B4}" srcOrd="0" destOrd="0" presId="urn:microsoft.com/office/officeart/2008/layout/LinedList"/>
    <dgm:cxn modelId="{17A05DB1-FBB5-7346-9956-DC7558304935}" type="presParOf" srcId="{4B8DCBD9-9336-F640-95E8-50CDC2509597}" destId="{C3FDC972-B983-3648-8724-CCCB3519832F}" srcOrd="1" destOrd="0" presId="urn:microsoft.com/office/officeart/2008/layout/LinedList"/>
    <dgm:cxn modelId="{823DFFEB-B92E-6C46-BDEE-95ABADD213A5}" type="presParOf" srcId="{9196529D-3FE8-384A-92A2-608DCAB06350}" destId="{A0308B5A-3E8F-7C49-8F39-C2CB62AE8E60}" srcOrd="6" destOrd="0" presId="urn:microsoft.com/office/officeart/2008/layout/LinedList"/>
    <dgm:cxn modelId="{A1C0CB05-4F8F-BB46-A1A7-268590D64E02}" type="presParOf" srcId="{9196529D-3FE8-384A-92A2-608DCAB06350}" destId="{E588185D-F4EB-6F45-BCB5-9F5B88955EFB}" srcOrd="7" destOrd="0" presId="urn:microsoft.com/office/officeart/2008/layout/LinedList"/>
    <dgm:cxn modelId="{6EF522F0-2192-D642-B9C5-490C88AFBCA9}" type="presParOf" srcId="{E588185D-F4EB-6F45-BCB5-9F5B88955EFB}" destId="{972EFAF1-E158-DC41-BB8E-B734A5D13C23}" srcOrd="0" destOrd="0" presId="urn:microsoft.com/office/officeart/2008/layout/LinedList"/>
    <dgm:cxn modelId="{731AC299-C2FE-3949-B859-DBDFCB727C70}" type="presParOf" srcId="{E588185D-F4EB-6F45-BCB5-9F5B88955EFB}" destId="{384ECB9B-1448-764D-90A5-5B6A1E08D730}" srcOrd="1" destOrd="0" presId="urn:microsoft.com/office/officeart/2008/layout/LinedList"/>
    <dgm:cxn modelId="{C2DCB018-61C6-BF49-B752-00B7F84692F3}" type="presParOf" srcId="{9196529D-3FE8-384A-92A2-608DCAB06350}" destId="{F7E073F7-A878-5442-9F77-50741B4C0E84}" srcOrd="8" destOrd="0" presId="urn:microsoft.com/office/officeart/2008/layout/LinedList"/>
    <dgm:cxn modelId="{E5875E29-2C15-2245-BEF8-B746FB8391D5}" type="presParOf" srcId="{9196529D-3FE8-384A-92A2-608DCAB06350}" destId="{D038FB59-34D7-F744-84F2-060572F8E791}" srcOrd="9" destOrd="0" presId="urn:microsoft.com/office/officeart/2008/layout/LinedList"/>
    <dgm:cxn modelId="{D29C07F1-959E-5449-B1A1-0075503F8544}" type="presParOf" srcId="{D038FB59-34D7-F744-84F2-060572F8E791}" destId="{0FABD817-4E16-E943-8B6D-DE0D6B428456}" srcOrd="0" destOrd="0" presId="urn:microsoft.com/office/officeart/2008/layout/LinedList"/>
    <dgm:cxn modelId="{FE3AB067-4D3F-0B43-A90D-C178D6FDE5E8}" type="presParOf" srcId="{D038FB59-34D7-F744-84F2-060572F8E791}" destId="{0EEE4F54-0E38-564D-9138-188D47F019F4}" srcOrd="1" destOrd="0" presId="urn:microsoft.com/office/officeart/2008/layout/LinedList"/>
    <dgm:cxn modelId="{A913A9BF-88CC-1F4B-A494-D2E38955E099}" type="presParOf" srcId="{9196529D-3FE8-384A-92A2-608DCAB06350}" destId="{B185B02E-255C-794D-933C-0FCD77FE555B}" srcOrd="10" destOrd="0" presId="urn:microsoft.com/office/officeart/2008/layout/LinedList"/>
    <dgm:cxn modelId="{B7F8ECAC-97B6-5D48-9FE5-5C2F1323F393}" type="presParOf" srcId="{9196529D-3FE8-384A-92A2-608DCAB06350}" destId="{FD111E3C-863D-C143-9946-2E664FF55FAA}" srcOrd="11" destOrd="0" presId="urn:microsoft.com/office/officeart/2008/layout/LinedList"/>
    <dgm:cxn modelId="{679417E1-6012-0843-BBED-A5C583A0575F}" type="presParOf" srcId="{FD111E3C-863D-C143-9946-2E664FF55FAA}" destId="{16ECB477-A698-2C40-8FF6-A239A934BF3F}" srcOrd="0" destOrd="0" presId="urn:microsoft.com/office/officeart/2008/layout/LinedList"/>
    <dgm:cxn modelId="{DB1B4506-8FBF-FA4D-BF74-ADA39A1CC504}" type="presParOf" srcId="{FD111E3C-863D-C143-9946-2E664FF55FAA}" destId="{8F21F718-CD3A-B04E-8B04-DF2D1DD830F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DD8D7C3-AC4A-4392-A2D1-B0D53AD588E3}"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A3BAAB99-7568-45ED-8006-9BFB1E1076A9}">
      <dgm:prSet/>
      <dgm:spPr/>
      <dgm:t>
        <a:bodyPr/>
        <a:lstStyle/>
        <a:p>
          <a:r>
            <a:rPr lang="fi-FI"/>
            <a:t>EU:n lisäksi Suomelle tärkeää </a:t>
          </a:r>
          <a:r>
            <a:rPr lang="fi-FI" i="1"/>
            <a:t>pohjoismainen yhteistyö</a:t>
          </a:r>
          <a:r>
            <a:rPr lang="fi-FI"/>
            <a:t>:</a:t>
          </a:r>
          <a:endParaRPr lang="en-US"/>
        </a:p>
      </dgm:t>
    </dgm:pt>
    <dgm:pt modelId="{10CFE8EE-4BD9-400F-9391-4E3678A28B57}" type="parTrans" cxnId="{BFDC15A0-65AB-46E6-A6F0-F83078078754}">
      <dgm:prSet/>
      <dgm:spPr/>
      <dgm:t>
        <a:bodyPr/>
        <a:lstStyle/>
        <a:p>
          <a:endParaRPr lang="en-US"/>
        </a:p>
      </dgm:t>
    </dgm:pt>
    <dgm:pt modelId="{401EE339-F786-452D-9B6B-905C63294CB5}" type="sibTrans" cxnId="{BFDC15A0-65AB-46E6-A6F0-F83078078754}">
      <dgm:prSet/>
      <dgm:spPr/>
      <dgm:t>
        <a:bodyPr/>
        <a:lstStyle/>
        <a:p>
          <a:endParaRPr lang="en-US"/>
        </a:p>
      </dgm:t>
    </dgm:pt>
    <dgm:pt modelId="{9C09101D-8A4D-4D7C-A1F9-DEF8D975B287}">
      <dgm:prSet/>
      <dgm:spPr/>
      <dgm:t>
        <a:bodyPr/>
        <a:lstStyle/>
        <a:p>
          <a:r>
            <a:rPr lang="fi-FI" b="1"/>
            <a:t>1. Pohjoismainen neuvosto : </a:t>
          </a:r>
          <a:r>
            <a:rPr lang="fi-FI"/>
            <a:t>kansanedustajien yhteistyöelin</a:t>
          </a:r>
          <a:endParaRPr lang="en-US"/>
        </a:p>
      </dgm:t>
    </dgm:pt>
    <dgm:pt modelId="{D976EF18-6AC5-45E9-BBBD-BFD4E7167EBE}" type="parTrans" cxnId="{330259D1-7A71-4D22-84C1-75ABC0841085}">
      <dgm:prSet/>
      <dgm:spPr/>
      <dgm:t>
        <a:bodyPr/>
        <a:lstStyle/>
        <a:p>
          <a:endParaRPr lang="en-US"/>
        </a:p>
      </dgm:t>
    </dgm:pt>
    <dgm:pt modelId="{1A738F1D-E84B-488B-8989-B8F7995696FB}" type="sibTrans" cxnId="{330259D1-7A71-4D22-84C1-75ABC0841085}">
      <dgm:prSet/>
      <dgm:spPr/>
      <dgm:t>
        <a:bodyPr/>
        <a:lstStyle/>
        <a:p>
          <a:endParaRPr lang="en-US"/>
        </a:p>
      </dgm:t>
    </dgm:pt>
    <dgm:pt modelId="{FB74E61F-8EAF-414D-B7D9-5042D9AFC9E9}">
      <dgm:prSet/>
      <dgm:spPr/>
      <dgm:t>
        <a:bodyPr/>
        <a:lstStyle/>
        <a:p>
          <a:r>
            <a:rPr lang="fi-FI" b="1"/>
            <a:t>2. Pohjoismainen ministerineuvosto:</a:t>
          </a:r>
          <a:r>
            <a:rPr lang="fi-FI"/>
            <a:t> erit. ulko- ja turvallisuuspoliittiset kysymykset</a:t>
          </a:r>
          <a:endParaRPr lang="en-US"/>
        </a:p>
      </dgm:t>
    </dgm:pt>
    <dgm:pt modelId="{424B9C4B-FEF4-4199-B134-8E9BFA519E35}" type="parTrans" cxnId="{ECA7150A-5875-43C4-A128-91261444D533}">
      <dgm:prSet/>
      <dgm:spPr/>
      <dgm:t>
        <a:bodyPr/>
        <a:lstStyle/>
        <a:p>
          <a:endParaRPr lang="en-US"/>
        </a:p>
      </dgm:t>
    </dgm:pt>
    <dgm:pt modelId="{99787043-89D7-4907-B483-8D059CCCCBCB}" type="sibTrans" cxnId="{ECA7150A-5875-43C4-A128-91261444D533}">
      <dgm:prSet/>
      <dgm:spPr/>
      <dgm:t>
        <a:bodyPr/>
        <a:lstStyle/>
        <a:p>
          <a:endParaRPr lang="en-US"/>
        </a:p>
      </dgm:t>
    </dgm:pt>
    <dgm:pt modelId="{65723B16-1513-4BC4-89B7-A068853AAB42}">
      <dgm:prSet/>
      <dgm:spPr/>
      <dgm:t>
        <a:bodyPr/>
        <a:lstStyle/>
        <a:p>
          <a:r>
            <a:rPr lang="fi-FI" b="1"/>
            <a:t>3. Pohjola-Norden:</a:t>
          </a:r>
          <a:r>
            <a:rPr lang="fi-FI"/>
            <a:t> edistää erityisesti yhteistyötä opiskelussa</a:t>
          </a:r>
          <a:endParaRPr lang="en-US"/>
        </a:p>
      </dgm:t>
    </dgm:pt>
    <dgm:pt modelId="{0F3D7726-E552-4562-BFBB-8F8678A4CCED}" type="parTrans" cxnId="{1A33CF3A-F1CA-40A2-8A73-D1454138621F}">
      <dgm:prSet/>
      <dgm:spPr/>
      <dgm:t>
        <a:bodyPr/>
        <a:lstStyle/>
        <a:p>
          <a:endParaRPr lang="en-US"/>
        </a:p>
      </dgm:t>
    </dgm:pt>
    <dgm:pt modelId="{34B6DB34-11DD-4532-8753-8E3E86A8F4F5}" type="sibTrans" cxnId="{1A33CF3A-F1CA-40A2-8A73-D1454138621F}">
      <dgm:prSet/>
      <dgm:spPr/>
      <dgm:t>
        <a:bodyPr/>
        <a:lstStyle/>
        <a:p>
          <a:endParaRPr lang="en-US"/>
        </a:p>
      </dgm:t>
    </dgm:pt>
    <dgm:pt modelId="{E3899061-B427-4F8C-AF33-28A1AAB1CF17}">
      <dgm:prSet/>
      <dgm:spPr/>
      <dgm:t>
        <a:bodyPr/>
        <a:lstStyle/>
        <a:p>
          <a:r>
            <a:rPr lang="fi-FI" b="1"/>
            <a:t>4. Pohjoismainen kulttuurirahasto: </a:t>
          </a:r>
          <a:r>
            <a:rPr lang="fi-FI"/>
            <a:t>kulttuurinen yhteistyö</a:t>
          </a:r>
          <a:endParaRPr lang="en-US"/>
        </a:p>
      </dgm:t>
    </dgm:pt>
    <dgm:pt modelId="{724C4073-E304-4F0B-8257-654270FFEBCD}" type="parTrans" cxnId="{72D10DC3-6E3A-4E10-B4CA-4DE085E129EE}">
      <dgm:prSet/>
      <dgm:spPr/>
      <dgm:t>
        <a:bodyPr/>
        <a:lstStyle/>
        <a:p>
          <a:endParaRPr lang="en-US"/>
        </a:p>
      </dgm:t>
    </dgm:pt>
    <dgm:pt modelId="{5C050038-F07D-4166-B9D6-4757C8D8C09E}" type="sibTrans" cxnId="{72D10DC3-6E3A-4E10-B4CA-4DE085E129EE}">
      <dgm:prSet/>
      <dgm:spPr/>
      <dgm:t>
        <a:bodyPr/>
        <a:lstStyle/>
        <a:p>
          <a:endParaRPr lang="en-US"/>
        </a:p>
      </dgm:t>
    </dgm:pt>
    <dgm:pt modelId="{1ECE84CC-C06A-224E-BD26-9741FA12E9B0}" type="pres">
      <dgm:prSet presAssocID="{8DD8D7C3-AC4A-4392-A2D1-B0D53AD588E3}" presName="diagram" presStyleCnt="0">
        <dgm:presLayoutVars>
          <dgm:dir/>
          <dgm:resizeHandles val="exact"/>
        </dgm:presLayoutVars>
      </dgm:prSet>
      <dgm:spPr/>
    </dgm:pt>
    <dgm:pt modelId="{FD72102F-AB9A-3349-8EAE-0AD1C467DCB2}" type="pres">
      <dgm:prSet presAssocID="{A3BAAB99-7568-45ED-8006-9BFB1E1076A9}" presName="node" presStyleLbl="node1" presStyleIdx="0" presStyleCnt="5">
        <dgm:presLayoutVars>
          <dgm:bulletEnabled val="1"/>
        </dgm:presLayoutVars>
      </dgm:prSet>
      <dgm:spPr/>
    </dgm:pt>
    <dgm:pt modelId="{DE9A11A3-975F-F940-982E-C31B2315040A}" type="pres">
      <dgm:prSet presAssocID="{401EE339-F786-452D-9B6B-905C63294CB5}" presName="sibTrans" presStyleCnt="0"/>
      <dgm:spPr/>
    </dgm:pt>
    <dgm:pt modelId="{E1FB1501-B97B-CE48-B7CD-13B9DC12C91E}" type="pres">
      <dgm:prSet presAssocID="{9C09101D-8A4D-4D7C-A1F9-DEF8D975B287}" presName="node" presStyleLbl="node1" presStyleIdx="1" presStyleCnt="5">
        <dgm:presLayoutVars>
          <dgm:bulletEnabled val="1"/>
        </dgm:presLayoutVars>
      </dgm:prSet>
      <dgm:spPr/>
    </dgm:pt>
    <dgm:pt modelId="{0F040283-77EB-4C4D-B21D-D403403F839F}" type="pres">
      <dgm:prSet presAssocID="{1A738F1D-E84B-488B-8989-B8F7995696FB}" presName="sibTrans" presStyleCnt="0"/>
      <dgm:spPr/>
    </dgm:pt>
    <dgm:pt modelId="{767D5697-45D7-6443-A87F-D12044F2D8F4}" type="pres">
      <dgm:prSet presAssocID="{FB74E61F-8EAF-414D-B7D9-5042D9AFC9E9}" presName="node" presStyleLbl="node1" presStyleIdx="2" presStyleCnt="5">
        <dgm:presLayoutVars>
          <dgm:bulletEnabled val="1"/>
        </dgm:presLayoutVars>
      </dgm:prSet>
      <dgm:spPr/>
    </dgm:pt>
    <dgm:pt modelId="{088A768F-E3F9-1446-968B-C2C99CF651D4}" type="pres">
      <dgm:prSet presAssocID="{99787043-89D7-4907-B483-8D059CCCCBCB}" presName="sibTrans" presStyleCnt="0"/>
      <dgm:spPr/>
    </dgm:pt>
    <dgm:pt modelId="{78D90E53-1C94-A842-B664-9A7C14AED544}" type="pres">
      <dgm:prSet presAssocID="{65723B16-1513-4BC4-89B7-A068853AAB42}" presName="node" presStyleLbl="node1" presStyleIdx="3" presStyleCnt="5">
        <dgm:presLayoutVars>
          <dgm:bulletEnabled val="1"/>
        </dgm:presLayoutVars>
      </dgm:prSet>
      <dgm:spPr/>
    </dgm:pt>
    <dgm:pt modelId="{E300B4A3-9CB0-2A48-AB0D-5D0B3596C6EC}" type="pres">
      <dgm:prSet presAssocID="{34B6DB34-11DD-4532-8753-8E3E86A8F4F5}" presName="sibTrans" presStyleCnt="0"/>
      <dgm:spPr/>
    </dgm:pt>
    <dgm:pt modelId="{21C1C9C9-02FC-2749-9399-8BD9D4FC93E5}" type="pres">
      <dgm:prSet presAssocID="{E3899061-B427-4F8C-AF33-28A1AAB1CF17}" presName="node" presStyleLbl="node1" presStyleIdx="4" presStyleCnt="5">
        <dgm:presLayoutVars>
          <dgm:bulletEnabled val="1"/>
        </dgm:presLayoutVars>
      </dgm:prSet>
      <dgm:spPr/>
    </dgm:pt>
  </dgm:ptLst>
  <dgm:cxnLst>
    <dgm:cxn modelId="{ECA7150A-5875-43C4-A128-91261444D533}" srcId="{8DD8D7C3-AC4A-4392-A2D1-B0D53AD588E3}" destId="{FB74E61F-8EAF-414D-B7D9-5042D9AFC9E9}" srcOrd="2" destOrd="0" parTransId="{424B9C4B-FEF4-4199-B134-8E9BFA519E35}" sibTransId="{99787043-89D7-4907-B483-8D059CCCCBCB}"/>
    <dgm:cxn modelId="{9536801F-0F35-EC48-A7A6-38B5A0DD94B6}" type="presOf" srcId="{9C09101D-8A4D-4D7C-A1F9-DEF8D975B287}" destId="{E1FB1501-B97B-CE48-B7CD-13B9DC12C91E}" srcOrd="0" destOrd="0" presId="urn:microsoft.com/office/officeart/2005/8/layout/default"/>
    <dgm:cxn modelId="{1A33CF3A-F1CA-40A2-8A73-D1454138621F}" srcId="{8DD8D7C3-AC4A-4392-A2D1-B0D53AD588E3}" destId="{65723B16-1513-4BC4-89B7-A068853AAB42}" srcOrd="3" destOrd="0" parTransId="{0F3D7726-E552-4562-BFBB-8F8678A4CCED}" sibTransId="{34B6DB34-11DD-4532-8753-8E3E86A8F4F5}"/>
    <dgm:cxn modelId="{64F8D767-AAF4-C346-AD88-8CC89205F5D4}" type="presOf" srcId="{FB74E61F-8EAF-414D-B7D9-5042D9AFC9E9}" destId="{767D5697-45D7-6443-A87F-D12044F2D8F4}" srcOrd="0" destOrd="0" presId="urn:microsoft.com/office/officeart/2005/8/layout/default"/>
    <dgm:cxn modelId="{EB9E9469-84FA-2A40-8822-4197341BC5BC}" type="presOf" srcId="{E3899061-B427-4F8C-AF33-28A1AAB1CF17}" destId="{21C1C9C9-02FC-2749-9399-8BD9D4FC93E5}" srcOrd="0" destOrd="0" presId="urn:microsoft.com/office/officeart/2005/8/layout/default"/>
    <dgm:cxn modelId="{BFDC15A0-65AB-46E6-A6F0-F83078078754}" srcId="{8DD8D7C3-AC4A-4392-A2D1-B0D53AD588E3}" destId="{A3BAAB99-7568-45ED-8006-9BFB1E1076A9}" srcOrd="0" destOrd="0" parTransId="{10CFE8EE-4BD9-400F-9391-4E3678A28B57}" sibTransId="{401EE339-F786-452D-9B6B-905C63294CB5}"/>
    <dgm:cxn modelId="{72D10DC3-6E3A-4E10-B4CA-4DE085E129EE}" srcId="{8DD8D7C3-AC4A-4392-A2D1-B0D53AD588E3}" destId="{E3899061-B427-4F8C-AF33-28A1AAB1CF17}" srcOrd="4" destOrd="0" parTransId="{724C4073-E304-4F0B-8257-654270FFEBCD}" sibTransId="{5C050038-F07D-4166-B9D6-4757C8D8C09E}"/>
    <dgm:cxn modelId="{85173BC6-5520-D341-B1A8-E57EF1383560}" type="presOf" srcId="{8DD8D7C3-AC4A-4392-A2D1-B0D53AD588E3}" destId="{1ECE84CC-C06A-224E-BD26-9741FA12E9B0}" srcOrd="0" destOrd="0" presId="urn:microsoft.com/office/officeart/2005/8/layout/default"/>
    <dgm:cxn modelId="{330259D1-7A71-4D22-84C1-75ABC0841085}" srcId="{8DD8D7C3-AC4A-4392-A2D1-B0D53AD588E3}" destId="{9C09101D-8A4D-4D7C-A1F9-DEF8D975B287}" srcOrd="1" destOrd="0" parTransId="{D976EF18-6AC5-45E9-BBBD-BFD4E7167EBE}" sibTransId="{1A738F1D-E84B-488B-8989-B8F7995696FB}"/>
    <dgm:cxn modelId="{6FDF45EB-E78F-534B-BF03-D26E70F67C4D}" type="presOf" srcId="{65723B16-1513-4BC4-89B7-A068853AAB42}" destId="{78D90E53-1C94-A842-B664-9A7C14AED544}" srcOrd="0" destOrd="0" presId="urn:microsoft.com/office/officeart/2005/8/layout/default"/>
    <dgm:cxn modelId="{F9A807F4-76F8-7849-AF1A-2A3644CE61A5}" type="presOf" srcId="{A3BAAB99-7568-45ED-8006-9BFB1E1076A9}" destId="{FD72102F-AB9A-3349-8EAE-0AD1C467DCB2}" srcOrd="0" destOrd="0" presId="urn:microsoft.com/office/officeart/2005/8/layout/default"/>
    <dgm:cxn modelId="{9D557B6C-C8C6-9949-A088-D181C9721705}" type="presParOf" srcId="{1ECE84CC-C06A-224E-BD26-9741FA12E9B0}" destId="{FD72102F-AB9A-3349-8EAE-0AD1C467DCB2}" srcOrd="0" destOrd="0" presId="urn:microsoft.com/office/officeart/2005/8/layout/default"/>
    <dgm:cxn modelId="{08263CD9-14FF-6043-AE04-7C6DA3BE6A22}" type="presParOf" srcId="{1ECE84CC-C06A-224E-BD26-9741FA12E9B0}" destId="{DE9A11A3-975F-F940-982E-C31B2315040A}" srcOrd="1" destOrd="0" presId="urn:microsoft.com/office/officeart/2005/8/layout/default"/>
    <dgm:cxn modelId="{3E887120-9EC3-734A-BD5D-C5FD66A10613}" type="presParOf" srcId="{1ECE84CC-C06A-224E-BD26-9741FA12E9B0}" destId="{E1FB1501-B97B-CE48-B7CD-13B9DC12C91E}" srcOrd="2" destOrd="0" presId="urn:microsoft.com/office/officeart/2005/8/layout/default"/>
    <dgm:cxn modelId="{9AE47213-134A-EB42-9BE5-163FF7D4D1D2}" type="presParOf" srcId="{1ECE84CC-C06A-224E-BD26-9741FA12E9B0}" destId="{0F040283-77EB-4C4D-B21D-D403403F839F}" srcOrd="3" destOrd="0" presId="urn:microsoft.com/office/officeart/2005/8/layout/default"/>
    <dgm:cxn modelId="{C7F3DFBB-7F43-3945-98C4-1E6816436D07}" type="presParOf" srcId="{1ECE84CC-C06A-224E-BD26-9741FA12E9B0}" destId="{767D5697-45D7-6443-A87F-D12044F2D8F4}" srcOrd="4" destOrd="0" presId="urn:microsoft.com/office/officeart/2005/8/layout/default"/>
    <dgm:cxn modelId="{757F7A06-B3C8-034D-BE64-EADC74C36725}" type="presParOf" srcId="{1ECE84CC-C06A-224E-BD26-9741FA12E9B0}" destId="{088A768F-E3F9-1446-968B-C2C99CF651D4}" srcOrd="5" destOrd="0" presId="urn:microsoft.com/office/officeart/2005/8/layout/default"/>
    <dgm:cxn modelId="{FE5394EC-2D7D-5143-8A83-D0A612AD9FCC}" type="presParOf" srcId="{1ECE84CC-C06A-224E-BD26-9741FA12E9B0}" destId="{78D90E53-1C94-A842-B664-9A7C14AED544}" srcOrd="6" destOrd="0" presId="urn:microsoft.com/office/officeart/2005/8/layout/default"/>
    <dgm:cxn modelId="{C8D106D8-F125-5445-9766-1A4ECA7F0897}" type="presParOf" srcId="{1ECE84CC-C06A-224E-BD26-9741FA12E9B0}" destId="{E300B4A3-9CB0-2A48-AB0D-5D0B3596C6EC}" srcOrd="7" destOrd="0" presId="urn:microsoft.com/office/officeart/2005/8/layout/default"/>
    <dgm:cxn modelId="{F4E488D5-0A90-A94B-A2C2-D3F48D251CEC}" type="presParOf" srcId="{1ECE84CC-C06A-224E-BD26-9741FA12E9B0}" destId="{21C1C9C9-02FC-2749-9399-8BD9D4FC93E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83F774-06C7-49E3-BA74-21C1ADA1CE3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0F7887E-CE5A-42ED-AFD3-6BA47F5F10AE}">
      <dgm:prSet/>
      <dgm:spPr/>
      <dgm:t>
        <a:bodyPr/>
        <a:lstStyle/>
        <a:p>
          <a:r>
            <a:rPr lang="fi-FI" b="1" u="sng"/>
            <a:t>WTO – Maailman kauppajärjestö</a:t>
          </a:r>
          <a:endParaRPr lang="en-US"/>
        </a:p>
      </dgm:t>
    </dgm:pt>
    <dgm:pt modelId="{50576373-FDCB-434D-BAEF-A6296521EDAD}" type="parTrans" cxnId="{ED5416DB-9F0D-49A0-A2FA-E02A72C45823}">
      <dgm:prSet/>
      <dgm:spPr/>
      <dgm:t>
        <a:bodyPr/>
        <a:lstStyle/>
        <a:p>
          <a:endParaRPr lang="en-US"/>
        </a:p>
      </dgm:t>
    </dgm:pt>
    <dgm:pt modelId="{D40CD300-F23F-4671-BEA0-4CEDA820F307}" type="sibTrans" cxnId="{ED5416DB-9F0D-49A0-A2FA-E02A72C45823}">
      <dgm:prSet/>
      <dgm:spPr/>
      <dgm:t>
        <a:bodyPr/>
        <a:lstStyle/>
        <a:p>
          <a:endParaRPr lang="en-US"/>
        </a:p>
      </dgm:t>
    </dgm:pt>
    <dgm:pt modelId="{561505F4-4701-4533-B8A3-BDD83738522B}">
      <dgm:prSet/>
      <dgm:spPr/>
      <dgm:t>
        <a:bodyPr/>
        <a:lstStyle/>
        <a:p>
          <a:r>
            <a:rPr lang="fi-FI" dirty="0"/>
            <a:t>Kattaa lähes koko maailman (Pohjois-Afrikasta, Lähi-idästä muutama maa ei mukana, eikä Albania tai Valko-Venäjä)</a:t>
          </a:r>
          <a:endParaRPr lang="en-US" dirty="0"/>
        </a:p>
      </dgm:t>
    </dgm:pt>
    <dgm:pt modelId="{732D8DF1-8B13-4E65-BF53-0FAFF4BA48BB}" type="parTrans" cxnId="{73728761-AE15-47C6-ABAF-8FDD433E6F14}">
      <dgm:prSet/>
      <dgm:spPr/>
      <dgm:t>
        <a:bodyPr/>
        <a:lstStyle/>
        <a:p>
          <a:endParaRPr lang="en-US"/>
        </a:p>
      </dgm:t>
    </dgm:pt>
    <dgm:pt modelId="{82D40B09-1CAA-4551-9831-439021D34194}" type="sibTrans" cxnId="{73728761-AE15-47C6-ABAF-8FDD433E6F14}">
      <dgm:prSet/>
      <dgm:spPr/>
      <dgm:t>
        <a:bodyPr/>
        <a:lstStyle/>
        <a:p>
          <a:endParaRPr lang="en-US"/>
        </a:p>
      </dgm:t>
    </dgm:pt>
    <dgm:pt modelId="{7AE6DDBF-51B7-4DE2-BCF9-20CDA258C4AF}">
      <dgm:prSet/>
      <dgm:spPr/>
      <dgm:t>
        <a:bodyPr/>
        <a:lstStyle/>
        <a:p>
          <a:r>
            <a:rPr lang="fi-FI" dirty="0"/>
            <a:t>1. </a:t>
          </a:r>
          <a:r>
            <a:rPr lang="fi-FI" b="1" dirty="0"/>
            <a:t>Syrjimättömyysperiaate:</a:t>
          </a:r>
          <a:r>
            <a:rPr lang="fi-FI" dirty="0"/>
            <a:t> kaikkia kauppakumppaneita kohdeltava samalla tavoin</a:t>
          </a:r>
          <a:endParaRPr lang="en-US" dirty="0"/>
        </a:p>
      </dgm:t>
    </dgm:pt>
    <dgm:pt modelId="{F959F5D4-F844-4E3D-BE11-E41630B49752}" type="parTrans" cxnId="{3B1DE124-9B9D-43E7-BED1-1EAFF553B672}">
      <dgm:prSet/>
      <dgm:spPr/>
      <dgm:t>
        <a:bodyPr/>
        <a:lstStyle/>
        <a:p>
          <a:endParaRPr lang="en-US"/>
        </a:p>
      </dgm:t>
    </dgm:pt>
    <dgm:pt modelId="{0956BA60-CB2D-4361-B980-4DD7B3DB5818}" type="sibTrans" cxnId="{3B1DE124-9B9D-43E7-BED1-1EAFF553B672}">
      <dgm:prSet/>
      <dgm:spPr/>
      <dgm:t>
        <a:bodyPr/>
        <a:lstStyle/>
        <a:p>
          <a:endParaRPr lang="en-US"/>
        </a:p>
      </dgm:t>
    </dgm:pt>
    <dgm:pt modelId="{89239D7A-A262-47F6-A6F6-707026C90B63}">
      <dgm:prSet/>
      <dgm:spPr/>
      <dgm:t>
        <a:bodyPr/>
        <a:lstStyle/>
        <a:p>
          <a:r>
            <a:rPr lang="fi-FI" dirty="0"/>
            <a:t>2. </a:t>
          </a:r>
          <a:r>
            <a:rPr lang="fi-FI" b="1" dirty="0"/>
            <a:t>Keskustelufoorumi</a:t>
          </a:r>
          <a:r>
            <a:rPr lang="fi-FI" dirty="0"/>
            <a:t>: neuvotellaan kaupan pelisäännöistä</a:t>
          </a:r>
          <a:endParaRPr lang="en-US" dirty="0"/>
        </a:p>
      </dgm:t>
    </dgm:pt>
    <dgm:pt modelId="{BD42D123-F10E-461D-9BA2-5DDED3757884}" type="parTrans" cxnId="{D1389CC0-DF0B-4C12-BAD6-42D50043801A}">
      <dgm:prSet/>
      <dgm:spPr/>
      <dgm:t>
        <a:bodyPr/>
        <a:lstStyle/>
        <a:p>
          <a:endParaRPr lang="en-US"/>
        </a:p>
      </dgm:t>
    </dgm:pt>
    <dgm:pt modelId="{8E338845-3FFA-4F56-92B9-6590CB7DDE97}" type="sibTrans" cxnId="{D1389CC0-DF0B-4C12-BAD6-42D50043801A}">
      <dgm:prSet/>
      <dgm:spPr/>
      <dgm:t>
        <a:bodyPr/>
        <a:lstStyle/>
        <a:p>
          <a:endParaRPr lang="en-US"/>
        </a:p>
      </dgm:t>
    </dgm:pt>
    <dgm:pt modelId="{CA79CB36-227D-4482-9F3C-7B7D116B3493}">
      <dgm:prSet/>
      <dgm:spPr/>
      <dgm:t>
        <a:bodyPr/>
        <a:lstStyle/>
        <a:p>
          <a:r>
            <a:rPr lang="fi-FI" dirty="0"/>
            <a:t>3. Käsittelee jäsenmaiden kaupan ristiriitoja, pyrkimyksenä </a:t>
          </a:r>
          <a:r>
            <a:rPr lang="fi-FI" b="1" dirty="0"/>
            <a:t>sovinto</a:t>
          </a:r>
          <a:r>
            <a:rPr lang="fi-FI" dirty="0"/>
            <a:t>.</a:t>
          </a:r>
          <a:endParaRPr lang="en-US" dirty="0"/>
        </a:p>
      </dgm:t>
    </dgm:pt>
    <dgm:pt modelId="{3230B5C2-9084-4E59-940C-7C0ABE77020B}" type="parTrans" cxnId="{264FAAF4-BD10-4C5C-9F6B-A3D55A1B851B}">
      <dgm:prSet/>
      <dgm:spPr/>
      <dgm:t>
        <a:bodyPr/>
        <a:lstStyle/>
        <a:p>
          <a:endParaRPr lang="en-US"/>
        </a:p>
      </dgm:t>
    </dgm:pt>
    <dgm:pt modelId="{081CAEE9-63FD-455E-87C9-F1171A0C785E}" type="sibTrans" cxnId="{264FAAF4-BD10-4C5C-9F6B-A3D55A1B851B}">
      <dgm:prSet/>
      <dgm:spPr/>
      <dgm:t>
        <a:bodyPr/>
        <a:lstStyle/>
        <a:p>
          <a:endParaRPr lang="en-US"/>
        </a:p>
      </dgm:t>
    </dgm:pt>
    <dgm:pt modelId="{9F737B8A-3CB4-4340-871B-7EB25340A778}" type="pres">
      <dgm:prSet presAssocID="{4583F774-06C7-49E3-BA74-21C1ADA1CE3A}" presName="vert0" presStyleCnt="0">
        <dgm:presLayoutVars>
          <dgm:dir/>
          <dgm:animOne val="branch"/>
          <dgm:animLvl val="lvl"/>
        </dgm:presLayoutVars>
      </dgm:prSet>
      <dgm:spPr/>
    </dgm:pt>
    <dgm:pt modelId="{D9B196D3-3230-41C3-BF58-5ADFDA01CB83}" type="pres">
      <dgm:prSet presAssocID="{B0F7887E-CE5A-42ED-AFD3-6BA47F5F10AE}" presName="thickLine" presStyleLbl="alignNode1" presStyleIdx="0" presStyleCnt="5"/>
      <dgm:spPr/>
    </dgm:pt>
    <dgm:pt modelId="{5912DE12-6707-4BB4-AA75-E9DCDB28D861}" type="pres">
      <dgm:prSet presAssocID="{B0F7887E-CE5A-42ED-AFD3-6BA47F5F10AE}" presName="horz1" presStyleCnt="0"/>
      <dgm:spPr/>
    </dgm:pt>
    <dgm:pt modelId="{390580A1-5675-4EC3-8E98-70E1A555D970}" type="pres">
      <dgm:prSet presAssocID="{B0F7887E-CE5A-42ED-AFD3-6BA47F5F10AE}" presName="tx1" presStyleLbl="revTx" presStyleIdx="0" presStyleCnt="5"/>
      <dgm:spPr/>
    </dgm:pt>
    <dgm:pt modelId="{1F781B49-8277-4A21-908E-EA58B4BA71F1}" type="pres">
      <dgm:prSet presAssocID="{B0F7887E-CE5A-42ED-AFD3-6BA47F5F10AE}" presName="vert1" presStyleCnt="0"/>
      <dgm:spPr/>
    </dgm:pt>
    <dgm:pt modelId="{9B52D8CA-08F7-425E-ADD2-0D4B94C17E72}" type="pres">
      <dgm:prSet presAssocID="{561505F4-4701-4533-B8A3-BDD83738522B}" presName="thickLine" presStyleLbl="alignNode1" presStyleIdx="1" presStyleCnt="5"/>
      <dgm:spPr/>
    </dgm:pt>
    <dgm:pt modelId="{D309EF95-EDC7-4A9F-956F-944A666B6720}" type="pres">
      <dgm:prSet presAssocID="{561505F4-4701-4533-B8A3-BDD83738522B}" presName="horz1" presStyleCnt="0"/>
      <dgm:spPr/>
    </dgm:pt>
    <dgm:pt modelId="{53270E38-EF7A-46BA-A61B-7F7FCCED2E6C}" type="pres">
      <dgm:prSet presAssocID="{561505F4-4701-4533-B8A3-BDD83738522B}" presName="tx1" presStyleLbl="revTx" presStyleIdx="1" presStyleCnt="5"/>
      <dgm:spPr/>
    </dgm:pt>
    <dgm:pt modelId="{ECB54471-9EC5-44AE-A602-E365BE598C7B}" type="pres">
      <dgm:prSet presAssocID="{561505F4-4701-4533-B8A3-BDD83738522B}" presName="vert1" presStyleCnt="0"/>
      <dgm:spPr/>
    </dgm:pt>
    <dgm:pt modelId="{2805A45E-5545-4184-8CC3-BDFCC5B5532F}" type="pres">
      <dgm:prSet presAssocID="{7AE6DDBF-51B7-4DE2-BCF9-20CDA258C4AF}" presName="thickLine" presStyleLbl="alignNode1" presStyleIdx="2" presStyleCnt="5"/>
      <dgm:spPr/>
    </dgm:pt>
    <dgm:pt modelId="{8842A595-9C77-4F00-8D8E-E1FC2D312D9E}" type="pres">
      <dgm:prSet presAssocID="{7AE6DDBF-51B7-4DE2-BCF9-20CDA258C4AF}" presName="horz1" presStyleCnt="0"/>
      <dgm:spPr/>
    </dgm:pt>
    <dgm:pt modelId="{29B88B75-48BF-49B5-B0FC-4A93E08330EC}" type="pres">
      <dgm:prSet presAssocID="{7AE6DDBF-51B7-4DE2-BCF9-20CDA258C4AF}" presName="tx1" presStyleLbl="revTx" presStyleIdx="2" presStyleCnt="5"/>
      <dgm:spPr/>
    </dgm:pt>
    <dgm:pt modelId="{7524DD1A-5920-4999-B9D9-74A1B8010B12}" type="pres">
      <dgm:prSet presAssocID="{7AE6DDBF-51B7-4DE2-BCF9-20CDA258C4AF}" presName="vert1" presStyleCnt="0"/>
      <dgm:spPr/>
    </dgm:pt>
    <dgm:pt modelId="{82417CC4-7A66-4B0B-842B-955DDB4B325C}" type="pres">
      <dgm:prSet presAssocID="{89239D7A-A262-47F6-A6F6-707026C90B63}" presName="thickLine" presStyleLbl="alignNode1" presStyleIdx="3" presStyleCnt="5"/>
      <dgm:spPr/>
    </dgm:pt>
    <dgm:pt modelId="{05ED7E74-7339-4EC8-AA13-1F55A4FEBA5F}" type="pres">
      <dgm:prSet presAssocID="{89239D7A-A262-47F6-A6F6-707026C90B63}" presName="horz1" presStyleCnt="0"/>
      <dgm:spPr/>
    </dgm:pt>
    <dgm:pt modelId="{3FEB3186-E36A-42D0-B31E-96C842C53F1E}" type="pres">
      <dgm:prSet presAssocID="{89239D7A-A262-47F6-A6F6-707026C90B63}" presName="tx1" presStyleLbl="revTx" presStyleIdx="3" presStyleCnt="5"/>
      <dgm:spPr/>
    </dgm:pt>
    <dgm:pt modelId="{91D7E980-8FBA-45F1-8D84-F26A4DA05094}" type="pres">
      <dgm:prSet presAssocID="{89239D7A-A262-47F6-A6F6-707026C90B63}" presName="vert1" presStyleCnt="0"/>
      <dgm:spPr/>
    </dgm:pt>
    <dgm:pt modelId="{D82AB212-D9A8-4942-9EA3-F7B63F00B30D}" type="pres">
      <dgm:prSet presAssocID="{CA79CB36-227D-4482-9F3C-7B7D116B3493}" presName="thickLine" presStyleLbl="alignNode1" presStyleIdx="4" presStyleCnt="5"/>
      <dgm:spPr/>
    </dgm:pt>
    <dgm:pt modelId="{8CF0006B-3F8B-4ACA-BC81-950B601315F4}" type="pres">
      <dgm:prSet presAssocID="{CA79CB36-227D-4482-9F3C-7B7D116B3493}" presName="horz1" presStyleCnt="0"/>
      <dgm:spPr/>
    </dgm:pt>
    <dgm:pt modelId="{5F191D70-0595-44F0-B966-B2DC40A80208}" type="pres">
      <dgm:prSet presAssocID="{CA79CB36-227D-4482-9F3C-7B7D116B3493}" presName="tx1" presStyleLbl="revTx" presStyleIdx="4" presStyleCnt="5"/>
      <dgm:spPr/>
    </dgm:pt>
    <dgm:pt modelId="{85D5500C-5AF3-47DC-8D90-DFE28ABF6EB8}" type="pres">
      <dgm:prSet presAssocID="{CA79CB36-227D-4482-9F3C-7B7D116B3493}" presName="vert1" presStyleCnt="0"/>
      <dgm:spPr/>
    </dgm:pt>
  </dgm:ptLst>
  <dgm:cxnLst>
    <dgm:cxn modelId="{C979AA1B-DA6B-4652-A99C-7A138E146B4D}" type="presOf" srcId="{7AE6DDBF-51B7-4DE2-BCF9-20CDA258C4AF}" destId="{29B88B75-48BF-49B5-B0FC-4A93E08330EC}" srcOrd="0" destOrd="0" presId="urn:microsoft.com/office/officeart/2008/layout/LinedList"/>
    <dgm:cxn modelId="{3B1DE124-9B9D-43E7-BED1-1EAFF553B672}" srcId="{4583F774-06C7-49E3-BA74-21C1ADA1CE3A}" destId="{7AE6DDBF-51B7-4DE2-BCF9-20CDA258C4AF}" srcOrd="2" destOrd="0" parTransId="{F959F5D4-F844-4E3D-BE11-E41630B49752}" sibTransId="{0956BA60-CB2D-4361-B980-4DD7B3DB5818}"/>
    <dgm:cxn modelId="{73728761-AE15-47C6-ABAF-8FDD433E6F14}" srcId="{4583F774-06C7-49E3-BA74-21C1ADA1CE3A}" destId="{561505F4-4701-4533-B8A3-BDD83738522B}" srcOrd="1" destOrd="0" parTransId="{732D8DF1-8B13-4E65-BF53-0FAFF4BA48BB}" sibTransId="{82D40B09-1CAA-4551-9831-439021D34194}"/>
    <dgm:cxn modelId="{5D5B0974-E23F-4C2F-A959-816140613B4E}" type="presOf" srcId="{561505F4-4701-4533-B8A3-BDD83738522B}" destId="{53270E38-EF7A-46BA-A61B-7F7FCCED2E6C}" srcOrd="0" destOrd="0" presId="urn:microsoft.com/office/officeart/2008/layout/LinedList"/>
    <dgm:cxn modelId="{D3ADBDA5-F8F6-4FC2-9736-558895C1479F}" type="presOf" srcId="{4583F774-06C7-49E3-BA74-21C1ADA1CE3A}" destId="{9F737B8A-3CB4-4340-871B-7EB25340A778}" srcOrd="0" destOrd="0" presId="urn:microsoft.com/office/officeart/2008/layout/LinedList"/>
    <dgm:cxn modelId="{675821A9-3B39-4980-81CB-3C20ABDF8BBF}" type="presOf" srcId="{89239D7A-A262-47F6-A6F6-707026C90B63}" destId="{3FEB3186-E36A-42D0-B31E-96C842C53F1E}" srcOrd="0" destOrd="0" presId="urn:microsoft.com/office/officeart/2008/layout/LinedList"/>
    <dgm:cxn modelId="{D1389CC0-DF0B-4C12-BAD6-42D50043801A}" srcId="{4583F774-06C7-49E3-BA74-21C1ADA1CE3A}" destId="{89239D7A-A262-47F6-A6F6-707026C90B63}" srcOrd="3" destOrd="0" parTransId="{BD42D123-F10E-461D-9BA2-5DDED3757884}" sibTransId="{8E338845-3FFA-4F56-92B9-6590CB7DDE97}"/>
    <dgm:cxn modelId="{574FE6C5-A35C-4C2F-A08B-4E9F448E63EB}" type="presOf" srcId="{CA79CB36-227D-4482-9F3C-7B7D116B3493}" destId="{5F191D70-0595-44F0-B966-B2DC40A80208}" srcOrd="0" destOrd="0" presId="urn:microsoft.com/office/officeart/2008/layout/LinedList"/>
    <dgm:cxn modelId="{ED5416DB-9F0D-49A0-A2FA-E02A72C45823}" srcId="{4583F774-06C7-49E3-BA74-21C1ADA1CE3A}" destId="{B0F7887E-CE5A-42ED-AFD3-6BA47F5F10AE}" srcOrd="0" destOrd="0" parTransId="{50576373-FDCB-434D-BAEF-A6296521EDAD}" sibTransId="{D40CD300-F23F-4671-BEA0-4CEDA820F307}"/>
    <dgm:cxn modelId="{264FAAF4-BD10-4C5C-9F6B-A3D55A1B851B}" srcId="{4583F774-06C7-49E3-BA74-21C1ADA1CE3A}" destId="{CA79CB36-227D-4482-9F3C-7B7D116B3493}" srcOrd="4" destOrd="0" parTransId="{3230B5C2-9084-4E59-940C-7C0ABE77020B}" sibTransId="{081CAEE9-63FD-455E-87C9-F1171A0C785E}"/>
    <dgm:cxn modelId="{E2A2D4F5-1015-4BC1-AEA8-419863BBC76E}" type="presOf" srcId="{B0F7887E-CE5A-42ED-AFD3-6BA47F5F10AE}" destId="{390580A1-5675-4EC3-8E98-70E1A555D970}" srcOrd="0" destOrd="0" presId="urn:microsoft.com/office/officeart/2008/layout/LinedList"/>
    <dgm:cxn modelId="{14772E14-DC49-43EA-B156-0F3ED63631A3}" type="presParOf" srcId="{9F737B8A-3CB4-4340-871B-7EB25340A778}" destId="{D9B196D3-3230-41C3-BF58-5ADFDA01CB83}" srcOrd="0" destOrd="0" presId="urn:microsoft.com/office/officeart/2008/layout/LinedList"/>
    <dgm:cxn modelId="{FF354A77-68E3-4B4F-931B-3F38C660950B}" type="presParOf" srcId="{9F737B8A-3CB4-4340-871B-7EB25340A778}" destId="{5912DE12-6707-4BB4-AA75-E9DCDB28D861}" srcOrd="1" destOrd="0" presId="urn:microsoft.com/office/officeart/2008/layout/LinedList"/>
    <dgm:cxn modelId="{70365037-8284-4859-8FDC-7E7EBA0C059F}" type="presParOf" srcId="{5912DE12-6707-4BB4-AA75-E9DCDB28D861}" destId="{390580A1-5675-4EC3-8E98-70E1A555D970}" srcOrd="0" destOrd="0" presId="urn:microsoft.com/office/officeart/2008/layout/LinedList"/>
    <dgm:cxn modelId="{C6A6012F-6299-45B7-9240-DAF9B4317A46}" type="presParOf" srcId="{5912DE12-6707-4BB4-AA75-E9DCDB28D861}" destId="{1F781B49-8277-4A21-908E-EA58B4BA71F1}" srcOrd="1" destOrd="0" presId="urn:microsoft.com/office/officeart/2008/layout/LinedList"/>
    <dgm:cxn modelId="{19D9D7B5-7E93-4806-B593-D4CA306E3E99}" type="presParOf" srcId="{9F737B8A-3CB4-4340-871B-7EB25340A778}" destId="{9B52D8CA-08F7-425E-ADD2-0D4B94C17E72}" srcOrd="2" destOrd="0" presId="urn:microsoft.com/office/officeart/2008/layout/LinedList"/>
    <dgm:cxn modelId="{8BF4E8EF-1910-4127-95EA-334669B57A05}" type="presParOf" srcId="{9F737B8A-3CB4-4340-871B-7EB25340A778}" destId="{D309EF95-EDC7-4A9F-956F-944A666B6720}" srcOrd="3" destOrd="0" presId="urn:microsoft.com/office/officeart/2008/layout/LinedList"/>
    <dgm:cxn modelId="{5E5C4AB1-962F-42D1-9A0B-A0ED77050308}" type="presParOf" srcId="{D309EF95-EDC7-4A9F-956F-944A666B6720}" destId="{53270E38-EF7A-46BA-A61B-7F7FCCED2E6C}" srcOrd="0" destOrd="0" presId="urn:microsoft.com/office/officeart/2008/layout/LinedList"/>
    <dgm:cxn modelId="{390B6295-54CB-4B6E-98B9-1DB279AD9F97}" type="presParOf" srcId="{D309EF95-EDC7-4A9F-956F-944A666B6720}" destId="{ECB54471-9EC5-44AE-A602-E365BE598C7B}" srcOrd="1" destOrd="0" presId="urn:microsoft.com/office/officeart/2008/layout/LinedList"/>
    <dgm:cxn modelId="{682A93EC-61EA-473C-8497-5D4D9326BB38}" type="presParOf" srcId="{9F737B8A-3CB4-4340-871B-7EB25340A778}" destId="{2805A45E-5545-4184-8CC3-BDFCC5B5532F}" srcOrd="4" destOrd="0" presId="urn:microsoft.com/office/officeart/2008/layout/LinedList"/>
    <dgm:cxn modelId="{A5AAE6AE-B697-42F2-87DD-091D0847AECC}" type="presParOf" srcId="{9F737B8A-3CB4-4340-871B-7EB25340A778}" destId="{8842A595-9C77-4F00-8D8E-E1FC2D312D9E}" srcOrd="5" destOrd="0" presId="urn:microsoft.com/office/officeart/2008/layout/LinedList"/>
    <dgm:cxn modelId="{EA7F2876-715F-43A8-A322-35B85EA2F6F6}" type="presParOf" srcId="{8842A595-9C77-4F00-8D8E-E1FC2D312D9E}" destId="{29B88B75-48BF-49B5-B0FC-4A93E08330EC}" srcOrd="0" destOrd="0" presId="urn:microsoft.com/office/officeart/2008/layout/LinedList"/>
    <dgm:cxn modelId="{CE7DA3F1-C37C-40CC-AC09-E324B3DCD138}" type="presParOf" srcId="{8842A595-9C77-4F00-8D8E-E1FC2D312D9E}" destId="{7524DD1A-5920-4999-B9D9-74A1B8010B12}" srcOrd="1" destOrd="0" presId="urn:microsoft.com/office/officeart/2008/layout/LinedList"/>
    <dgm:cxn modelId="{A4CFE625-B29D-4A57-A527-C3D5FFDB17FD}" type="presParOf" srcId="{9F737B8A-3CB4-4340-871B-7EB25340A778}" destId="{82417CC4-7A66-4B0B-842B-955DDB4B325C}" srcOrd="6" destOrd="0" presId="urn:microsoft.com/office/officeart/2008/layout/LinedList"/>
    <dgm:cxn modelId="{9018C03F-F111-483A-85D5-142434A4DD07}" type="presParOf" srcId="{9F737B8A-3CB4-4340-871B-7EB25340A778}" destId="{05ED7E74-7339-4EC8-AA13-1F55A4FEBA5F}" srcOrd="7" destOrd="0" presId="urn:microsoft.com/office/officeart/2008/layout/LinedList"/>
    <dgm:cxn modelId="{D457014A-0B63-4691-BD78-05E2FA7C70ED}" type="presParOf" srcId="{05ED7E74-7339-4EC8-AA13-1F55A4FEBA5F}" destId="{3FEB3186-E36A-42D0-B31E-96C842C53F1E}" srcOrd="0" destOrd="0" presId="urn:microsoft.com/office/officeart/2008/layout/LinedList"/>
    <dgm:cxn modelId="{65C19E96-7652-4B05-8D59-8E2D8594B80D}" type="presParOf" srcId="{05ED7E74-7339-4EC8-AA13-1F55A4FEBA5F}" destId="{91D7E980-8FBA-45F1-8D84-F26A4DA05094}" srcOrd="1" destOrd="0" presId="urn:microsoft.com/office/officeart/2008/layout/LinedList"/>
    <dgm:cxn modelId="{A4448628-FCD0-4143-8FAB-CE40C35CA6A2}" type="presParOf" srcId="{9F737B8A-3CB4-4340-871B-7EB25340A778}" destId="{D82AB212-D9A8-4942-9EA3-F7B63F00B30D}" srcOrd="8" destOrd="0" presId="urn:microsoft.com/office/officeart/2008/layout/LinedList"/>
    <dgm:cxn modelId="{2021A8FB-E745-46EA-9DA7-18ED2FE043E1}" type="presParOf" srcId="{9F737B8A-3CB4-4340-871B-7EB25340A778}" destId="{8CF0006B-3F8B-4ACA-BC81-950B601315F4}" srcOrd="9" destOrd="0" presId="urn:microsoft.com/office/officeart/2008/layout/LinedList"/>
    <dgm:cxn modelId="{D430E654-BAB3-4D98-BC7A-82B4F63F0C80}" type="presParOf" srcId="{8CF0006B-3F8B-4ACA-BC81-950B601315F4}" destId="{5F191D70-0595-44F0-B966-B2DC40A80208}" srcOrd="0" destOrd="0" presId="urn:microsoft.com/office/officeart/2008/layout/LinedList"/>
    <dgm:cxn modelId="{94799E1D-DD56-4332-9FB7-830DAEFE49D0}" type="presParOf" srcId="{8CF0006B-3F8B-4ACA-BC81-950B601315F4}" destId="{85D5500C-5AF3-47DC-8D90-DFE28ABF6EB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7EFFF6-FBC5-4A75-8AA3-C24F1A34988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BF22AED-3131-44B0-93B8-A319CF5C8FA9}">
      <dgm:prSet/>
      <dgm:spPr/>
      <dgm:t>
        <a:bodyPr/>
        <a:lstStyle/>
        <a:p>
          <a:r>
            <a:rPr lang="fi-FI" b="1"/>
            <a:t>Unkarissa vallassa Fidesz -puolue</a:t>
          </a:r>
          <a:endParaRPr lang="en-US"/>
        </a:p>
      </dgm:t>
    </dgm:pt>
    <dgm:pt modelId="{88997B34-7A19-4EF2-A19D-4372DE3DD207}" type="parTrans" cxnId="{4356F758-F21A-4D21-8D55-F88D08379146}">
      <dgm:prSet/>
      <dgm:spPr/>
      <dgm:t>
        <a:bodyPr/>
        <a:lstStyle/>
        <a:p>
          <a:endParaRPr lang="en-US"/>
        </a:p>
      </dgm:t>
    </dgm:pt>
    <dgm:pt modelId="{BE7B5940-FB73-4049-8589-5CF77FF36F3C}" type="sibTrans" cxnId="{4356F758-F21A-4D21-8D55-F88D08379146}">
      <dgm:prSet/>
      <dgm:spPr/>
      <dgm:t>
        <a:bodyPr/>
        <a:lstStyle/>
        <a:p>
          <a:endParaRPr lang="en-US"/>
        </a:p>
      </dgm:t>
    </dgm:pt>
    <dgm:pt modelId="{37DE5435-01E1-4E59-8E95-8C945EBDE17A}">
      <dgm:prSet/>
      <dgm:spPr/>
      <dgm:t>
        <a:bodyPr/>
        <a:lstStyle/>
        <a:p>
          <a:r>
            <a:rPr lang="fi-FI"/>
            <a:t>→ sananvapautta rajoitettu</a:t>
          </a:r>
          <a:endParaRPr lang="en-US"/>
        </a:p>
      </dgm:t>
    </dgm:pt>
    <dgm:pt modelId="{A01EEBD8-C4AA-4FD3-A393-EFBFC82982F9}" type="parTrans" cxnId="{2ACEBA0F-83D0-4003-AF97-6DA694EAE856}">
      <dgm:prSet/>
      <dgm:spPr/>
      <dgm:t>
        <a:bodyPr/>
        <a:lstStyle/>
        <a:p>
          <a:endParaRPr lang="en-US"/>
        </a:p>
      </dgm:t>
    </dgm:pt>
    <dgm:pt modelId="{797B10AB-3680-42BD-A007-C2434A9C81AC}" type="sibTrans" cxnId="{2ACEBA0F-83D0-4003-AF97-6DA694EAE856}">
      <dgm:prSet/>
      <dgm:spPr/>
      <dgm:t>
        <a:bodyPr/>
        <a:lstStyle/>
        <a:p>
          <a:endParaRPr lang="en-US"/>
        </a:p>
      </dgm:t>
    </dgm:pt>
    <dgm:pt modelId="{2FC09509-E1A6-4E21-9792-5E46A3614060}">
      <dgm:prSet/>
      <dgm:spPr/>
      <dgm:t>
        <a:bodyPr/>
        <a:lstStyle/>
        <a:p>
          <a:r>
            <a:rPr lang="fi-FI"/>
            <a:t>→ korruptio: EU-tukia ohjattu pääministeri Orbanin lähipiirille</a:t>
          </a:r>
          <a:endParaRPr lang="en-US"/>
        </a:p>
      </dgm:t>
    </dgm:pt>
    <dgm:pt modelId="{C5B7D87A-F750-4CBA-B30C-6A56D0AA8F6E}" type="parTrans" cxnId="{2B32BC5A-CE17-4421-87C2-78AD7AA54F70}">
      <dgm:prSet/>
      <dgm:spPr/>
      <dgm:t>
        <a:bodyPr/>
        <a:lstStyle/>
        <a:p>
          <a:endParaRPr lang="en-US"/>
        </a:p>
      </dgm:t>
    </dgm:pt>
    <dgm:pt modelId="{12366E8B-6FDB-4BDA-B43C-D60C03A3EAD0}" type="sibTrans" cxnId="{2B32BC5A-CE17-4421-87C2-78AD7AA54F70}">
      <dgm:prSet/>
      <dgm:spPr/>
      <dgm:t>
        <a:bodyPr/>
        <a:lstStyle/>
        <a:p>
          <a:endParaRPr lang="en-US"/>
        </a:p>
      </dgm:t>
    </dgm:pt>
    <dgm:pt modelId="{E42DD307-F3DE-4CA1-A3A0-0C7D0CF8A1B6}">
      <dgm:prSet/>
      <dgm:spPr/>
      <dgm:t>
        <a:bodyPr/>
        <a:lstStyle/>
        <a:p>
          <a:r>
            <a:rPr lang="fi-FI"/>
            <a:t>EU suunnitellut aluetukien maksun keskeyttämistä näihin maihin</a:t>
          </a:r>
          <a:endParaRPr lang="en-US"/>
        </a:p>
      </dgm:t>
    </dgm:pt>
    <dgm:pt modelId="{1589A791-9A63-4314-903E-43C33B3FA5A7}" type="parTrans" cxnId="{DE9C13DC-5C49-413A-85F9-A5D40A2E289C}">
      <dgm:prSet/>
      <dgm:spPr/>
      <dgm:t>
        <a:bodyPr/>
        <a:lstStyle/>
        <a:p>
          <a:endParaRPr lang="en-US"/>
        </a:p>
      </dgm:t>
    </dgm:pt>
    <dgm:pt modelId="{5F80F97D-B9F7-4DBC-9C2C-A0428B164D0A}" type="sibTrans" cxnId="{DE9C13DC-5C49-413A-85F9-A5D40A2E289C}">
      <dgm:prSet/>
      <dgm:spPr/>
      <dgm:t>
        <a:bodyPr/>
        <a:lstStyle/>
        <a:p>
          <a:endParaRPr lang="en-US"/>
        </a:p>
      </dgm:t>
    </dgm:pt>
    <dgm:pt modelId="{1B4F74FE-998B-154E-936E-C13895F6488F}" type="pres">
      <dgm:prSet presAssocID="{1E7EFFF6-FBC5-4A75-8AA3-C24F1A349882}" presName="linear" presStyleCnt="0">
        <dgm:presLayoutVars>
          <dgm:animLvl val="lvl"/>
          <dgm:resizeHandles val="exact"/>
        </dgm:presLayoutVars>
      </dgm:prSet>
      <dgm:spPr/>
    </dgm:pt>
    <dgm:pt modelId="{16D23FB5-D27D-1D48-8791-E63234804A15}" type="pres">
      <dgm:prSet presAssocID="{4BF22AED-3131-44B0-93B8-A319CF5C8FA9}" presName="parentText" presStyleLbl="node1" presStyleIdx="0" presStyleCnt="4">
        <dgm:presLayoutVars>
          <dgm:chMax val="0"/>
          <dgm:bulletEnabled val="1"/>
        </dgm:presLayoutVars>
      </dgm:prSet>
      <dgm:spPr/>
    </dgm:pt>
    <dgm:pt modelId="{665853B1-B6D8-C24F-AFD2-B5101EAB9ACB}" type="pres">
      <dgm:prSet presAssocID="{BE7B5940-FB73-4049-8589-5CF77FF36F3C}" presName="spacer" presStyleCnt="0"/>
      <dgm:spPr/>
    </dgm:pt>
    <dgm:pt modelId="{BA96834A-4E5D-0944-BE3F-21FBDAFFE372}" type="pres">
      <dgm:prSet presAssocID="{37DE5435-01E1-4E59-8E95-8C945EBDE17A}" presName="parentText" presStyleLbl="node1" presStyleIdx="1" presStyleCnt="4">
        <dgm:presLayoutVars>
          <dgm:chMax val="0"/>
          <dgm:bulletEnabled val="1"/>
        </dgm:presLayoutVars>
      </dgm:prSet>
      <dgm:spPr/>
    </dgm:pt>
    <dgm:pt modelId="{A4861E05-8605-9A40-ADE0-C6F18415D1C8}" type="pres">
      <dgm:prSet presAssocID="{797B10AB-3680-42BD-A007-C2434A9C81AC}" presName="spacer" presStyleCnt="0"/>
      <dgm:spPr/>
    </dgm:pt>
    <dgm:pt modelId="{C700674F-5ED1-4E4A-A620-9B80E050F899}" type="pres">
      <dgm:prSet presAssocID="{2FC09509-E1A6-4E21-9792-5E46A3614060}" presName="parentText" presStyleLbl="node1" presStyleIdx="2" presStyleCnt="4">
        <dgm:presLayoutVars>
          <dgm:chMax val="0"/>
          <dgm:bulletEnabled val="1"/>
        </dgm:presLayoutVars>
      </dgm:prSet>
      <dgm:spPr/>
    </dgm:pt>
    <dgm:pt modelId="{C4E21602-3B85-D44D-88D0-5ED5AA9445D2}" type="pres">
      <dgm:prSet presAssocID="{12366E8B-6FDB-4BDA-B43C-D60C03A3EAD0}" presName="spacer" presStyleCnt="0"/>
      <dgm:spPr/>
    </dgm:pt>
    <dgm:pt modelId="{A84BF482-32C8-3944-BE88-D148C56E380E}" type="pres">
      <dgm:prSet presAssocID="{E42DD307-F3DE-4CA1-A3A0-0C7D0CF8A1B6}" presName="parentText" presStyleLbl="node1" presStyleIdx="3" presStyleCnt="4">
        <dgm:presLayoutVars>
          <dgm:chMax val="0"/>
          <dgm:bulletEnabled val="1"/>
        </dgm:presLayoutVars>
      </dgm:prSet>
      <dgm:spPr/>
    </dgm:pt>
  </dgm:ptLst>
  <dgm:cxnLst>
    <dgm:cxn modelId="{5120FC01-6068-B646-9E03-25C7A3796073}" type="presOf" srcId="{4BF22AED-3131-44B0-93B8-A319CF5C8FA9}" destId="{16D23FB5-D27D-1D48-8791-E63234804A15}" srcOrd="0" destOrd="0" presId="urn:microsoft.com/office/officeart/2005/8/layout/vList2"/>
    <dgm:cxn modelId="{2ACEBA0F-83D0-4003-AF97-6DA694EAE856}" srcId="{1E7EFFF6-FBC5-4A75-8AA3-C24F1A349882}" destId="{37DE5435-01E1-4E59-8E95-8C945EBDE17A}" srcOrd="1" destOrd="0" parTransId="{A01EEBD8-C4AA-4FD3-A393-EFBFC82982F9}" sibTransId="{797B10AB-3680-42BD-A007-C2434A9C81AC}"/>
    <dgm:cxn modelId="{0A7F893D-4A51-7E4D-8C59-84EC547C711C}" type="presOf" srcId="{1E7EFFF6-FBC5-4A75-8AA3-C24F1A349882}" destId="{1B4F74FE-998B-154E-936E-C13895F6488F}" srcOrd="0" destOrd="0" presId="urn:microsoft.com/office/officeart/2005/8/layout/vList2"/>
    <dgm:cxn modelId="{4356F758-F21A-4D21-8D55-F88D08379146}" srcId="{1E7EFFF6-FBC5-4A75-8AA3-C24F1A349882}" destId="{4BF22AED-3131-44B0-93B8-A319CF5C8FA9}" srcOrd="0" destOrd="0" parTransId="{88997B34-7A19-4EF2-A19D-4372DE3DD207}" sibTransId="{BE7B5940-FB73-4049-8589-5CF77FF36F3C}"/>
    <dgm:cxn modelId="{2B32BC5A-CE17-4421-87C2-78AD7AA54F70}" srcId="{1E7EFFF6-FBC5-4A75-8AA3-C24F1A349882}" destId="{2FC09509-E1A6-4E21-9792-5E46A3614060}" srcOrd="2" destOrd="0" parTransId="{C5B7D87A-F750-4CBA-B30C-6A56D0AA8F6E}" sibTransId="{12366E8B-6FDB-4BDA-B43C-D60C03A3EAD0}"/>
    <dgm:cxn modelId="{A634418A-FE9F-684A-B538-5C8920E7B993}" type="presOf" srcId="{37DE5435-01E1-4E59-8E95-8C945EBDE17A}" destId="{BA96834A-4E5D-0944-BE3F-21FBDAFFE372}" srcOrd="0" destOrd="0" presId="urn:microsoft.com/office/officeart/2005/8/layout/vList2"/>
    <dgm:cxn modelId="{3349B2A0-4611-7B44-BC78-0AA38A937A02}" type="presOf" srcId="{2FC09509-E1A6-4E21-9792-5E46A3614060}" destId="{C700674F-5ED1-4E4A-A620-9B80E050F899}" srcOrd="0" destOrd="0" presId="urn:microsoft.com/office/officeart/2005/8/layout/vList2"/>
    <dgm:cxn modelId="{8ADF85D7-A633-4246-9157-F8CD93FBA690}" type="presOf" srcId="{E42DD307-F3DE-4CA1-A3A0-0C7D0CF8A1B6}" destId="{A84BF482-32C8-3944-BE88-D148C56E380E}" srcOrd="0" destOrd="0" presId="urn:microsoft.com/office/officeart/2005/8/layout/vList2"/>
    <dgm:cxn modelId="{DE9C13DC-5C49-413A-85F9-A5D40A2E289C}" srcId="{1E7EFFF6-FBC5-4A75-8AA3-C24F1A349882}" destId="{E42DD307-F3DE-4CA1-A3A0-0C7D0CF8A1B6}" srcOrd="3" destOrd="0" parTransId="{1589A791-9A63-4314-903E-43C33B3FA5A7}" sibTransId="{5F80F97D-B9F7-4DBC-9C2C-A0428B164D0A}"/>
    <dgm:cxn modelId="{F1EC9318-B021-2448-94CB-550B89E7CAE6}" type="presParOf" srcId="{1B4F74FE-998B-154E-936E-C13895F6488F}" destId="{16D23FB5-D27D-1D48-8791-E63234804A15}" srcOrd="0" destOrd="0" presId="urn:microsoft.com/office/officeart/2005/8/layout/vList2"/>
    <dgm:cxn modelId="{86083A7F-A439-4E4B-871C-E21847728745}" type="presParOf" srcId="{1B4F74FE-998B-154E-936E-C13895F6488F}" destId="{665853B1-B6D8-C24F-AFD2-B5101EAB9ACB}" srcOrd="1" destOrd="0" presId="urn:microsoft.com/office/officeart/2005/8/layout/vList2"/>
    <dgm:cxn modelId="{824B7739-68BE-474A-917C-1C210E0B026C}" type="presParOf" srcId="{1B4F74FE-998B-154E-936E-C13895F6488F}" destId="{BA96834A-4E5D-0944-BE3F-21FBDAFFE372}" srcOrd="2" destOrd="0" presId="urn:microsoft.com/office/officeart/2005/8/layout/vList2"/>
    <dgm:cxn modelId="{67A206DE-FD3F-4A43-883F-9BDDEC00236B}" type="presParOf" srcId="{1B4F74FE-998B-154E-936E-C13895F6488F}" destId="{A4861E05-8605-9A40-ADE0-C6F18415D1C8}" srcOrd="3" destOrd="0" presId="urn:microsoft.com/office/officeart/2005/8/layout/vList2"/>
    <dgm:cxn modelId="{CC18BD4F-F0B0-F941-93D7-AB4D879A1CC1}" type="presParOf" srcId="{1B4F74FE-998B-154E-936E-C13895F6488F}" destId="{C700674F-5ED1-4E4A-A620-9B80E050F899}" srcOrd="4" destOrd="0" presId="urn:microsoft.com/office/officeart/2005/8/layout/vList2"/>
    <dgm:cxn modelId="{B0254985-E23F-F248-ADFD-226E482CA788}" type="presParOf" srcId="{1B4F74FE-998B-154E-936E-C13895F6488F}" destId="{C4E21602-3B85-D44D-88D0-5ED5AA9445D2}" srcOrd="5" destOrd="0" presId="urn:microsoft.com/office/officeart/2005/8/layout/vList2"/>
    <dgm:cxn modelId="{B79A5099-5544-724D-95CB-3B9F08BD5BAD}" type="presParOf" srcId="{1B4F74FE-998B-154E-936E-C13895F6488F}" destId="{A84BF482-32C8-3944-BE88-D148C56E380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0777E5-DA20-437B-9DCB-FB23C4AD41F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A7C70FE-0A94-4D0B-9FC1-0538B5BBFA91}">
      <dgm:prSet/>
      <dgm:spPr/>
      <dgm:t>
        <a:bodyPr/>
        <a:lstStyle/>
        <a:p>
          <a:r>
            <a:rPr lang="fi-FI"/>
            <a:t>EU:n </a:t>
          </a:r>
          <a:r>
            <a:rPr lang="fi-FI" b="1"/>
            <a:t>Erasmus+-ohjelma</a:t>
          </a:r>
          <a:r>
            <a:rPr lang="fi-FI"/>
            <a:t> tukee mm. </a:t>
          </a:r>
          <a:endParaRPr lang="en-US"/>
        </a:p>
      </dgm:t>
    </dgm:pt>
    <dgm:pt modelId="{20BD5D74-EBAF-4C70-B617-48908C756F55}" type="parTrans" cxnId="{43C2831C-FCE7-4BA1-A578-F463958EEC93}">
      <dgm:prSet/>
      <dgm:spPr/>
      <dgm:t>
        <a:bodyPr/>
        <a:lstStyle/>
        <a:p>
          <a:endParaRPr lang="en-US"/>
        </a:p>
      </dgm:t>
    </dgm:pt>
    <dgm:pt modelId="{E183A49A-0EEC-4578-8790-39F4163FDEBC}" type="sibTrans" cxnId="{43C2831C-FCE7-4BA1-A578-F463958EEC93}">
      <dgm:prSet/>
      <dgm:spPr/>
      <dgm:t>
        <a:bodyPr/>
        <a:lstStyle/>
        <a:p>
          <a:endParaRPr lang="en-US"/>
        </a:p>
      </dgm:t>
    </dgm:pt>
    <dgm:pt modelId="{984A0F5E-AE0E-41D1-9EBB-23BC4C526257}">
      <dgm:prSet/>
      <dgm:spPr/>
      <dgm:t>
        <a:bodyPr/>
        <a:lstStyle/>
        <a:p>
          <a:r>
            <a:rPr lang="fi-FI" i="1" dirty="0"/>
            <a:t>1. koulujen välisiä projekteja</a:t>
          </a:r>
          <a:endParaRPr lang="en-US" i="1" dirty="0"/>
        </a:p>
      </dgm:t>
    </dgm:pt>
    <dgm:pt modelId="{C382A22A-F33F-4AF1-86CF-ECC434AB2AA2}" type="parTrans" cxnId="{7526B55E-3DE0-4D94-A63E-51EE3CE9530A}">
      <dgm:prSet/>
      <dgm:spPr/>
      <dgm:t>
        <a:bodyPr/>
        <a:lstStyle/>
        <a:p>
          <a:endParaRPr lang="en-US"/>
        </a:p>
      </dgm:t>
    </dgm:pt>
    <dgm:pt modelId="{F99C650B-AC45-4A41-80AD-AA11A74F9934}" type="sibTrans" cxnId="{7526B55E-3DE0-4D94-A63E-51EE3CE9530A}">
      <dgm:prSet/>
      <dgm:spPr/>
      <dgm:t>
        <a:bodyPr/>
        <a:lstStyle/>
        <a:p>
          <a:endParaRPr lang="en-US"/>
        </a:p>
      </dgm:t>
    </dgm:pt>
    <dgm:pt modelId="{67B01B33-1BEE-439F-AD73-66334B68B38E}">
      <dgm:prSet/>
      <dgm:spPr/>
      <dgm:t>
        <a:bodyPr/>
        <a:lstStyle/>
        <a:p>
          <a:r>
            <a:rPr lang="fi-FI" i="1" dirty="0"/>
            <a:t>2. vaihto-opiskelua EU-maiden 	koulussa</a:t>
          </a:r>
          <a:endParaRPr lang="en-US" i="1" dirty="0"/>
        </a:p>
      </dgm:t>
    </dgm:pt>
    <dgm:pt modelId="{1507CF0D-2AAC-457E-8066-DD0118CF5079}" type="parTrans" cxnId="{F6A587B0-C5FB-44FC-94F3-38E69F24F722}">
      <dgm:prSet/>
      <dgm:spPr/>
      <dgm:t>
        <a:bodyPr/>
        <a:lstStyle/>
        <a:p>
          <a:endParaRPr lang="en-US"/>
        </a:p>
      </dgm:t>
    </dgm:pt>
    <dgm:pt modelId="{15FCDB2F-887E-48B9-915F-E4A905E5A59C}" type="sibTrans" cxnId="{F6A587B0-C5FB-44FC-94F3-38E69F24F722}">
      <dgm:prSet/>
      <dgm:spPr/>
      <dgm:t>
        <a:bodyPr/>
        <a:lstStyle/>
        <a:p>
          <a:endParaRPr lang="en-US"/>
        </a:p>
      </dgm:t>
    </dgm:pt>
    <dgm:pt modelId="{071ED82B-9D77-441A-8C48-09E9F890D6C9}">
      <dgm:prSet/>
      <dgm:spPr/>
      <dgm:t>
        <a:bodyPr/>
        <a:lstStyle/>
        <a:p>
          <a:r>
            <a:rPr lang="fi-FI" i="1" dirty="0"/>
            <a:t>3. Järjestöjen (mm. urheiluseurat) yhteistyöhankkeita</a:t>
          </a:r>
          <a:endParaRPr lang="en-US" i="1" dirty="0"/>
        </a:p>
      </dgm:t>
    </dgm:pt>
    <dgm:pt modelId="{0624302B-BA69-42E9-BA27-605F7267013B}" type="parTrans" cxnId="{83D70EDD-0373-45EA-A591-9B919C8003D0}">
      <dgm:prSet/>
      <dgm:spPr/>
      <dgm:t>
        <a:bodyPr/>
        <a:lstStyle/>
        <a:p>
          <a:endParaRPr lang="en-US"/>
        </a:p>
      </dgm:t>
    </dgm:pt>
    <dgm:pt modelId="{92769C6D-072C-4B54-9CA8-CA5B9C417D00}" type="sibTrans" cxnId="{83D70EDD-0373-45EA-A591-9B919C8003D0}">
      <dgm:prSet/>
      <dgm:spPr/>
      <dgm:t>
        <a:bodyPr/>
        <a:lstStyle/>
        <a:p>
          <a:endParaRPr lang="en-US"/>
        </a:p>
      </dgm:t>
    </dgm:pt>
    <dgm:pt modelId="{E81E4D35-BD38-4B5D-80A1-BEA64DEE3739}" type="pres">
      <dgm:prSet presAssocID="{520777E5-DA20-437B-9DCB-FB23C4AD41F9}" presName="vert0" presStyleCnt="0">
        <dgm:presLayoutVars>
          <dgm:dir/>
          <dgm:animOne val="branch"/>
          <dgm:animLvl val="lvl"/>
        </dgm:presLayoutVars>
      </dgm:prSet>
      <dgm:spPr/>
    </dgm:pt>
    <dgm:pt modelId="{D47FDB82-0641-4371-929B-4897DEAD1814}" type="pres">
      <dgm:prSet presAssocID="{3A7C70FE-0A94-4D0B-9FC1-0538B5BBFA91}" presName="thickLine" presStyleLbl="alignNode1" presStyleIdx="0" presStyleCnt="4"/>
      <dgm:spPr/>
    </dgm:pt>
    <dgm:pt modelId="{9CB215EF-8A09-4025-8A22-FBD7C6C71FAC}" type="pres">
      <dgm:prSet presAssocID="{3A7C70FE-0A94-4D0B-9FC1-0538B5BBFA91}" presName="horz1" presStyleCnt="0"/>
      <dgm:spPr/>
    </dgm:pt>
    <dgm:pt modelId="{DC8704BB-81FA-4BD0-9230-433F8EF0A09D}" type="pres">
      <dgm:prSet presAssocID="{3A7C70FE-0A94-4D0B-9FC1-0538B5BBFA91}" presName="tx1" presStyleLbl="revTx" presStyleIdx="0" presStyleCnt="4"/>
      <dgm:spPr/>
    </dgm:pt>
    <dgm:pt modelId="{868CDF92-8AD6-41F1-AE0F-E371DCA35595}" type="pres">
      <dgm:prSet presAssocID="{3A7C70FE-0A94-4D0B-9FC1-0538B5BBFA91}" presName="vert1" presStyleCnt="0"/>
      <dgm:spPr/>
    </dgm:pt>
    <dgm:pt modelId="{5AC80DBB-4A9C-49F7-B3B0-242C472F97F2}" type="pres">
      <dgm:prSet presAssocID="{984A0F5E-AE0E-41D1-9EBB-23BC4C526257}" presName="thickLine" presStyleLbl="alignNode1" presStyleIdx="1" presStyleCnt="4"/>
      <dgm:spPr/>
    </dgm:pt>
    <dgm:pt modelId="{68C44818-B3E3-441A-A7D3-A15629025BCB}" type="pres">
      <dgm:prSet presAssocID="{984A0F5E-AE0E-41D1-9EBB-23BC4C526257}" presName="horz1" presStyleCnt="0"/>
      <dgm:spPr/>
    </dgm:pt>
    <dgm:pt modelId="{C632BFBE-4277-4C07-B553-4492BD45453A}" type="pres">
      <dgm:prSet presAssocID="{984A0F5E-AE0E-41D1-9EBB-23BC4C526257}" presName="tx1" presStyleLbl="revTx" presStyleIdx="1" presStyleCnt="4"/>
      <dgm:spPr/>
    </dgm:pt>
    <dgm:pt modelId="{780473E1-BEFC-4353-944E-5EFE0196B72A}" type="pres">
      <dgm:prSet presAssocID="{984A0F5E-AE0E-41D1-9EBB-23BC4C526257}" presName="vert1" presStyleCnt="0"/>
      <dgm:spPr/>
    </dgm:pt>
    <dgm:pt modelId="{EA61C967-7F5D-4C1F-ABE3-1F57CB639F6B}" type="pres">
      <dgm:prSet presAssocID="{67B01B33-1BEE-439F-AD73-66334B68B38E}" presName="thickLine" presStyleLbl="alignNode1" presStyleIdx="2" presStyleCnt="4"/>
      <dgm:spPr/>
    </dgm:pt>
    <dgm:pt modelId="{F284E504-CE50-4DCC-81F7-62648B7D9D13}" type="pres">
      <dgm:prSet presAssocID="{67B01B33-1BEE-439F-AD73-66334B68B38E}" presName="horz1" presStyleCnt="0"/>
      <dgm:spPr/>
    </dgm:pt>
    <dgm:pt modelId="{3F26DFC4-7DB4-4047-A611-D308CB210039}" type="pres">
      <dgm:prSet presAssocID="{67B01B33-1BEE-439F-AD73-66334B68B38E}" presName="tx1" presStyleLbl="revTx" presStyleIdx="2" presStyleCnt="4"/>
      <dgm:spPr/>
    </dgm:pt>
    <dgm:pt modelId="{9EBF853A-61B2-4198-A026-CF3F4E6DA208}" type="pres">
      <dgm:prSet presAssocID="{67B01B33-1BEE-439F-AD73-66334B68B38E}" presName="vert1" presStyleCnt="0"/>
      <dgm:spPr/>
    </dgm:pt>
    <dgm:pt modelId="{F4E06D5A-0E6C-4F45-A2E6-C3E26F93CA05}" type="pres">
      <dgm:prSet presAssocID="{071ED82B-9D77-441A-8C48-09E9F890D6C9}" presName="thickLine" presStyleLbl="alignNode1" presStyleIdx="3" presStyleCnt="4"/>
      <dgm:spPr/>
    </dgm:pt>
    <dgm:pt modelId="{B2CABADD-A542-4ACF-B489-F2A2B6CC3AA5}" type="pres">
      <dgm:prSet presAssocID="{071ED82B-9D77-441A-8C48-09E9F890D6C9}" presName="horz1" presStyleCnt="0"/>
      <dgm:spPr/>
    </dgm:pt>
    <dgm:pt modelId="{1BD1F856-D979-430F-84D6-11FCA09D1436}" type="pres">
      <dgm:prSet presAssocID="{071ED82B-9D77-441A-8C48-09E9F890D6C9}" presName="tx1" presStyleLbl="revTx" presStyleIdx="3" presStyleCnt="4"/>
      <dgm:spPr/>
    </dgm:pt>
    <dgm:pt modelId="{0A73ECED-E84B-49D8-AC2C-0561F6612EEB}" type="pres">
      <dgm:prSet presAssocID="{071ED82B-9D77-441A-8C48-09E9F890D6C9}" presName="vert1" presStyleCnt="0"/>
      <dgm:spPr/>
    </dgm:pt>
  </dgm:ptLst>
  <dgm:cxnLst>
    <dgm:cxn modelId="{15277D07-EC7D-4DEC-913E-FA6BB1456A08}" type="presOf" srcId="{67B01B33-1BEE-439F-AD73-66334B68B38E}" destId="{3F26DFC4-7DB4-4047-A611-D308CB210039}" srcOrd="0" destOrd="0" presId="urn:microsoft.com/office/officeart/2008/layout/LinedList"/>
    <dgm:cxn modelId="{43C2831C-FCE7-4BA1-A578-F463958EEC93}" srcId="{520777E5-DA20-437B-9DCB-FB23C4AD41F9}" destId="{3A7C70FE-0A94-4D0B-9FC1-0538B5BBFA91}" srcOrd="0" destOrd="0" parTransId="{20BD5D74-EBAF-4C70-B617-48908C756F55}" sibTransId="{E183A49A-0EEC-4578-8790-39F4163FDEBC}"/>
    <dgm:cxn modelId="{ACC4363C-6E29-4530-928A-0CFF5081F0B0}" type="presOf" srcId="{3A7C70FE-0A94-4D0B-9FC1-0538B5BBFA91}" destId="{DC8704BB-81FA-4BD0-9230-433F8EF0A09D}" srcOrd="0" destOrd="0" presId="urn:microsoft.com/office/officeart/2008/layout/LinedList"/>
    <dgm:cxn modelId="{C9B5A35C-015C-41D6-B807-0D9513095DB9}" type="presOf" srcId="{520777E5-DA20-437B-9DCB-FB23C4AD41F9}" destId="{E81E4D35-BD38-4B5D-80A1-BEA64DEE3739}" srcOrd="0" destOrd="0" presId="urn:microsoft.com/office/officeart/2008/layout/LinedList"/>
    <dgm:cxn modelId="{7526B55E-3DE0-4D94-A63E-51EE3CE9530A}" srcId="{520777E5-DA20-437B-9DCB-FB23C4AD41F9}" destId="{984A0F5E-AE0E-41D1-9EBB-23BC4C526257}" srcOrd="1" destOrd="0" parTransId="{C382A22A-F33F-4AF1-86CF-ECC434AB2AA2}" sibTransId="{F99C650B-AC45-4A41-80AD-AA11A74F9934}"/>
    <dgm:cxn modelId="{F6A587B0-C5FB-44FC-94F3-38E69F24F722}" srcId="{520777E5-DA20-437B-9DCB-FB23C4AD41F9}" destId="{67B01B33-1BEE-439F-AD73-66334B68B38E}" srcOrd="2" destOrd="0" parTransId="{1507CF0D-2AAC-457E-8066-DD0118CF5079}" sibTransId="{15FCDB2F-887E-48B9-915F-E4A905E5A59C}"/>
    <dgm:cxn modelId="{E4C97DBE-71C9-4755-AA77-F1A7529D6361}" type="presOf" srcId="{984A0F5E-AE0E-41D1-9EBB-23BC4C526257}" destId="{C632BFBE-4277-4C07-B553-4492BD45453A}" srcOrd="0" destOrd="0" presId="urn:microsoft.com/office/officeart/2008/layout/LinedList"/>
    <dgm:cxn modelId="{83D70EDD-0373-45EA-A591-9B919C8003D0}" srcId="{520777E5-DA20-437B-9DCB-FB23C4AD41F9}" destId="{071ED82B-9D77-441A-8C48-09E9F890D6C9}" srcOrd="3" destOrd="0" parTransId="{0624302B-BA69-42E9-BA27-605F7267013B}" sibTransId="{92769C6D-072C-4B54-9CA8-CA5B9C417D00}"/>
    <dgm:cxn modelId="{78762FDE-4393-4E36-B64D-C8B646FA49AC}" type="presOf" srcId="{071ED82B-9D77-441A-8C48-09E9F890D6C9}" destId="{1BD1F856-D979-430F-84D6-11FCA09D1436}" srcOrd="0" destOrd="0" presId="urn:microsoft.com/office/officeart/2008/layout/LinedList"/>
    <dgm:cxn modelId="{591CB1F2-A4B0-4404-AF88-E014EF670A8C}" type="presParOf" srcId="{E81E4D35-BD38-4B5D-80A1-BEA64DEE3739}" destId="{D47FDB82-0641-4371-929B-4897DEAD1814}" srcOrd="0" destOrd="0" presId="urn:microsoft.com/office/officeart/2008/layout/LinedList"/>
    <dgm:cxn modelId="{D1ECAC0A-B3CA-4AB4-B2B6-AF8AF2A6154B}" type="presParOf" srcId="{E81E4D35-BD38-4B5D-80A1-BEA64DEE3739}" destId="{9CB215EF-8A09-4025-8A22-FBD7C6C71FAC}" srcOrd="1" destOrd="0" presId="urn:microsoft.com/office/officeart/2008/layout/LinedList"/>
    <dgm:cxn modelId="{F36830C9-B2AD-4128-BB44-25BA5B90D4D3}" type="presParOf" srcId="{9CB215EF-8A09-4025-8A22-FBD7C6C71FAC}" destId="{DC8704BB-81FA-4BD0-9230-433F8EF0A09D}" srcOrd="0" destOrd="0" presId="urn:microsoft.com/office/officeart/2008/layout/LinedList"/>
    <dgm:cxn modelId="{2DC17593-A51E-43BB-93AE-12F8DB510150}" type="presParOf" srcId="{9CB215EF-8A09-4025-8A22-FBD7C6C71FAC}" destId="{868CDF92-8AD6-41F1-AE0F-E371DCA35595}" srcOrd="1" destOrd="0" presId="urn:microsoft.com/office/officeart/2008/layout/LinedList"/>
    <dgm:cxn modelId="{6B66E655-55DC-4C75-887F-5F74C91D8DAB}" type="presParOf" srcId="{E81E4D35-BD38-4B5D-80A1-BEA64DEE3739}" destId="{5AC80DBB-4A9C-49F7-B3B0-242C472F97F2}" srcOrd="2" destOrd="0" presId="urn:microsoft.com/office/officeart/2008/layout/LinedList"/>
    <dgm:cxn modelId="{0EA2E2B7-17E6-4A1B-90BB-DF8DC1B27C2B}" type="presParOf" srcId="{E81E4D35-BD38-4B5D-80A1-BEA64DEE3739}" destId="{68C44818-B3E3-441A-A7D3-A15629025BCB}" srcOrd="3" destOrd="0" presId="urn:microsoft.com/office/officeart/2008/layout/LinedList"/>
    <dgm:cxn modelId="{F9050B45-3C98-4529-80BB-D182BCEB5D82}" type="presParOf" srcId="{68C44818-B3E3-441A-A7D3-A15629025BCB}" destId="{C632BFBE-4277-4C07-B553-4492BD45453A}" srcOrd="0" destOrd="0" presId="urn:microsoft.com/office/officeart/2008/layout/LinedList"/>
    <dgm:cxn modelId="{782610BB-9A2D-4F63-B197-042B29EACDCC}" type="presParOf" srcId="{68C44818-B3E3-441A-A7D3-A15629025BCB}" destId="{780473E1-BEFC-4353-944E-5EFE0196B72A}" srcOrd="1" destOrd="0" presId="urn:microsoft.com/office/officeart/2008/layout/LinedList"/>
    <dgm:cxn modelId="{10C9163D-C574-454E-AD51-4C2AFB21BECE}" type="presParOf" srcId="{E81E4D35-BD38-4B5D-80A1-BEA64DEE3739}" destId="{EA61C967-7F5D-4C1F-ABE3-1F57CB639F6B}" srcOrd="4" destOrd="0" presId="urn:microsoft.com/office/officeart/2008/layout/LinedList"/>
    <dgm:cxn modelId="{E7098319-BC52-4AFC-A4C6-FF4340E56AB6}" type="presParOf" srcId="{E81E4D35-BD38-4B5D-80A1-BEA64DEE3739}" destId="{F284E504-CE50-4DCC-81F7-62648B7D9D13}" srcOrd="5" destOrd="0" presId="urn:microsoft.com/office/officeart/2008/layout/LinedList"/>
    <dgm:cxn modelId="{18957586-2AF8-4DC5-9C9A-CBA3261F6EE2}" type="presParOf" srcId="{F284E504-CE50-4DCC-81F7-62648B7D9D13}" destId="{3F26DFC4-7DB4-4047-A611-D308CB210039}" srcOrd="0" destOrd="0" presId="urn:microsoft.com/office/officeart/2008/layout/LinedList"/>
    <dgm:cxn modelId="{E5394B00-783E-4332-BCA3-5BEBA598CD6C}" type="presParOf" srcId="{F284E504-CE50-4DCC-81F7-62648B7D9D13}" destId="{9EBF853A-61B2-4198-A026-CF3F4E6DA208}" srcOrd="1" destOrd="0" presId="urn:microsoft.com/office/officeart/2008/layout/LinedList"/>
    <dgm:cxn modelId="{AE1A2477-67E7-42E5-9F37-8C66CB08D1B4}" type="presParOf" srcId="{E81E4D35-BD38-4B5D-80A1-BEA64DEE3739}" destId="{F4E06D5A-0E6C-4F45-A2E6-C3E26F93CA05}" srcOrd="6" destOrd="0" presId="urn:microsoft.com/office/officeart/2008/layout/LinedList"/>
    <dgm:cxn modelId="{79EC2F81-DD9E-45A1-B18D-EF1747B8A7DF}" type="presParOf" srcId="{E81E4D35-BD38-4B5D-80A1-BEA64DEE3739}" destId="{B2CABADD-A542-4ACF-B489-F2A2B6CC3AA5}" srcOrd="7" destOrd="0" presId="urn:microsoft.com/office/officeart/2008/layout/LinedList"/>
    <dgm:cxn modelId="{4C9778CA-5648-4918-9E78-6795C28A50E4}" type="presParOf" srcId="{B2CABADD-A542-4ACF-B489-F2A2B6CC3AA5}" destId="{1BD1F856-D979-430F-84D6-11FCA09D1436}" srcOrd="0" destOrd="0" presId="urn:microsoft.com/office/officeart/2008/layout/LinedList"/>
    <dgm:cxn modelId="{0BFFA476-FC00-41DA-923F-620E0B976776}" type="presParOf" srcId="{B2CABADD-A542-4ACF-B489-F2A2B6CC3AA5}" destId="{0A73ECED-E84B-49D8-AC2C-0561F6612EE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B190C5-1ACE-4BF7-9C64-D909F55A417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98A1D143-31DE-4C45-BA39-7E746F337143}">
      <dgm:prSet/>
      <dgm:spPr/>
      <dgm:t>
        <a:bodyPr/>
        <a:lstStyle/>
        <a:p>
          <a:r>
            <a:rPr lang="fi-FI" b="1" u="sng" dirty="0"/>
            <a:t>EU:n tuomioistuin</a:t>
          </a:r>
          <a:endParaRPr lang="en-US" u="sng" dirty="0"/>
        </a:p>
      </dgm:t>
    </dgm:pt>
    <dgm:pt modelId="{E082943D-9867-4B56-BF27-2AC5DDF39279}" type="parTrans" cxnId="{878AE93C-1802-403A-88C8-B7E01ED36FD1}">
      <dgm:prSet/>
      <dgm:spPr/>
      <dgm:t>
        <a:bodyPr/>
        <a:lstStyle/>
        <a:p>
          <a:endParaRPr lang="en-US"/>
        </a:p>
      </dgm:t>
    </dgm:pt>
    <dgm:pt modelId="{C49CD5B0-ADE1-4B4F-83DA-1BE403928B75}" type="sibTrans" cxnId="{878AE93C-1802-403A-88C8-B7E01ED36FD1}">
      <dgm:prSet/>
      <dgm:spPr/>
      <dgm:t>
        <a:bodyPr/>
        <a:lstStyle/>
        <a:p>
          <a:endParaRPr lang="en-US"/>
        </a:p>
      </dgm:t>
    </dgm:pt>
    <dgm:pt modelId="{941C4EED-C7E2-4DC9-8B89-8CD20C07F8ED}">
      <dgm:prSet/>
      <dgm:spPr/>
      <dgm:t>
        <a:bodyPr/>
        <a:lstStyle/>
        <a:p>
          <a:r>
            <a:rPr lang="fi-FI" dirty="0"/>
            <a:t>sijaitsee </a:t>
          </a:r>
          <a:r>
            <a:rPr lang="fi-FI" i="1" dirty="0"/>
            <a:t>Luxemburgissa</a:t>
          </a:r>
          <a:endParaRPr lang="en-US" i="1" dirty="0"/>
        </a:p>
      </dgm:t>
    </dgm:pt>
    <dgm:pt modelId="{A07166C8-BC6F-4F15-85F8-465895E59AC1}" type="parTrans" cxnId="{7DC8A824-204C-441E-9657-319786981E3F}">
      <dgm:prSet/>
      <dgm:spPr/>
      <dgm:t>
        <a:bodyPr/>
        <a:lstStyle/>
        <a:p>
          <a:endParaRPr lang="en-US"/>
        </a:p>
      </dgm:t>
    </dgm:pt>
    <dgm:pt modelId="{E4F4F299-BEAB-4668-B9A3-3045268CA715}" type="sibTrans" cxnId="{7DC8A824-204C-441E-9657-319786981E3F}">
      <dgm:prSet/>
      <dgm:spPr/>
      <dgm:t>
        <a:bodyPr/>
        <a:lstStyle/>
        <a:p>
          <a:endParaRPr lang="en-US"/>
        </a:p>
      </dgm:t>
    </dgm:pt>
    <dgm:pt modelId="{62B03928-9DBF-471E-98B2-1481A6424B68}">
      <dgm:prSet/>
      <dgm:spPr/>
      <dgm:t>
        <a:bodyPr/>
        <a:lstStyle/>
        <a:p>
          <a:r>
            <a:rPr lang="fi-FI" b="1" dirty="0"/>
            <a:t>valvoo EU-lainsäädännön noudattamista</a:t>
          </a:r>
          <a:r>
            <a:rPr lang="fi-FI" dirty="0"/>
            <a:t> jäsenmaissa</a:t>
          </a:r>
          <a:endParaRPr lang="en-US" dirty="0"/>
        </a:p>
      </dgm:t>
    </dgm:pt>
    <dgm:pt modelId="{076DA325-20E9-4284-ACA4-0FEA49BEB3B1}" type="parTrans" cxnId="{ECA3F93E-32FF-49BB-A34B-990FE6A4FFD6}">
      <dgm:prSet/>
      <dgm:spPr/>
      <dgm:t>
        <a:bodyPr/>
        <a:lstStyle/>
        <a:p>
          <a:endParaRPr lang="en-US"/>
        </a:p>
      </dgm:t>
    </dgm:pt>
    <dgm:pt modelId="{9AE5A077-3AD4-4FEB-A586-513AEAABB45D}" type="sibTrans" cxnId="{ECA3F93E-32FF-49BB-A34B-990FE6A4FFD6}">
      <dgm:prSet/>
      <dgm:spPr/>
      <dgm:t>
        <a:bodyPr/>
        <a:lstStyle/>
        <a:p>
          <a:endParaRPr lang="en-US"/>
        </a:p>
      </dgm:t>
    </dgm:pt>
    <dgm:pt modelId="{824F925C-A802-4408-A66D-0AF92F35581E}">
      <dgm:prSet/>
      <dgm:spPr/>
      <dgm:t>
        <a:bodyPr/>
        <a:lstStyle/>
        <a:p>
          <a:r>
            <a:rPr lang="fi-FI" b="1" dirty="0"/>
            <a:t>käsittelee kanteet toimielimiä vastaan</a:t>
          </a:r>
          <a:endParaRPr lang="en-US" b="1" dirty="0"/>
        </a:p>
      </dgm:t>
    </dgm:pt>
    <dgm:pt modelId="{A2A650F2-92EE-4B34-A1D1-7EE985F16450}" type="parTrans" cxnId="{54CB775B-4104-4DB0-A74B-A721256270D6}">
      <dgm:prSet/>
      <dgm:spPr/>
      <dgm:t>
        <a:bodyPr/>
        <a:lstStyle/>
        <a:p>
          <a:endParaRPr lang="en-US"/>
        </a:p>
      </dgm:t>
    </dgm:pt>
    <dgm:pt modelId="{B9FB1685-38F3-482A-92E1-AFEE433E4229}" type="sibTrans" cxnId="{54CB775B-4104-4DB0-A74B-A721256270D6}">
      <dgm:prSet/>
      <dgm:spPr/>
      <dgm:t>
        <a:bodyPr/>
        <a:lstStyle/>
        <a:p>
          <a:endParaRPr lang="en-US"/>
        </a:p>
      </dgm:t>
    </dgm:pt>
    <dgm:pt modelId="{70BC6AAD-9E81-4E7B-AFD8-DC99C96095EC}">
      <dgm:prSet/>
      <dgm:spPr/>
      <dgm:t>
        <a:bodyPr/>
        <a:lstStyle/>
        <a:p>
          <a:r>
            <a:rPr lang="fi-FI" dirty="0"/>
            <a:t>sakot, uhkasakot, vahingonkorvaukset</a:t>
          </a:r>
          <a:endParaRPr lang="en-US" dirty="0"/>
        </a:p>
      </dgm:t>
    </dgm:pt>
    <dgm:pt modelId="{AEE5805F-001D-4373-9CB5-31C4A7DC8FFC}" type="parTrans" cxnId="{C183A717-6ACF-47FA-9D8D-FBF5FA893DDA}">
      <dgm:prSet/>
      <dgm:spPr/>
      <dgm:t>
        <a:bodyPr/>
        <a:lstStyle/>
        <a:p>
          <a:endParaRPr lang="en-US"/>
        </a:p>
      </dgm:t>
    </dgm:pt>
    <dgm:pt modelId="{DC78A7BD-FB41-46CC-B479-184820BB692C}" type="sibTrans" cxnId="{C183A717-6ACF-47FA-9D8D-FBF5FA893DDA}">
      <dgm:prSet/>
      <dgm:spPr/>
      <dgm:t>
        <a:bodyPr/>
        <a:lstStyle/>
        <a:p>
          <a:endParaRPr lang="en-US"/>
        </a:p>
      </dgm:t>
    </dgm:pt>
    <dgm:pt modelId="{526CE91D-5444-B643-9333-539B7EBD14D5}">
      <dgm:prSet/>
      <dgm:spPr/>
      <dgm:t>
        <a:bodyPr/>
        <a:lstStyle/>
        <a:p>
          <a:r>
            <a:rPr lang="en-US" dirty="0" err="1"/>
            <a:t>Viides</a:t>
          </a:r>
          <a:r>
            <a:rPr lang="en-US" dirty="0"/>
            <a:t> </a:t>
          </a:r>
          <a:r>
            <a:rPr lang="en-US" b="1" dirty="0" err="1"/>
            <a:t>virallinen</a:t>
          </a:r>
          <a:r>
            <a:rPr lang="en-US" b="1" dirty="0"/>
            <a:t> </a:t>
          </a:r>
          <a:r>
            <a:rPr lang="en-US" b="1" dirty="0" err="1"/>
            <a:t>toimielin</a:t>
          </a:r>
          <a:endParaRPr lang="en-US" b="1" dirty="0"/>
        </a:p>
      </dgm:t>
    </dgm:pt>
    <dgm:pt modelId="{B3BB8664-C5EB-7B48-80B2-577F9941F785}" type="parTrans" cxnId="{BADB24EF-DFA5-7846-814B-DBF07224D6E7}">
      <dgm:prSet/>
      <dgm:spPr/>
      <dgm:t>
        <a:bodyPr/>
        <a:lstStyle/>
        <a:p>
          <a:endParaRPr lang="fi-FI"/>
        </a:p>
      </dgm:t>
    </dgm:pt>
    <dgm:pt modelId="{05D77603-D17A-EB45-9385-D5E3502E458B}" type="sibTrans" cxnId="{BADB24EF-DFA5-7846-814B-DBF07224D6E7}">
      <dgm:prSet/>
      <dgm:spPr/>
      <dgm:t>
        <a:bodyPr/>
        <a:lstStyle/>
        <a:p>
          <a:endParaRPr lang="fi-FI"/>
        </a:p>
      </dgm:t>
    </dgm:pt>
    <dgm:pt modelId="{95B62C8D-6911-374A-B444-4B7DAC8FC500}">
      <dgm:prSet/>
      <dgm:spPr/>
      <dgm:t>
        <a:bodyPr/>
        <a:lstStyle/>
        <a:p>
          <a:r>
            <a:rPr lang="en-US" b="1" i="0" dirty="0"/>
            <a:t>Yksi </a:t>
          </a:r>
          <a:r>
            <a:rPr lang="en-US" b="1" i="0" dirty="0" err="1"/>
            <a:t>jäsen</a:t>
          </a:r>
          <a:r>
            <a:rPr lang="en-US" b="1" i="0" dirty="0"/>
            <a:t> </a:t>
          </a:r>
          <a:r>
            <a:rPr lang="en-US" i="0" dirty="0" err="1"/>
            <a:t>kustakin</a:t>
          </a:r>
          <a:r>
            <a:rPr lang="en-US" i="0" dirty="0"/>
            <a:t> </a:t>
          </a:r>
          <a:r>
            <a:rPr lang="en-US" i="0" dirty="0" err="1"/>
            <a:t>jäsenmaasta</a:t>
          </a:r>
          <a:endParaRPr lang="en-US" i="0" dirty="0"/>
        </a:p>
      </dgm:t>
    </dgm:pt>
    <dgm:pt modelId="{770E7876-E875-E749-8CEE-6A92378BAB5F}" type="parTrans" cxnId="{8F2E3B87-5F72-CE4E-BAF1-0F0EAC03445E}">
      <dgm:prSet/>
      <dgm:spPr/>
      <dgm:t>
        <a:bodyPr/>
        <a:lstStyle/>
        <a:p>
          <a:endParaRPr lang="fi-FI"/>
        </a:p>
      </dgm:t>
    </dgm:pt>
    <dgm:pt modelId="{5302B330-CDC1-854A-936A-D1618C31F99D}" type="sibTrans" cxnId="{8F2E3B87-5F72-CE4E-BAF1-0F0EAC03445E}">
      <dgm:prSet/>
      <dgm:spPr/>
      <dgm:t>
        <a:bodyPr/>
        <a:lstStyle/>
        <a:p>
          <a:endParaRPr lang="fi-FI"/>
        </a:p>
      </dgm:t>
    </dgm:pt>
    <dgm:pt modelId="{8C106ECF-AE74-4044-9304-B7FCAE835788}" type="pres">
      <dgm:prSet presAssocID="{97B190C5-1ACE-4BF7-9C64-D909F55A417D}" presName="cycle" presStyleCnt="0">
        <dgm:presLayoutVars>
          <dgm:dir/>
          <dgm:resizeHandles val="exact"/>
        </dgm:presLayoutVars>
      </dgm:prSet>
      <dgm:spPr/>
    </dgm:pt>
    <dgm:pt modelId="{96C19725-AC4D-9249-9DC4-FDA29D9C870E}" type="pres">
      <dgm:prSet presAssocID="{98A1D143-31DE-4C45-BA39-7E746F337143}" presName="node" presStyleLbl="revTx" presStyleIdx="0" presStyleCnt="1" custScaleX="109871">
        <dgm:presLayoutVars>
          <dgm:bulletEnabled val="1"/>
        </dgm:presLayoutVars>
      </dgm:prSet>
      <dgm:spPr/>
    </dgm:pt>
  </dgm:ptLst>
  <dgm:cxnLst>
    <dgm:cxn modelId="{3764E404-6D44-9744-B16B-B0B845D3B5F4}" type="presOf" srcId="{97B190C5-1ACE-4BF7-9C64-D909F55A417D}" destId="{8C106ECF-AE74-4044-9304-B7FCAE835788}" srcOrd="0" destOrd="0" presId="urn:microsoft.com/office/officeart/2005/8/layout/cycle1"/>
    <dgm:cxn modelId="{C183A717-6ACF-47FA-9D8D-FBF5FA893DDA}" srcId="{98A1D143-31DE-4C45-BA39-7E746F337143}" destId="{70BC6AAD-9E81-4E7B-AFD8-DC99C96095EC}" srcOrd="5" destOrd="0" parTransId="{AEE5805F-001D-4373-9CB5-31C4A7DC8FFC}" sibTransId="{DC78A7BD-FB41-46CC-B479-184820BB692C}"/>
    <dgm:cxn modelId="{7DC8A824-204C-441E-9657-319786981E3F}" srcId="{98A1D143-31DE-4C45-BA39-7E746F337143}" destId="{941C4EED-C7E2-4DC9-8B89-8CD20C07F8ED}" srcOrd="1" destOrd="0" parTransId="{A07166C8-BC6F-4F15-85F8-465895E59AC1}" sibTransId="{E4F4F299-BEAB-4668-B9A3-3045268CA715}"/>
    <dgm:cxn modelId="{11C3AE2C-64D2-D44A-9700-818FF0CF3769}" type="presOf" srcId="{95B62C8D-6911-374A-B444-4B7DAC8FC500}" destId="{96C19725-AC4D-9249-9DC4-FDA29D9C870E}" srcOrd="0" destOrd="3" presId="urn:microsoft.com/office/officeart/2005/8/layout/cycle1"/>
    <dgm:cxn modelId="{87BF2A32-2BA9-5949-9744-4405214A2518}" type="presOf" srcId="{70BC6AAD-9E81-4E7B-AFD8-DC99C96095EC}" destId="{96C19725-AC4D-9249-9DC4-FDA29D9C870E}" srcOrd="0" destOrd="6" presId="urn:microsoft.com/office/officeart/2005/8/layout/cycle1"/>
    <dgm:cxn modelId="{878AE93C-1802-403A-88C8-B7E01ED36FD1}" srcId="{97B190C5-1ACE-4BF7-9C64-D909F55A417D}" destId="{98A1D143-31DE-4C45-BA39-7E746F337143}" srcOrd="0" destOrd="0" parTransId="{E082943D-9867-4B56-BF27-2AC5DDF39279}" sibTransId="{C49CD5B0-ADE1-4B4F-83DA-1BE403928B75}"/>
    <dgm:cxn modelId="{ECA3F93E-32FF-49BB-A34B-990FE6A4FFD6}" srcId="{98A1D143-31DE-4C45-BA39-7E746F337143}" destId="{62B03928-9DBF-471E-98B2-1481A6424B68}" srcOrd="3" destOrd="0" parTransId="{076DA325-20E9-4284-ACA4-0FEA49BEB3B1}" sibTransId="{9AE5A077-3AD4-4FEB-A586-513AEAABB45D}"/>
    <dgm:cxn modelId="{72296D44-FF69-DE4E-ABDC-05777B769D09}" type="presOf" srcId="{62B03928-9DBF-471E-98B2-1481A6424B68}" destId="{96C19725-AC4D-9249-9DC4-FDA29D9C870E}" srcOrd="0" destOrd="4" presId="urn:microsoft.com/office/officeart/2005/8/layout/cycle1"/>
    <dgm:cxn modelId="{890F0450-77EE-8340-B9D0-08297A88E4E7}" type="presOf" srcId="{941C4EED-C7E2-4DC9-8B89-8CD20C07F8ED}" destId="{96C19725-AC4D-9249-9DC4-FDA29D9C870E}" srcOrd="0" destOrd="2" presId="urn:microsoft.com/office/officeart/2005/8/layout/cycle1"/>
    <dgm:cxn modelId="{54CB775B-4104-4DB0-A74B-A721256270D6}" srcId="{98A1D143-31DE-4C45-BA39-7E746F337143}" destId="{824F925C-A802-4408-A66D-0AF92F35581E}" srcOrd="4" destOrd="0" parTransId="{A2A650F2-92EE-4B34-A1D1-7EE985F16450}" sibTransId="{B9FB1685-38F3-482A-92E1-AFEE433E4229}"/>
    <dgm:cxn modelId="{E3A01369-432A-464F-B33B-A4CDEED75C3F}" type="presOf" srcId="{98A1D143-31DE-4C45-BA39-7E746F337143}" destId="{96C19725-AC4D-9249-9DC4-FDA29D9C870E}" srcOrd="0" destOrd="0" presId="urn:microsoft.com/office/officeart/2005/8/layout/cycle1"/>
    <dgm:cxn modelId="{920CBC6D-B1E6-CF41-965F-AF9C65A34557}" type="presOf" srcId="{824F925C-A802-4408-A66D-0AF92F35581E}" destId="{96C19725-AC4D-9249-9DC4-FDA29D9C870E}" srcOrd="0" destOrd="5" presId="urn:microsoft.com/office/officeart/2005/8/layout/cycle1"/>
    <dgm:cxn modelId="{8F2E3B87-5F72-CE4E-BAF1-0F0EAC03445E}" srcId="{98A1D143-31DE-4C45-BA39-7E746F337143}" destId="{95B62C8D-6911-374A-B444-4B7DAC8FC500}" srcOrd="2" destOrd="0" parTransId="{770E7876-E875-E749-8CEE-6A92378BAB5F}" sibTransId="{5302B330-CDC1-854A-936A-D1618C31F99D}"/>
    <dgm:cxn modelId="{ECF9A4C6-BA84-244B-B4B7-D3D91D822373}" type="presOf" srcId="{526CE91D-5444-B643-9333-539B7EBD14D5}" destId="{96C19725-AC4D-9249-9DC4-FDA29D9C870E}" srcOrd="0" destOrd="1" presId="urn:microsoft.com/office/officeart/2005/8/layout/cycle1"/>
    <dgm:cxn modelId="{BADB24EF-DFA5-7846-814B-DBF07224D6E7}" srcId="{98A1D143-31DE-4C45-BA39-7E746F337143}" destId="{526CE91D-5444-B643-9333-539B7EBD14D5}" srcOrd="0" destOrd="0" parTransId="{B3BB8664-C5EB-7B48-80B2-577F9941F785}" sibTransId="{05D77603-D17A-EB45-9385-D5E3502E458B}"/>
    <dgm:cxn modelId="{066429E3-6AA4-064F-9B9F-26B13FE971EC}" type="presParOf" srcId="{8C106ECF-AE74-4044-9304-B7FCAE835788}" destId="{96C19725-AC4D-9249-9DC4-FDA29D9C870E}" srcOrd="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DB5F71-13FF-471E-A69A-6731525673F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776AFBB-F359-4475-AA65-78BABB871357}">
      <dgm:prSet/>
      <dgm:spPr/>
      <dgm:t>
        <a:bodyPr/>
        <a:lstStyle/>
        <a:p>
          <a:r>
            <a:rPr lang="fi-FI" b="1" u="sng"/>
            <a:t>Euroopan keskuspankki (EKP)</a:t>
          </a:r>
          <a:endParaRPr lang="en-US"/>
        </a:p>
      </dgm:t>
    </dgm:pt>
    <dgm:pt modelId="{487E069E-13A1-46F3-9217-81B161C4F1F5}" type="parTrans" cxnId="{CCFADF3B-8EDE-4C7F-AECE-9F4E2061D523}">
      <dgm:prSet/>
      <dgm:spPr/>
      <dgm:t>
        <a:bodyPr/>
        <a:lstStyle/>
        <a:p>
          <a:endParaRPr lang="en-US"/>
        </a:p>
      </dgm:t>
    </dgm:pt>
    <dgm:pt modelId="{C655B7C7-41CC-4220-8E1B-B7073D9B0FE8}" type="sibTrans" cxnId="{CCFADF3B-8EDE-4C7F-AECE-9F4E2061D523}">
      <dgm:prSet/>
      <dgm:spPr/>
      <dgm:t>
        <a:bodyPr/>
        <a:lstStyle/>
        <a:p>
          <a:endParaRPr lang="en-US"/>
        </a:p>
      </dgm:t>
    </dgm:pt>
    <dgm:pt modelId="{A4A7A794-ABDF-45E5-BCAC-C80A13CFDE5C}">
      <dgm:prSet/>
      <dgm:spPr/>
      <dgm:t>
        <a:bodyPr/>
        <a:lstStyle/>
        <a:p>
          <a:r>
            <a:rPr lang="fi-FI" b="1" dirty="0"/>
            <a:t>johtaa ja toteuttaa euroalueen rahapolitiikkaa</a:t>
          </a:r>
          <a:endParaRPr lang="en-US" dirty="0"/>
        </a:p>
      </dgm:t>
    </dgm:pt>
    <dgm:pt modelId="{1C171336-2977-45A2-804F-BA2D0AAF48F0}" type="parTrans" cxnId="{803DEC17-A320-4D70-BD99-EA20E7687DDF}">
      <dgm:prSet/>
      <dgm:spPr/>
      <dgm:t>
        <a:bodyPr/>
        <a:lstStyle/>
        <a:p>
          <a:endParaRPr lang="en-US"/>
        </a:p>
      </dgm:t>
    </dgm:pt>
    <dgm:pt modelId="{5F218C87-26FC-496C-9241-8332F7D3F973}" type="sibTrans" cxnId="{803DEC17-A320-4D70-BD99-EA20E7687DDF}">
      <dgm:prSet/>
      <dgm:spPr/>
      <dgm:t>
        <a:bodyPr/>
        <a:lstStyle/>
        <a:p>
          <a:endParaRPr lang="en-US"/>
        </a:p>
      </dgm:t>
    </dgm:pt>
    <dgm:pt modelId="{A12E10AB-7BB4-4C04-A8FC-4640B3788F36}">
      <dgm:prSet/>
      <dgm:spPr/>
      <dgm:t>
        <a:bodyPr/>
        <a:lstStyle/>
        <a:p>
          <a:r>
            <a:rPr lang="fi-FI" b="1">
              <a:sym typeface="Wingdings" panose="05000000000000000000" pitchFamily="2" charset="2"/>
            </a:rPr>
            <a:t></a:t>
          </a:r>
          <a:r>
            <a:rPr lang="fi-FI" b="1"/>
            <a:t> Erityisesti torjuu inflaatiota</a:t>
          </a:r>
          <a:endParaRPr lang="en-US"/>
        </a:p>
      </dgm:t>
    </dgm:pt>
    <dgm:pt modelId="{76712A85-C619-42A9-89CE-9A454D073DB9}" type="parTrans" cxnId="{4FCE15E7-EF07-44D2-B676-B6C10905B998}">
      <dgm:prSet/>
      <dgm:spPr/>
      <dgm:t>
        <a:bodyPr/>
        <a:lstStyle/>
        <a:p>
          <a:endParaRPr lang="en-US"/>
        </a:p>
      </dgm:t>
    </dgm:pt>
    <dgm:pt modelId="{D479D3D2-6E23-4E5E-A455-9CCBA63BB17B}" type="sibTrans" cxnId="{4FCE15E7-EF07-44D2-B676-B6C10905B998}">
      <dgm:prSet/>
      <dgm:spPr/>
      <dgm:t>
        <a:bodyPr/>
        <a:lstStyle/>
        <a:p>
          <a:endParaRPr lang="en-US"/>
        </a:p>
      </dgm:t>
    </dgm:pt>
    <dgm:pt modelId="{8A2B3E74-2C87-49F0-B043-B33F66ED37BE}">
      <dgm:prSet/>
      <dgm:spPr/>
      <dgm:t>
        <a:bodyPr/>
        <a:lstStyle/>
        <a:p>
          <a:r>
            <a:rPr lang="fi-FI" dirty="0"/>
            <a:t>20 jäsenmaata: yhteinen raha (euro) ja sen hallinnointi &amp; rahapolitiikka</a:t>
          </a:r>
          <a:endParaRPr lang="en-US" dirty="0"/>
        </a:p>
      </dgm:t>
    </dgm:pt>
    <dgm:pt modelId="{BF8AC399-1767-4BE4-B0BD-583C42A2D08F}" type="parTrans" cxnId="{F3D6A120-7BAB-463E-845F-831229A66C5B}">
      <dgm:prSet/>
      <dgm:spPr/>
      <dgm:t>
        <a:bodyPr/>
        <a:lstStyle/>
        <a:p>
          <a:endParaRPr lang="en-US"/>
        </a:p>
      </dgm:t>
    </dgm:pt>
    <dgm:pt modelId="{9927439C-CABA-48BE-92CA-CB2D7EE54695}" type="sibTrans" cxnId="{F3D6A120-7BAB-463E-845F-831229A66C5B}">
      <dgm:prSet/>
      <dgm:spPr/>
      <dgm:t>
        <a:bodyPr/>
        <a:lstStyle/>
        <a:p>
          <a:endParaRPr lang="en-US"/>
        </a:p>
      </dgm:t>
    </dgm:pt>
    <dgm:pt modelId="{E3B34A43-FA03-4780-A0D0-345E646F0B20}">
      <dgm:prSet/>
      <dgm:spPr/>
      <dgm:t>
        <a:bodyPr/>
        <a:lstStyle/>
        <a:p>
          <a:r>
            <a:rPr lang="fi-FI"/>
            <a:t>Päätökset EKP:n neuvostossa, jossa läsnä kansallisten keskuspankkien johtajat</a:t>
          </a:r>
          <a:endParaRPr lang="en-US"/>
        </a:p>
      </dgm:t>
    </dgm:pt>
    <dgm:pt modelId="{00321A8B-438C-460B-AC05-58D75B048884}" type="parTrans" cxnId="{710826E7-D2D6-4D63-BB17-A58618A42512}">
      <dgm:prSet/>
      <dgm:spPr/>
      <dgm:t>
        <a:bodyPr/>
        <a:lstStyle/>
        <a:p>
          <a:endParaRPr lang="en-US"/>
        </a:p>
      </dgm:t>
    </dgm:pt>
    <dgm:pt modelId="{CBA0616E-8B6C-4C51-B231-538FC9F01325}" type="sibTrans" cxnId="{710826E7-D2D6-4D63-BB17-A58618A42512}">
      <dgm:prSet/>
      <dgm:spPr/>
      <dgm:t>
        <a:bodyPr/>
        <a:lstStyle/>
        <a:p>
          <a:endParaRPr lang="en-US"/>
        </a:p>
      </dgm:t>
    </dgm:pt>
    <dgm:pt modelId="{2698ABAA-7565-284C-948E-CCD0E8E90712}" type="pres">
      <dgm:prSet presAssocID="{1ADB5F71-13FF-471E-A69A-6731525673F0}" presName="linear" presStyleCnt="0">
        <dgm:presLayoutVars>
          <dgm:animLvl val="lvl"/>
          <dgm:resizeHandles val="exact"/>
        </dgm:presLayoutVars>
      </dgm:prSet>
      <dgm:spPr/>
    </dgm:pt>
    <dgm:pt modelId="{6B12944C-6DEC-8246-B70B-270B7A96384F}" type="pres">
      <dgm:prSet presAssocID="{8776AFBB-F359-4475-AA65-78BABB871357}" presName="parentText" presStyleLbl="node1" presStyleIdx="0" presStyleCnt="2">
        <dgm:presLayoutVars>
          <dgm:chMax val="0"/>
          <dgm:bulletEnabled val="1"/>
        </dgm:presLayoutVars>
      </dgm:prSet>
      <dgm:spPr/>
    </dgm:pt>
    <dgm:pt modelId="{4048290D-73C6-9D4D-BF23-038C03E0DD0C}" type="pres">
      <dgm:prSet presAssocID="{8776AFBB-F359-4475-AA65-78BABB871357}" presName="childText" presStyleLbl="revTx" presStyleIdx="0" presStyleCnt="2">
        <dgm:presLayoutVars>
          <dgm:bulletEnabled val="1"/>
        </dgm:presLayoutVars>
      </dgm:prSet>
      <dgm:spPr/>
    </dgm:pt>
    <dgm:pt modelId="{9FEF89D9-8D12-6A49-9393-E63D3EE99BB6}" type="pres">
      <dgm:prSet presAssocID="{A12E10AB-7BB4-4C04-A8FC-4640B3788F36}" presName="parentText" presStyleLbl="node1" presStyleIdx="1" presStyleCnt="2">
        <dgm:presLayoutVars>
          <dgm:chMax val="0"/>
          <dgm:bulletEnabled val="1"/>
        </dgm:presLayoutVars>
      </dgm:prSet>
      <dgm:spPr/>
    </dgm:pt>
    <dgm:pt modelId="{2161AC7F-8AFD-A74A-8E24-6C28F52AA685}" type="pres">
      <dgm:prSet presAssocID="{A12E10AB-7BB4-4C04-A8FC-4640B3788F36}" presName="childText" presStyleLbl="revTx" presStyleIdx="1" presStyleCnt="2">
        <dgm:presLayoutVars>
          <dgm:bulletEnabled val="1"/>
        </dgm:presLayoutVars>
      </dgm:prSet>
      <dgm:spPr/>
    </dgm:pt>
  </dgm:ptLst>
  <dgm:cxnLst>
    <dgm:cxn modelId="{D8750F0D-E2A1-2C4F-B39A-900C92E12DF4}" type="presOf" srcId="{A12E10AB-7BB4-4C04-A8FC-4640B3788F36}" destId="{9FEF89D9-8D12-6A49-9393-E63D3EE99BB6}" srcOrd="0" destOrd="0" presId="urn:microsoft.com/office/officeart/2005/8/layout/vList2"/>
    <dgm:cxn modelId="{803DEC17-A320-4D70-BD99-EA20E7687DDF}" srcId="{8776AFBB-F359-4475-AA65-78BABB871357}" destId="{A4A7A794-ABDF-45E5-BCAC-C80A13CFDE5C}" srcOrd="0" destOrd="0" parTransId="{1C171336-2977-45A2-804F-BA2D0AAF48F0}" sibTransId="{5F218C87-26FC-496C-9241-8332F7D3F973}"/>
    <dgm:cxn modelId="{F3D6A120-7BAB-463E-845F-831229A66C5B}" srcId="{A12E10AB-7BB4-4C04-A8FC-4640B3788F36}" destId="{8A2B3E74-2C87-49F0-B043-B33F66ED37BE}" srcOrd="0" destOrd="0" parTransId="{BF8AC399-1767-4BE4-B0BD-583C42A2D08F}" sibTransId="{9927439C-CABA-48BE-92CA-CB2D7EE54695}"/>
    <dgm:cxn modelId="{CCFADF3B-8EDE-4C7F-AECE-9F4E2061D523}" srcId="{1ADB5F71-13FF-471E-A69A-6731525673F0}" destId="{8776AFBB-F359-4475-AA65-78BABB871357}" srcOrd="0" destOrd="0" parTransId="{487E069E-13A1-46F3-9217-81B161C4F1F5}" sibTransId="{C655B7C7-41CC-4220-8E1B-B7073D9B0FE8}"/>
    <dgm:cxn modelId="{143D1F41-1D2C-A647-996C-A48DDD497DF4}" type="presOf" srcId="{8A2B3E74-2C87-49F0-B043-B33F66ED37BE}" destId="{2161AC7F-8AFD-A74A-8E24-6C28F52AA685}" srcOrd="0" destOrd="0" presId="urn:microsoft.com/office/officeart/2005/8/layout/vList2"/>
    <dgm:cxn modelId="{4D38AA55-2A06-DF4D-84D8-313D3CC73C22}" type="presOf" srcId="{E3B34A43-FA03-4780-A0D0-345E646F0B20}" destId="{2161AC7F-8AFD-A74A-8E24-6C28F52AA685}" srcOrd="0" destOrd="1" presId="urn:microsoft.com/office/officeart/2005/8/layout/vList2"/>
    <dgm:cxn modelId="{F58B0865-FD3E-2F49-BA90-82CF84EA73D6}" type="presOf" srcId="{1ADB5F71-13FF-471E-A69A-6731525673F0}" destId="{2698ABAA-7565-284C-948E-CCD0E8E90712}" srcOrd="0" destOrd="0" presId="urn:microsoft.com/office/officeart/2005/8/layout/vList2"/>
    <dgm:cxn modelId="{ABCEB57F-9F0B-FA42-8CA3-9EDE4074DB69}" type="presOf" srcId="{8776AFBB-F359-4475-AA65-78BABB871357}" destId="{6B12944C-6DEC-8246-B70B-270B7A96384F}" srcOrd="0" destOrd="0" presId="urn:microsoft.com/office/officeart/2005/8/layout/vList2"/>
    <dgm:cxn modelId="{4D8713A4-4A4B-F24A-8134-A5C865D50646}" type="presOf" srcId="{A4A7A794-ABDF-45E5-BCAC-C80A13CFDE5C}" destId="{4048290D-73C6-9D4D-BF23-038C03E0DD0C}" srcOrd="0" destOrd="0" presId="urn:microsoft.com/office/officeart/2005/8/layout/vList2"/>
    <dgm:cxn modelId="{4FCE15E7-EF07-44D2-B676-B6C10905B998}" srcId="{1ADB5F71-13FF-471E-A69A-6731525673F0}" destId="{A12E10AB-7BB4-4C04-A8FC-4640B3788F36}" srcOrd="1" destOrd="0" parTransId="{76712A85-C619-42A9-89CE-9A454D073DB9}" sibTransId="{D479D3D2-6E23-4E5E-A455-9CCBA63BB17B}"/>
    <dgm:cxn modelId="{710826E7-D2D6-4D63-BB17-A58618A42512}" srcId="{A12E10AB-7BB4-4C04-A8FC-4640B3788F36}" destId="{E3B34A43-FA03-4780-A0D0-345E646F0B20}" srcOrd="1" destOrd="0" parTransId="{00321A8B-438C-460B-AC05-58D75B048884}" sibTransId="{CBA0616E-8B6C-4C51-B231-538FC9F01325}"/>
    <dgm:cxn modelId="{CE70B06D-DA75-E444-99F2-3C2D6A3EE240}" type="presParOf" srcId="{2698ABAA-7565-284C-948E-CCD0E8E90712}" destId="{6B12944C-6DEC-8246-B70B-270B7A96384F}" srcOrd="0" destOrd="0" presId="urn:microsoft.com/office/officeart/2005/8/layout/vList2"/>
    <dgm:cxn modelId="{416CFFBA-C9E3-8645-BA47-A21E639A768C}" type="presParOf" srcId="{2698ABAA-7565-284C-948E-CCD0E8E90712}" destId="{4048290D-73C6-9D4D-BF23-038C03E0DD0C}" srcOrd="1" destOrd="0" presId="urn:microsoft.com/office/officeart/2005/8/layout/vList2"/>
    <dgm:cxn modelId="{D275D6A4-379B-A845-8F69-65BBE0E96DCD}" type="presParOf" srcId="{2698ABAA-7565-284C-948E-CCD0E8E90712}" destId="{9FEF89D9-8D12-6A49-9393-E63D3EE99BB6}" srcOrd="2" destOrd="0" presId="urn:microsoft.com/office/officeart/2005/8/layout/vList2"/>
    <dgm:cxn modelId="{77FC171E-C4D3-4F4D-BB44-25BFA60C1B15}" type="presParOf" srcId="{2698ABAA-7565-284C-948E-CCD0E8E90712}" destId="{2161AC7F-8AFD-A74A-8E24-6C28F52AA68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178A6D-75F2-41D3-8673-1036026B682C}" type="doc">
      <dgm:prSet loTypeId="urn:microsoft.com/office/officeart/2005/8/layout/cycle1" loCatId="cycle" qsTypeId="urn:microsoft.com/office/officeart/2005/8/quickstyle/simple1" qsCatId="simple" csTypeId="urn:microsoft.com/office/officeart/2005/8/colors/accent1_2" csCatId="accent1"/>
      <dgm:spPr/>
      <dgm:t>
        <a:bodyPr/>
        <a:lstStyle/>
        <a:p>
          <a:endParaRPr lang="en-US"/>
        </a:p>
      </dgm:t>
    </dgm:pt>
    <dgm:pt modelId="{0CD39596-3B86-4F30-9769-5983C264B15B}">
      <dgm:prSet/>
      <dgm:spPr/>
      <dgm:t>
        <a:bodyPr/>
        <a:lstStyle/>
        <a:p>
          <a:r>
            <a:rPr lang="fi-FI" b="1" u="sng"/>
            <a:t>Euroopan talous- ja sosiaalikomitea</a:t>
          </a:r>
          <a:endParaRPr lang="en-US"/>
        </a:p>
      </dgm:t>
    </dgm:pt>
    <dgm:pt modelId="{5DA1230C-4D55-4716-B04A-990E3D0146CD}" type="parTrans" cxnId="{31E7CCBC-66BC-4E6B-8FBB-CF2D48E94335}">
      <dgm:prSet/>
      <dgm:spPr/>
      <dgm:t>
        <a:bodyPr/>
        <a:lstStyle/>
        <a:p>
          <a:endParaRPr lang="en-US"/>
        </a:p>
      </dgm:t>
    </dgm:pt>
    <dgm:pt modelId="{EC3E9C1D-DCDC-482F-80D6-E9BA8699B653}" type="sibTrans" cxnId="{31E7CCBC-66BC-4E6B-8FBB-CF2D48E94335}">
      <dgm:prSet/>
      <dgm:spPr/>
      <dgm:t>
        <a:bodyPr/>
        <a:lstStyle/>
        <a:p>
          <a:endParaRPr lang="en-US"/>
        </a:p>
      </dgm:t>
    </dgm:pt>
    <dgm:pt modelId="{BA6F473F-0597-42AF-829F-DCDC8A166E9B}">
      <dgm:prSet/>
      <dgm:spPr/>
      <dgm:t>
        <a:bodyPr/>
        <a:lstStyle/>
        <a:p>
          <a:r>
            <a:rPr lang="fi-FI" dirty="0"/>
            <a:t>Neuvoa-antava elin</a:t>
          </a:r>
          <a:endParaRPr lang="en-US" dirty="0"/>
        </a:p>
      </dgm:t>
    </dgm:pt>
    <dgm:pt modelId="{02182E2E-7282-4368-B7A5-6D61D580B1A9}" type="parTrans" cxnId="{BB4D06E1-C912-4D2B-BFA0-AC77B52104B9}">
      <dgm:prSet/>
      <dgm:spPr/>
      <dgm:t>
        <a:bodyPr/>
        <a:lstStyle/>
        <a:p>
          <a:endParaRPr lang="en-US"/>
        </a:p>
      </dgm:t>
    </dgm:pt>
    <dgm:pt modelId="{14227CBD-ECF6-48B0-A14F-3424340FE635}" type="sibTrans" cxnId="{BB4D06E1-C912-4D2B-BFA0-AC77B52104B9}">
      <dgm:prSet/>
      <dgm:spPr/>
      <dgm:t>
        <a:bodyPr/>
        <a:lstStyle/>
        <a:p>
          <a:endParaRPr lang="en-US"/>
        </a:p>
      </dgm:t>
    </dgm:pt>
    <dgm:pt modelId="{25F99B31-85C1-4D3A-A048-189FFF0FA777}">
      <dgm:prSet/>
      <dgm:spPr/>
      <dgm:t>
        <a:bodyPr/>
        <a:lstStyle/>
        <a:p>
          <a:r>
            <a:rPr lang="fi-FI" dirty="0"/>
            <a:t>Sisämarkkinoihin, talouteen ja työoloihin liittyvät suositukset ja lausunnot</a:t>
          </a:r>
          <a:endParaRPr lang="en-US" dirty="0"/>
        </a:p>
      </dgm:t>
    </dgm:pt>
    <dgm:pt modelId="{184305D5-6E6C-4B4E-91E4-1435F2768E03}" type="parTrans" cxnId="{A1BBD877-A066-4A8B-85E3-46E18FE8449B}">
      <dgm:prSet/>
      <dgm:spPr/>
      <dgm:t>
        <a:bodyPr/>
        <a:lstStyle/>
        <a:p>
          <a:endParaRPr lang="en-US"/>
        </a:p>
      </dgm:t>
    </dgm:pt>
    <dgm:pt modelId="{72B78657-2A41-4F6B-A132-5BEE2C0CEC37}" type="sibTrans" cxnId="{A1BBD877-A066-4A8B-85E3-46E18FE8449B}">
      <dgm:prSet/>
      <dgm:spPr/>
      <dgm:t>
        <a:bodyPr/>
        <a:lstStyle/>
        <a:p>
          <a:endParaRPr lang="en-US"/>
        </a:p>
      </dgm:t>
    </dgm:pt>
    <dgm:pt modelId="{200AE86B-2C30-4D70-8A52-C76F7245690F}">
      <dgm:prSet/>
      <dgm:spPr/>
      <dgm:t>
        <a:bodyPr/>
        <a:lstStyle/>
        <a:p>
          <a:r>
            <a:rPr lang="fi-FI" b="1" dirty="0"/>
            <a:t>Eri etujärjestöjen (työnantaja -ja työntekijäjärjestöt)</a:t>
          </a:r>
          <a:r>
            <a:rPr lang="fi-FI" dirty="0"/>
            <a:t> äänitorvi</a:t>
          </a:r>
          <a:endParaRPr lang="en-US" dirty="0"/>
        </a:p>
      </dgm:t>
    </dgm:pt>
    <dgm:pt modelId="{84A1F5C5-0DAA-41FB-A316-72E2C8FEE2D6}" type="parTrans" cxnId="{B2C11B2D-77E7-452D-9A1E-3BE695717A97}">
      <dgm:prSet/>
      <dgm:spPr/>
      <dgm:t>
        <a:bodyPr/>
        <a:lstStyle/>
        <a:p>
          <a:endParaRPr lang="en-US"/>
        </a:p>
      </dgm:t>
    </dgm:pt>
    <dgm:pt modelId="{97EBFAC7-C5ED-4818-8D9A-3A3E94CC2584}" type="sibTrans" cxnId="{B2C11B2D-77E7-452D-9A1E-3BE695717A97}">
      <dgm:prSet/>
      <dgm:spPr/>
      <dgm:t>
        <a:bodyPr/>
        <a:lstStyle/>
        <a:p>
          <a:endParaRPr lang="en-US"/>
        </a:p>
      </dgm:t>
    </dgm:pt>
    <dgm:pt modelId="{9B571ADA-2DB8-C14D-A919-3385C1A0C762}" type="pres">
      <dgm:prSet presAssocID="{18178A6D-75F2-41D3-8673-1036026B682C}" presName="cycle" presStyleCnt="0">
        <dgm:presLayoutVars>
          <dgm:dir/>
          <dgm:resizeHandles val="exact"/>
        </dgm:presLayoutVars>
      </dgm:prSet>
      <dgm:spPr/>
    </dgm:pt>
    <dgm:pt modelId="{F2B0D0D2-24E7-194C-9929-412C3FFE7FF3}" type="pres">
      <dgm:prSet presAssocID="{0CD39596-3B86-4F30-9769-5983C264B15B}" presName="node" presStyleLbl="revTx" presStyleIdx="0" presStyleCnt="1">
        <dgm:presLayoutVars>
          <dgm:bulletEnabled val="1"/>
        </dgm:presLayoutVars>
      </dgm:prSet>
      <dgm:spPr/>
    </dgm:pt>
  </dgm:ptLst>
  <dgm:cxnLst>
    <dgm:cxn modelId="{FCEB180F-B89E-1940-A3D2-B403299357BC}" type="presOf" srcId="{200AE86B-2C30-4D70-8A52-C76F7245690F}" destId="{F2B0D0D2-24E7-194C-9929-412C3FFE7FF3}" srcOrd="0" destOrd="3" presId="urn:microsoft.com/office/officeart/2005/8/layout/cycle1"/>
    <dgm:cxn modelId="{09D8711A-B0D3-5448-B09B-ECFFC568AA71}" type="presOf" srcId="{0CD39596-3B86-4F30-9769-5983C264B15B}" destId="{F2B0D0D2-24E7-194C-9929-412C3FFE7FF3}" srcOrd="0" destOrd="0" presId="urn:microsoft.com/office/officeart/2005/8/layout/cycle1"/>
    <dgm:cxn modelId="{B2C11B2D-77E7-452D-9A1E-3BE695717A97}" srcId="{0CD39596-3B86-4F30-9769-5983C264B15B}" destId="{200AE86B-2C30-4D70-8A52-C76F7245690F}" srcOrd="2" destOrd="0" parTransId="{84A1F5C5-0DAA-41FB-A316-72E2C8FEE2D6}" sibTransId="{97EBFAC7-C5ED-4818-8D9A-3A3E94CC2584}"/>
    <dgm:cxn modelId="{61081030-EAFC-3741-A37B-EAA6A88A4F59}" type="presOf" srcId="{BA6F473F-0597-42AF-829F-DCDC8A166E9B}" destId="{F2B0D0D2-24E7-194C-9929-412C3FFE7FF3}" srcOrd="0" destOrd="1" presId="urn:microsoft.com/office/officeart/2005/8/layout/cycle1"/>
    <dgm:cxn modelId="{B07E2657-E6E4-8741-BAD0-E490F9C254C8}" type="presOf" srcId="{25F99B31-85C1-4D3A-A048-189FFF0FA777}" destId="{F2B0D0D2-24E7-194C-9929-412C3FFE7FF3}" srcOrd="0" destOrd="2" presId="urn:microsoft.com/office/officeart/2005/8/layout/cycle1"/>
    <dgm:cxn modelId="{A1BBD877-A066-4A8B-85E3-46E18FE8449B}" srcId="{0CD39596-3B86-4F30-9769-5983C264B15B}" destId="{25F99B31-85C1-4D3A-A048-189FFF0FA777}" srcOrd="1" destOrd="0" parTransId="{184305D5-6E6C-4B4E-91E4-1435F2768E03}" sibTransId="{72B78657-2A41-4F6B-A132-5BEE2C0CEC37}"/>
    <dgm:cxn modelId="{7792E281-6953-C149-BE18-9FEDE9B4025D}" type="presOf" srcId="{18178A6D-75F2-41D3-8673-1036026B682C}" destId="{9B571ADA-2DB8-C14D-A919-3385C1A0C762}" srcOrd="0" destOrd="0" presId="urn:microsoft.com/office/officeart/2005/8/layout/cycle1"/>
    <dgm:cxn modelId="{31E7CCBC-66BC-4E6B-8FBB-CF2D48E94335}" srcId="{18178A6D-75F2-41D3-8673-1036026B682C}" destId="{0CD39596-3B86-4F30-9769-5983C264B15B}" srcOrd="0" destOrd="0" parTransId="{5DA1230C-4D55-4716-B04A-990E3D0146CD}" sibTransId="{EC3E9C1D-DCDC-482F-80D6-E9BA8699B653}"/>
    <dgm:cxn modelId="{BB4D06E1-C912-4D2B-BFA0-AC77B52104B9}" srcId="{0CD39596-3B86-4F30-9769-5983C264B15B}" destId="{BA6F473F-0597-42AF-829F-DCDC8A166E9B}" srcOrd="0" destOrd="0" parTransId="{02182E2E-7282-4368-B7A5-6D61D580B1A9}" sibTransId="{14227CBD-ECF6-48B0-A14F-3424340FE635}"/>
    <dgm:cxn modelId="{CF824E4A-0C1D-8D49-A61E-D55BE0F25A41}" type="presParOf" srcId="{9B571ADA-2DB8-C14D-A919-3385C1A0C762}" destId="{F2B0D0D2-24E7-194C-9929-412C3FFE7FF3}" srcOrd="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3EA065-30B4-464E-8DF0-857FA074B7E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57DDC01-EFE8-4C4F-B839-CE3FFF7EF3D4}">
      <dgm:prSet/>
      <dgm:spPr/>
      <dgm:t>
        <a:bodyPr/>
        <a:lstStyle/>
        <a:p>
          <a:r>
            <a:rPr lang="fi-FI"/>
            <a:t>Suomi Eu-jäseneksi 1995</a:t>
          </a:r>
          <a:endParaRPr lang="en-US"/>
        </a:p>
      </dgm:t>
    </dgm:pt>
    <dgm:pt modelId="{EF1F82AE-BA74-4348-9218-713697818D97}" type="parTrans" cxnId="{D9066BB1-480E-467A-AAE7-99F51F09DE22}">
      <dgm:prSet/>
      <dgm:spPr/>
      <dgm:t>
        <a:bodyPr/>
        <a:lstStyle/>
        <a:p>
          <a:endParaRPr lang="en-US"/>
        </a:p>
      </dgm:t>
    </dgm:pt>
    <dgm:pt modelId="{474ADE80-189A-42A2-B3EE-196E57064E20}" type="sibTrans" cxnId="{D9066BB1-480E-467A-AAE7-99F51F09DE22}">
      <dgm:prSet/>
      <dgm:spPr/>
      <dgm:t>
        <a:bodyPr/>
        <a:lstStyle/>
        <a:p>
          <a:endParaRPr lang="en-US"/>
        </a:p>
      </dgm:t>
    </dgm:pt>
    <dgm:pt modelId="{EC967CE1-98E6-43C6-9078-A6AA1EBD7130}">
      <dgm:prSet/>
      <dgm:spPr/>
      <dgm:t>
        <a:bodyPr/>
        <a:lstStyle/>
        <a:p>
          <a:r>
            <a:rPr lang="fi-FI"/>
            <a:t>→ NL hajosi ja kylmä sota päättyi 1991, Suomi halusi osaksi Länsi-Eurooppaa</a:t>
          </a:r>
          <a:endParaRPr lang="en-US"/>
        </a:p>
      </dgm:t>
    </dgm:pt>
    <dgm:pt modelId="{9E1D85D3-3F8E-4A49-AFDB-386D8FCDB2F9}" type="parTrans" cxnId="{C1112F2A-2984-4315-8ECD-5811190C1DC6}">
      <dgm:prSet/>
      <dgm:spPr/>
      <dgm:t>
        <a:bodyPr/>
        <a:lstStyle/>
        <a:p>
          <a:endParaRPr lang="en-US"/>
        </a:p>
      </dgm:t>
    </dgm:pt>
    <dgm:pt modelId="{0B01A630-D4B8-426D-BCAE-865F92E7AE5B}" type="sibTrans" cxnId="{C1112F2A-2984-4315-8ECD-5811190C1DC6}">
      <dgm:prSet/>
      <dgm:spPr/>
      <dgm:t>
        <a:bodyPr/>
        <a:lstStyle/>
        <a:p>
          <a:endParaRPr lang="en-US"/>
        </a:p>
      </dgm:t>
    </dgm:pt>
    <dgm:pt modelId="{21281F7A-7B61-4114-80AE-CE2B1D4B9F69}">
      <dgm:prSet/>
      <dgm:spPr/>
      <dgm:t>
        <a:bodyPr/>
        <a:lstStyle/>
        <a:p>
          <a:r>
            <a:rPr lang="fi-FI"/>
            <a:t>→ </a:t>
          </a:r>
          <a:r>
            <a:rPr lang="fi-FI" i="1" u="sng"/>
            <a:t>taloudelliset syyt</a:t>
          </a:r>
          <a:r>
            <a:rPr lang="fi-FI"/>
            <a:t>, mukaan läntiseen kauppaan</a:t>
          </a:r>
          <a:endParaRPr lang="en-US"/>
        </a:p>
      </dgm:t>
    </dgm:pt>
    <dgm:pt modelId="{0C072B0D-A148-41BF-AA1B-DD52857B0AE2}" type="parTrans" cxnId="{656DD0DE-FBF2-4F83-8785-96F1C833C8E7}">
      <dgm:prSet/>
      <dgm:spPr/>
      <dgm:t>
        <a:bodyPr/>
        <a:lstStyle/>
        <a:p>
          <a:endParaRPr lang="en-US"/>
        </a:p>
      </dgm:t>
    </dgm:pt>
    <dgm:pt modelId="{DA97F859-9483-4854-A47E-694196869DEF}" type="sibTrans" cxnId="{656DD0DE-FBF2-4F83-8785-96F1C833C8E7}">
      <dgm:prSet/>
      <dgm:spPr/>
      <dgm:t>
        <a:bodyPr/>
        <a:lstStyle/>
        <a:p>
          <a:endParaRPr lang="en-US"/>
        </a:p>
      </dgm:t>
    </dgm:pt>
    <dgm:pt modelId="{8A1DF404-7D07-4140-918F-06FFEF2CE405}">
      <dgm:prSet/>
      <dgm:spPr/>
      <dgm:t>
        <a:bodyPr/>
        <a:lstStyle/>
        <a:p>
          <a:r>
            <a:rPr lang="fi-FI"/>
            <a:t>→</a:t>
          </a:r>
          <a:r>
            <a:rPr lang="fi-FI" u="sng"/>
            <a:t> </a:t>
          </a:r>
          <a:r>
            <a:rPr lang="fi-FI" i="1" u="sng"/>
            <a:t>turvallisuuspolitiikka</a:t>
          </a:r>
          <a:endParaRPr lang="en-US"/>
        </a:p>
      </dgm:t>
    </dgm:pt>
    <dgm:pt modelId="{0BB9DCFA-0437-4BE7-B798-6F95421A34E8}" type="parTrans" cxnId="{91923011-054E-4BC3-BF4C-B5874BF9B5B5}">
      <dgm:prSet/>
      <dgm:spPr/>
      <dgm:t>
        <a:bodyPr/>
        <a:lstStyle/>
        <a:p>
          <a:endParaRPr lang="en-US"/>
        </a:p>
      </dgm:t>
    </dgm:pt>
    <dgm:pt modelId="{C95D315F-AC9E-45B9-B797-2F27180E4B4E}" type="sibTrans" cxnId="{91923011-054E-4BC3-BF4C-B5874BF9B5B5}">
      <dgm:prSet/>
      <dgm:spPr/>
      <dgm:t>
        <a:bodyPr/>
        <a:lstStyle/>
        <a:p>
          <a:endParaRPr lang="en-US"/>
        </a:p>
      </dgm:t>
    </dgm:pt>
    <dgm:pt modelId="{3F137DD3-4D18-43F6-8DB9-C416AE31472C}">
      <dgm:prSet/>
      <dgm:spPr/>
      <dgm:t>
        <a:bodyPr/>
        <a:lstStyle/>
        <a:p>
          <a:r>
            <a:rPr lang="fi-FI"/>
            <a:t>Kansanäänestyksessä 1994 57% kannatti, 43% vastusti</a:t>
          </a:r>
          <a:endParaRPr lang="en-US"/>
        </a:p>
      </dgm:t>
    </dgm:pt>
    <dgm:pt modelId="{4021E310-C5DC-462F-99FA-28F836AFCA42}" type="parTrans" cxnId="{DA89E14D-2C9B-438B-82C3-3C7BA289B4C5}">
      <dgm:prSet/>
      <dgm:spPr/>
      <dgm:t>
        <a:bodyPr/>
        <a:lstStyle/>
        <a:p>
          <a:endParaRPr lang="en-US"/>
        </a:p>
      </dgm:t>
    </dgm:pt>
    <dgm:pt modelId="{EBE75FB9-D8CF-4733-BA00-486CD8B2A8B7}" type="sibTrans" cxnId="{DA89E14D-2C9B-438B-82C3-3C7BA289B4C5}">
      <dgm:prSet/>
      <dgm:spPr/>
      <dgm:t>
        <a:bodyPr/>
        <a:lstStyle/>
        <a:p>
          <a:endParaRPr lang="en-US"/>
        </a:p>
      </dgm:t>
    </dgm:pt>
    <dgm:pt modelId="{743439E8-524D-486D-8BCC-C210EAC0F7FA}">
      <dgm:prSet/>
      <dgm:spPr/>
      <dgm:t>
        <a:bodyPr/>
        <a:lstStyle/>
        <a:p>
          <a:r>
            <a:rPr lang="fi-FI" u="sng">
              <a:hlinkClick xmlns:r="http://schemas.openxmlformats.org/officeDocument/2006/relationships" r:id="rId1"/>
            </a:rPr>
            <a:t>https://yle.fi/aihe/artikkeli/2007/11/22/suomi-euroopan-unioniin-ja-eurovaluuttaan</a:t>
          </a:r>
          <a:endParaRPr lang="en-US"/>
        </a:p>
      </dgm:t>
    </dgm:pt>
    <dgm:pt modelId="{75D36ECF-A212-4C31-B917-BD8B7339622E}" type="parTrans" cxnId="{62979691-0F80-40FF-8B48-6305F60B1E33}">
      <dgm:prSet/>
      <dgm:spPr/>
      <dgm:t>
        <a:bodyPr/>
        <a:lstStyle/>
        <a:p>
          <a:endParaRPr lang="en-US"/>
        </a:p>
      </dgm:t>
    </dgm:pt>
    <dgm:pt modelId="{0D2CBAE0-E3EA-42B6-A7B8-39D16201D20D}" type="sibTrans" cxnId="{62979691-0F80-40FF-8B48-6305F60B1E33}">
      <dgm:prSet/>
      <dgm:spPr/>
      <dgm:t>
        <a:bodyPr/>
        <a:lstStyle/>
        <a:p>
          <a:endParaRPr lang="en-US"/>
        </a:p>
      </dgm:t>
    </dgm:pt>
    <dgm:pt modelId="{65712AE5-D947-FE4F-8C0E-E462EA965C07}" type="pres">
      <dgm:prSet presAssocID="{D93EA065-30B4-464E-8DF0-857FA074B7EC}" presName="linear" presStyleCnt="0">
        <dgm:presLayoutVars>
          <dgm:animLvl val="lvl"/>
          <dgm:resizeHandles val="exact"/>
        </dgm:presLayoutVars>
      </dgm:prSet>
      <dgm:spPr/>
    </dgm:pt>
    <dgm:pt modelId="{2B2C79B7-2C06-1949-B40A-C3AA0EBF613F}" type="pres">
      <dgm:prSet presAssocID="{657DDC01-EFE8-4C4F-B839-CE3FFF7EF3D4}" presName="parentText" presStyleLbl="node1" presStyleIdx="0" presStyleCnt="5">
        <dgm:presLayoutVars>
          <dgm:chMax val="0"/>
          <dgm:bulletEnabled val="1"/>
        </dgm:presLayoutVars>
      </dgm:prSet>
      <dgm:spPr/>
    </dgm:pt>
    <dgm:pt modelId="{852F8E7C-589A-1B41-849C-CAA8AB87BF90}" type="pres">
      <dgm:prSet presAssocID="{474ADE80-189A-42A2-B3EE-196E57064E20}" presName="spacer" presStyleCnt="0"/>
      <dgm:spPr/>
    </dgm:pt>
    <dgm:pt modelId="{4EB290BC-9265-7347-82A0-9F541FCF3BAA}" type="pres">
      <dgm:prSet presAssocID="{EC967CE1-98E6-43C6-9078-A6AA1EBD7130}" presName="parentText" presStyleLbl="node1" presStyleIdx="1" presStyleCnt="5">
        <dgm:presLayoutVars>
          <dgm:chMax val="0"/>
          <dgm:bulletEnabled val="1"/>
        </dgm:presLayoutVars>
      </dgm:prSet>
      <dgm:spPr/>
    </dgm:pt>
    <dgm:pt modelId="{B74E5B6A-D173-8949-958A-92730175E1B9}" type="pres">
      <dgm:prSet presAssocID="{0B01A630-D4B8-426D-BCAE-865F92E7AE5B}" presName="spacer" presStyleCnt="0"/>
      <dgm:spPr/>
    </dgm:pt>
    <dgm:pt modelId="{A2E40464-FF4D-D749-9952-F268F10FDAB2}" type="pres">
      <dgm:prSet presAssocID="{21281F7A-7B61-4114-80AE-CE2B1D4B9F69}" presName="parentText" presStyleLbl="node1" presStyleIdx="2" presStyleCnt="5">
        <dgm:presLayoutVars>
          <dgm:chMax val="0"/>
          <dgm:bulletEnabled val="1"/>
        </dgm:presLayoutVars>
      </dgm:prSet>
      <dgm:spPr/>
    </dgm:pt>
    <dgm:pt modelId="{802C9789-2245-DA49-80B8-91110E96B366}" type="pres">
      <dgm:prSet presAssocID="{DA97F859-9483-4854-A47E-694196869DEF}" presName="spacer" presStyleCnt="0"/>
      <dgm:spPr/>
    </dgm:pt>
    <dgm:pt modelId="{E84519B3-438F-BF49-ABCE-79C65C8651C7}" type="pres">
      <dgm:prSet presAssocID="{8A1DF404-7D07-4140-918F-06FFEF2CE405}" presName="parentText" presStyleLbl="node1" presStyleIdx="3" presStyleCnt="5">
        <dgm:presLayoutVars>
          <dgm:chMax val="0"/>
          <dgm:bulletEnabled val="1"/>
        </dgm:presLayoutVars>
      </dgm:prSet>
      <dgm:spPr/>
    </dgm:pt>
    <dgm:pt modelId="{5DD86488-1A02-6647-BA50-98D4A6AC5051}" type="pres">
      <dgm:prSet presAssocID="{8A1DF404-7D07-4140-918F-06FFEF2CE405}" presName="childText" presStyleLbl="revTx" presStyleIdx="0" presStyleCnt="1">
        <dgm:presLayoutVars>
          <dgm:bulletEnabled val="1"/>
        </dgm:presLayoutVars>
      </dgm:prSet>
      <dgm:spPr/>
    </dgm:pt>
    <dgm:pt modelId="{A5B1506F-C3B9-7743-870B-361A1D90EBFA}" type="pres">
      <dgm:prSet presAssocID="{743439E8-524D-486D-8BCC-C210EAC0F7FA}" presName="parentText" presStyleLbl="node1" presStyleIdx="4" presStyleCnt="5">
        <dgm:presLayoutVars>
          <dgm:chMax val="0"/>
          <dgm:bulletEnabled val="1"/>
        </dgm:presLayoutVars>
      </dgm:prSet>
      <dgm:spPr/>
    </dgm:pt>
  </dgm:ptLst>
  <dgm:cxnLst>
    <dgm:cxn modelId="{91923011-054E-4BC3-BF4C-B5874BF9B5B5}" srcId="{D93EA065-30B4-464E-8DF0-857FA074B7EC}" destId="{8A1DF404-7D07-4140-918F-06FFEF2CE405}" srcOrd="3" destOrd="0" parTransId="{0BB9DCFA-0437-4BE7-B798-6F95421A34E8}" sibTransId="{C95D315F-AC9E-45B9-B797-2F27180E4B4E}"/>
    <dgm:cxn modelId="{C1112F2A-2984-4315-8ECD-5811190C1DC6}" srcId="{D93EA065-30B4-464E-8DF0-857FA074B7EC}" destId="{EC967CE1-98E6-43C6-9078-A6AA1EBD7130}" srcOrd="1" destOrd="0" parTransId="{9E1D85D3-3F8E-4A49-AFDB-386D8FCDB2F9}" sibTransId="{0B01A630-D4B8-426D-BCAE-865F92E7AE5B}"/>
    <dgm:cxn modelId="{AAF1422C-662F-FC43-94C7-6B7393440C42}" type="presOf" srcId="{21281F7A-7B61-4114-80AE-CE2B1D4B9F69}" destId="{A2E40464-FF4D-D749-9952-F268F10FDAB2}" srcOrd="0" destOrd="0" presId="urn:microsoft.com/office/officeart/2005/8/layout/vList2"/>
    <dgm:cxn modelId="{DA89E14D-2C9B-438B-82C3-3C7BA289B4C5}" srcId="{8A1DF404-7D07-4140-918F-06FFEF2CE405}" destId="{3F137DD3-4D18-43F6-8DB9-C416AE31472C}" srcOrd="0" destOrd="0" parTransId="{4021E310-C5DC-462F-99FA-28F836AFCA42}" sibTransId="{EBE75FB9-D8CF-4733-BA00-486CD8B2A8B7}"/>
    <dgm:cxn modelId="{D77D687A-20FB-6749-B0A5-5BF1DE30D7E8}" type="presOf" srcId="{8A1DF404-7D07-4140-918F-06FFEF2CE405}" destId="{E84519B3-438F-BF49-ABCE-79C65C8651C7}" srcOrd="0" destOrd="0" presId="urn:microsoft.com/office/officeart/2005/8/layout/vList2"/>
    <dgm:cxn modelId="{F2220D91-AA0C-2B43-A624-1167BCB0A3A7}" type="presOf" srcId="{3F137DD3-4D18-43F6-8DB9-C416AE31472C}" destId="{5DD86488-1A02-6647-BA50-98D4A6AC5051}" srcOrd="0" destOrd="0" presId="urn:microsoft.com/office/officeart/2005/8/layout/vList2"/>
    <dgm:cxn modelId="{62979691-0F80-40FF-8B48-6305F60B1E33}" srcId="{D93EA065-30B4-464E-8DF0-857FA074B7EC}" destId="{743439E8-524D-486D-8BCC-C210EAC0F7FA}" srcOrd="4" destOrd="0" parTransId="{75D36ECF-A212-4C31-B917-BD8B7339622E}" sibTransId="{0D2CBAE0-E3EA-42B6-A7B8-39D16201D20D}"/>
    <dgm:cxn modelId="{19A3E895-2F3D-F548-BA87-2DB1CEA33C19}" type="presOf" srcId="{743439E8-524D-486D-8BCC-C210EAC0F7FA}" destId="{A5B1506F-C3B9-7743-870B-361A1D90EBFA}" srcOrd="0" destOrd="0" presId="urn:microsoft.com/office/officeart/2005/8/layout/vList2"/>
    <dgm:cxn modelId="{D9066BB1-480E-467A-AAE7-99F51F09DE22}" srcId="{D93EA065-30B4-464E-8DF0-857FA074B7EC}" destId="{657DDC01-EFE8-4C4F-B839-CE3FFF7EF3D4}" srcOrd="0" destOrd="0" parTransId="{EF1F82AE-BA74-4348-9218-713697818D97}" sibTransId="{474ADE80-189A-42A2-B3EE-196E57064E20}"/>
    <dgm:cxn modelId="{45C9DEC3-6C2F-7445-A82F-B6AC50608954}" type="presOf" srcId="{D93EA065-30B4-464E-8DF0-857FA074B7EC}" destId="{65712AE5-D947-FE4F-8C0E-E462EA965C07}" srcOrd="0" destOrd="0" presId="urn:microsoft.com/office/officeart/2005/8/layout/vList2"/>
    <dgm:cxn modelId="{656DD0DE-FBF2-4F83-8785-96F1C833C8E7}" srcId="{D93EA065-30B4-464E-8DF0-857FA074B7EC}" destId="{21281F7A-7B61-4114-80AE-CE2B1D4B9F69}" srcOrd="2" destOrd="0" parTransId="{0C072B0D-A148-41BF-AA1B-DD52857B0AE2}" sibTransId="{DA97F859-9483-4854-A47E-694196869DEF}"/>
    <dgm:cxn modelId="{6AEF0EF1-2BBE-494A-8A85-536442A10AE1}" type="presOf" srcId="{657DDC01-EFE8-4C4F-B839-CE3FFF7EF3D4}" destId="{2B2C79B7-2C06-1949-B40A-C3AA0EBF613F}" srcOrd="0" destOrd="0" presId="urn:microsoft.com/office/officeart/2005/8/layout/vList2"/>
    <dgm:cxn modelId="{C0908CFD-679B-9247-BF71-E9D2DBFE01E6}" type="presOf" srcId="{EC967CE1-98E6-43C6-9078-A6AA1EBD7130}" destId="{4EB290BC-9265-7347-82A0-9F541FCF3BAA}" srcOrd="0" destOrd="0" presId="urn:microsoft.com/office/officeart/2005/8/layout/vList2"/>
    <dgm:cxn modelId="{BA37C334-CE56-274D-92B0-7944B379CCFF}" type="presParOf" srcId="{65712AE5-D947-FE4F-8C0E-E462EA965C07}" destId="{2B2C79B7-2C06-1949-B40A-C3AA0EBF613F}" srcOrd="0" destOrd="0" presId="urn:microsoft.com/office/officeart/2005/8/layout/vList2"/>
    <dgm:cxn modelId="{31F4CCDE-54C6-F246-B5C0-9987D0139C2B}" type="presParOf" srcId="{65712AE5-D947-FE4F-8C0E-E462EA965C07}" destId="{852F8E7C-589A-1B41-849C-CAA8AB87BF90}" srcOrd="1" destOrd="0" presId="urn:microsoft.com/office/officeart/2005/8/layout/vList2"/>
    <dgm:cxn modelId="{A7D1B310-6B49-9747-A800-D2481124D31D}" type="presParOf" srcId="{65712AE5-D947-FE4F-8C0E-E462EA965C07}" destId="{4EB290BC-9265-7347-82A0-9F541FCF3BAA}" srcOrd="2" destOrd="0" presId="urn:microsoft.com/office/officeart/2005/8/layout/vList2"/>
    <dgm:cxn modelId="{45E2AE2C-21D9-A04C-B262-E920B4CB194A}" type="presParOf" srcId="{65712AE5-D947-FE4F-8C0E-E462EA965C07}" destId="{B74E5B6A-D173-8949-958A-92730175E1B9}" srcOrd="3" destOrd="0" presId="urn:microsoft.com/office/officeart/2005/8/layout/vList2"/>
    <dgm:cxn modelId="{E3AADE3C-38A9-8F4D-9D74-7539375D1CF4}" type="presParOf" srcId="{65712AE5-D947-FE4F-8C0E-E462EA965C07}" destId="{A2E40464-FF4D-D749-9952-F268F10FDAB2}" srcOrd="4" destOrd="0" presId="urn:microsoft.com/office/officeart/2005/8/layout/vList2"/>
    <dgm:cxn modelId="{5BCB45B0-85E1-0F43-B073-6FA78D86518C}" type="presParOf" srcId="{65712AE5-D947-FE4F-8C0E-E462EA965C07}" destId="{802C9789-2245-DA49-80B8-91110E96B366}" srcOrd="5" destOrd="0" presId="urn:microsoft.com/office/officeart/2005/8/layout/vList2"/>
    <dgm:cxn modelId="{386690D3-8607-4D4C-BF63-B43E8CCBDA7F}" type="presParOf" srcId="{65712AE5-D947-FE4F-8C0E-E462EA965C07}" destId="{E84519B3-438F-BF49-ABCE-79C65C8651C7}" srcOrd="6" destOrd="0" presId="urn:microsoft.com/office/officeart/2005/8/layout/vList2"/>
    <dgm:cxn modelId="{3A4C2069-0F7D-0847-9A69-C0481E68416E}" type="presParOf" srcId="{65712AE5-D947-FE4F-8C0E-E462EA965C07}" destId="{5DD86488-1A02-6647-BA50-98D4A6AC5051}" srcOrd="7" destOrd="0" presId="urn:microsoft.com/office/officeart/2005/8/layout/vList2"/>
    <dgm:cxn modelId="{9FC8E386-2093-4F4C-B613-7578AB173A57}" type="presParOf" srcId="{65712AE5-D947-FE4F-8C0E-E462EA965C07}" destId="{A5B1506F-C3B9-7743-870B-361A1D90EBF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193AE27-849C-4AF1-8663-12DAA4563A2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0018D6-B753-45A9-B6E7-57BE72ED8CC2}">
      <dgm:prSet/>
      <dgm:spPr/>
      <dgm:t>
        <a:bodyPr/>
        <a:lstStyle/>
        <a:p>
          <a:r>
            <a:rPr lang="fi-FI" b="0" u="none" dirty="0"/>
            <a:t>Hallitus sopii Suomen linjasta ennen </a:t>
          </a:r>
          <a:r>
            <a:rPr lang="fi-FI" b="0" i="1" u="none" dirty="0"/>
            <a:t>EU:n neuvoston </a:t>
          </a:r>
          <a:r>
            <a:rPr lang="fi-FI" b="0" u="none" dirty="0"/>
            <a:t>kokousta </a:t>
          </a:r>
          <a:endParaRPr lang="en-US" b="0" u="none" dirty="0"/>
        </a:p>
      </dgm:t>
    </dgm:pt>
    <dgm:pt modelId="{26E73793-E50C-4968-B6B8-D9DCB9011DCB}" type="parTrans" cxnId="{EF71EFFE-1C19-4B13-A136-771CA921056A}">
      <dgm:prSet/>
      <dgm:spPr/>
      <dgm:t>
        <a:bodyPr/>
        <a:lstStyle/>
        <a:p>
          <a:endParaRPr lang="en-US"/>
        </a:p>
      </dgm:t>
    </dgm:pt>
    <dgm:pt modelId="{F4964750-3B9E-4BA5-B197-A099F0065BB4}" type="sibTrans" cxnId="{EF71EFFE-1C19-4B13-A136-771CA921056A}">
      <dgm:prSet/>
      <dgm:spPr/>
      <dgm:t>
        <a:bodyPr/>
        <a:lstStyle/>
        <a:p>
          <a:endParaRPr lang="en-US"/>
        </a:p>
      </dgm:t>
    </dgm:pt>
    <dgm:pt modelId="{0990DBED-B9DB-4C7B-B7C4-945485B80E07}">
      <dgm:prSet/>
      <dgm:spPr/>
      <dgm:t>
        <a:bodyPr/>
        <a:lstStyle/>
        <a:p>
          <a:r>
            <a:rPr lang="fi-FI" i="1" dirty="0"/>
            <a:t>EU-ministerivaliokunta</a:t>
          </a:r>
          <a:r>
            <a:rPr lang="fi-FI" dirty="0"/>
            <a:t> käsittelee EU-asioita</a:t>
          </a:r>
          <a:endParaRPr lang="en-US" dirty="0"/>
        </a:p>
      </dgm:t>
    </dgm:pt>
    <dgm:pt modelId="{766CAE94-A71C-4667-B79B-FEBA1DEA1F2D}" type="parTrans" cxnId="{81888337-4A23-47E0-8805-7A28494F1F87}">
      <dgm:prSet/>
      <dgm:spPr/>
      <dgm:t>
        <a:bodyPr/>
        <a:lstStyle/>
        <a:p>
          <a:endParaRPr lang="en-US"/>
        </a:p>
      </dgm:t>
    </dgm:pt>
    <dgm:pt modelId="{5F075BBF-82B9-4D62-87E6-0AF75920CBF7}" type="sibTrans" cxnId="{81888337-4A23-47E0-8805-7A28494F1F87}">
      <dgm:prSet/>
      <dgm:spPr/>
      <dgm:t>
        <a:bodyPr/>
        <a:lstStyle/>
        <a:p>
          <a:endParaRPr lang="en-US"/>
        </a:p>
      </dgm:t>
    </dgm:pt>
    <dgm:pt modelId="{765BF2BA-9875-4A90-9AFF-BCFD597BB4D5}">
      <dgm:prSet/>
      <dgm:spPr/>
      <dgm:t>
        <a:bodyPr/>
        <a:lstStyle/>
        <a:p>
          <a:r>
            <a:rPr lang="fi-FI" i="1" dirty="0"/>
            <a:t>Pääministeri</a:t>
          </a:r>
          <a:r>
            <a:rPr lang="fi-FI" dirty="0"/>
            <a:t> osallistuu </a:t>
          </a:r>
          <a:r>
            <a:rPr lang="fi-FI" i="1" dirty="0"/>
            <a:t>Eurooppa-neuvoston</a:t>
          </a:r>
          <a:r>
            <a:rPr lang="fi-FI" dirty="0"/>
            <a:t> kokoukseen</a:t>
          </a:r>
          <a:endParaRPr lang="en-US" dirty="0"/>
        </a:p>
      </dgm:t>
    </dgm:pt>
    <dgm:pt modelId="{9740BFA3-AA3E-466C-B25F-FD0C13523447}" type="parTrans" cxnId="{358B1B9B-5349-4745-955D-B9B491B5F4D4}">
      <dgm:prSet/>
      <dgm:spPr/>
      <dgm:t>
        <a:bodyPr/>
        <a:lstStyle/>
        <a:p>
          <a:endParaRPr lang="en-US"/>
        </a:p>
      </dgm:t>
    </dgm:pt>
    <dgm:pt modelId="{FAC7E68D-64AC-40D5-844C-6F9D2102D442}" type="sibTrans" cxnId="{358B1B9B-5349-4745-955D-B9B491B5F4D4}">
      <dgm:prSet/>
      <dgm:spPr/>
      <dgm:t>
        <a:bodyPr/>
        <a:lstStyle/>
        <a:p>
          <a:endParaRPr lang="en-US"/>
        </a:p>
      </dgm:t>
    </dgm:pt>
    <dgm:pt modelId="{4AF3379C-E9DF-478C-BA41-C49B85B3953A}">
      <dgm:prSet/>
      <dgm:spPr/>
      <dgm:t>
        <a:bodyPr/>
        <a:lstStyle/>
        <a:p>
          <a:r>
            <a:rPr lang="fi-FI" i="1" dirty="0"/>
            <a:t>Ministerit </a:t>
          </a:r>
          <a:r>
            <a:rPr lang="fi-FI" dirty="0"/>
            <a:t>osallistuvat  </a:t>
          </a:r>
          <a:r>
            <a:rPr lang="fi-FI" i="1" dirty="0"/>
            <a:t>EU:n neuvoston kokouksiin </a:t>
          </a:r>
          <a:r>
            <a:rPr lang="fi-FI" dirty="0"/>
            <a:t>kokouksiin ja informoivat eduskuntaa</a:t>
          </a:r>
          <a:endParaRPr lang="en-US" dirty="0"/>
        </a:p>
      </dgm:t>
    </dgm:pt>
    <dgm:pt modelId="{2B6AAAA2-A592-4065-BBA9-EFDCEA1E06E9}" type="parTrans" cxnId="{0A007784-A592-4C39-9BAC-E268BFA46028}">
      <dgm:prSet/>
      <dgm:spPr/>
      <dgm:t>
        <a:bodyPr/>
        <a:lstStyle/>
        <a:p>
          <a:endParaRPr lang="en-US"/>
        </a:p>
      </dgm:t>
    </dgm:pt>
    <dgm:pt modelId="{D6422311-CA32-45FA-80B9-A85D30D633A8}" type="sibTrans" cxnId="{0A007784-A592-4C39-9BAC-E268BFA46028}">
      <dgm:prSet/>
      <dgm:spPr/>
      <dgm:t>
        <a:bodyPr/>
        <a:lstStyle/>
        <a:p>
          <a:endParaRPr lang="en-US"/>
        </a:p>
      </dgm:t>
    </dgm:pt>
    <dgm:pt modelId="{A061F7AB-AD61-C245-838B-7A9D78B5F1A8}" type="pres">
      <dgm:prSet presAssocID="{4193AE27-849C-4AF1-8663-12DAA4563A2C}" presName="linear" presStyleCnt="0">
        <dgm:presLayoutVars>
          <dgm:animLvl val="lvl"/>
          <dgm:resizeHandles val="exact"/>
        </dgm:presLayoutVars>
      </dgm:prSet>
      <dgm:spPr/>
    </dgm:pt>
    <dgm:pt modelId="{FBA2FD36-104B-E849-8BDD-B4B2823E2606}" type="pres">
      <dgm:prSet presAssocID="{710018D6-B753-45A9-B6E7-57BE72ED8CC2}" presName="parentText" presStyleLbl="node1" presStyleIdx="0" presStyleCnt="4">
        <dgm:presLayoutVars>
          <dgm:chMax val="0"/>
          <dgm:bulletEnabled val="1"/>
        </dgm:presLayoutVars>
      </dgm:prSet>
      <dgm:spPr/>
    </dgm:pt>
    <dgm:pt modelId="{CFAD7C59-EDFA-CC40-A11C-8E82EE667961}" type="pres">
      <dgm:prSet presAssocID="{F4964750-3B9E-4BA5-B197-A099F0065BB4}" presName="spacer" presStyleCnt="0"/>
      <dgm:spPr/>
    </dgm:pt>
    <dgm:pt modelId="{687163B7-4BD3-5D42-9EFA-425797C67866}" type="pres">
      <dgm:prSet presAssocID="{0990DBED-B9DB-4C7B-B7C4-945485B80E07}" presName="parentText" presStyleLbl="node1" presStyleIdx="1" presStyleCnt="4">
        <dgm:presLayoutVars>
          <dgm:chMax val="0"/>
          <dgm:bulletEnabled val="1"/>
        </dgm:presLayoutVars>
      </dgm:prSet>
      <dgm:spPr/>
    </dgm:pt>
    <dgm:pt modelId="{8E73FA2E-84F7-6647-8955-F066510B9D0F}" type="pres">
      <dgm:prSet presAssocID="{5F075BBF-82B9-4D62-87E6-0AF75920CBF7}" presName="spacer" presStyleCnt="0"/>
      <dgm:spPr/>
    </dgm:pt>
    <dgm:pt modelId="{BFC3963E-94F3-6B45-840B-12C2636A8295}" type="pres">
      <dgm:prSet presAssocID="{765BF2BA-9875-4A90-9AFF-BCFD597BB4D5}" presName="parentText" presStyleLbl="node1" presStyleIdx="2" presStyleCnt="4">
        <dgm:presLayoutVars>
          <dgm:chMax val="0"/>
          <dgm:bulletEnabled val="1"/>
        </dgm:presLayoutVars>
      </dgm:prSet>
      <dgm:spPr/>
    </dgm:pt>
    <dgm:pt modelId="{2BB3225F-52A0-BD49-807C-0CF29028533A}" type="pres">
      <dgm:prSet presAssocID="{FAC7E68D-64AC-40D5-844C-6F9D2102D442}" presName="spacer" presStyleCnt="0"/>
      <dgm:spPr/>
    </dgm:pt>
    <dgm:pt modelId="{60B47862-903C-D445-8D66-E4F1DAB4EA4E}" type="pres">
      <dgm:prSet presAssocID="{4AF3379C-E9DF-478C-BA41-C49B85B3953A}" presName="parentText" presStyleLbl="node1" presStyleIdx="3" presStyleCnt="4">
        <dgm:presLayoutVars>
          <dgm:chMax val="0"/>
          <dgm:bulletEnabled val="1"/>
        </dgm:presLayoutVars>
      </dgm:prSet>
      <dgm:spPr/>
    </dgm:pt>
  </dgm:ptLst>
  <dgm:cxnLst>
    <dgm:cxn modelId="{81888337-4A23-47E0-8805-7A28494F1F87}" srcId="{4193AE27-849C-4AF1-8663-12DAA4563A2C}" destId="{0990DBED-B9DB-4C7B-B7C4-945485B80E07}" srcOrd="1" destOrd="0" parTransId="{766CAE94-A71C-4667-B79B-FEBA1DEA1F2D}" sibTransId="{5F075BBF-82B9-4D62-87E6-0AF75920CBF7}"/>
    <dgm:cxn modelId="{0C06E475-04F8-654A-8380-73071E454EC0}" type="presOf" srcId="{4AF3379C-E9DF-478C-BA41-C49B85B3953A}" destId="{60B47862-903C-D445-8D66-E4F1DAB4EA4E}" srcOrd="0" destOrd="0" presId="urn:microsoft.com/office/officeart/2005/8/layout/vList2"/>
    <dgm:cxn modelId="{0A007784-A592-4C39-9BAC-E268BFA46028}" srcId="{4193AE27-849C-4AF1-8663-12DAA4563A2C}" destId="{4AF3379C-E9DF-478C-BA41-C49B85B3953A}" srcOrd="3" destOrd="0" parTransId="{2B6AAAA2-A592-4065-BBA9-EFDCEA1E06E9}" sibTransId="{D6422311-CA32-45FA-80B9-A85D30D633A8}"/>
    <dgm:cxn modelId="{FA494793-ACDF-B24F-8E07-E6E65F0FE35E}" type="presOf" srcId="{0990DBED-B9DB-4C7B-B7C4-945485B80E07}" destId="{687163B7-4BD3-5D42-9EFA-425797C67866}" srcOrd="0" destOrd="0" presId="urn:microsoft.com/office/officeart/2005/8/layout/vList2"/>
    <dgm:cxn modelId="{358B1B9B-5349-4745-955D-B9B491B5F4D4}" srcId="{4193AE27-849C-4AF1-8663-12DAA4563A2C}" destId="{765BF2BA-9875-4A90-9AFF-BCFD597BB4D5}" srcOrd="2" destOrd="0" parTransId="{9740BFA3-AA3E-466C-B25F-FD0C13523447}" sibTransId="{FAC7E68D-64AC-40D5-844C-6F9D2102D442}"/>
    <dgm:cxn modelId="{9860DC9F-B27F-4E45-8251-B094067466DC}" type="presOf" srcId="{710018D6-B753-45A9-B6E7-57BE72ED8CC2}" destId="{FBA2FD36-104B-E849-8BDD-B4B2823E2606}" srcOrd="0" destOrd="0" presId="urn:microsoft.com/office/officeart/2005/8/layout/vList2"/>
    <dgm:cxn modelId="{FDCD1FF3-7718-7040-8C35-AF5CD4A5AD60}" type="presOf" srcId="{4193AE27-849C-4AF1-8663-12DAA4563A2C}" destId="{A061F7AB-AD61-C245-838B-7A9D78B5F1A8}" srcOrd="0" destOrd="0" presId="urn:microsoft.com/office/officeart/2005/8/layout/vList2"/>
    <dgm:cxn modelId="{4617B1F6-7470-0646-9706-A49956B5B409}" type="presOf" srcId="{765BF2BA-9875-4A90-9AFF-BCFD597BB4D5}" destId="{BFC3963E-94F3-6B45-840B-12C2636A8295}" srcOrd="0" destOrd="0" presId="urn:microsoft.com/office/officeart/2005/8/layout/vList2"/>
    <dgm:cxn modelId="{EF71EFFE-1C19-4B13-A136-771CA921056A}" srcId="{4193AE27-849C-4AF1-8663-12DAA4563A2C}" destId="{710018D6-B753-45A9-B6E7-57BE72ED8CC2}" srcOrd="0" destOrd="0" parTransId="{26E73793-E50C-4968-B6B8-D9DCB9011DCB}" sibTransId="{F4964750-3B9E-4BA5-B197-A099F0065BB4}"/>
    <dgm:cxn modelId="{5F872BC9-42F0-2E4A-A588-33ED1EF00316}" type="presParOf" srcId="{A061F7AB-AD61-C245-838B-7A9D78B5F1A8}" destId="{FBA2FD36-104B-E849-8BDD-B4B2823E2606}" srcOrd="0" destOrd="0" presId="urn:microsoft.com/office/officeart/2005/8/layout/vList2"/>
    <dgm:cxn modelId="{FF7E0AA6-4212-B540-BE17-D9CCA2A7B6B0}" type="presParOf" srcId="{A061F7AB-AD61-C245-838B-7A9D78B5F1A8}" destId="{CFAD7C59-EDFA-CC40-A11C-8E82EE667961}" srcOrd="1" destOrd="0" presId="urn:microsoft.com/office/officeart/2005/8/layout/vList2"/>
    <dgm:cxn modelId="{F08BE0C7-B8CF-D840-951B-E9122D2D1B5D}" type="presParOf" srcId="{A061F7AB-AD61-C245-838B-7A9D78B5F1A8}" destId="{687163B7-4BD3-5D42-9EFA-425797C67866}" srcOrd="2" destOrd="0" presId="urn:microsoft.com/office/officeart/2005/8/layout/vList2"/>
    <dgm:cxn modelId="{5957CE55-4C2B-C743-A78D-B432E7A4B0CC}" type="presParOf" srcId="{A061F7AB-AD61-C245-838B-7A9D78B5F1A8}" destId="{8E73FA2E-84F7-6647-8955-F066510B9D0F}" srcOrd="3" destOrd="0" presId="urn:microsoft.com/office/officeart/2005/8/layout/vList2"/>
    <dgm:cxn modelId="{A5169DA5-3248-0E49-8091-FC8AE30BEB43}" type="presParOf" srcId="{A061F7AB-AD61-C245-838B-7A9D78B5F1A8}" destId="{BFC3963E-94F3-6B45-840B-12C2636A8295}" srcOrd="4" destOrd="0" presId="urn:microsoft.com/office/officeart/2005/8/layout/vList2"/>
    <dgm:cxn modelId="{9B4B7CFC-2CEF-FB4C-8EF9-49D0A051D59C}" type="presParOf" srcId="{A061F7AB-AD61-C245-838B-7A9D78B5F1A8}" destId="{2BB3225F-52A0-BD49-807C-0CF29028533A}" srcOrd="5" destOrd="0" presId="urn:microsoft.com/office/officeart/2005/8/layout/vList2"/>
    <dgm:cxn modelId="{6CCE157C-A87B-BD4C-8FB3-EAF44D24B1EB}" type="presParOf" srcId="{A061F7AB-AD61-C245-838B-7A9D78B5F1A8}" destId="{60B47862-903C-D445-8D66-E4F1DAB4EA4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7F9D1-D3A1-1349-8C2E-E7C103C761D5}">
      <dsp:nvSpPr>
        <dsp:cNvPr id="0" name=""/>
        <dsp:cNvSpPr/>
      </dsp:nvSpPr>
      <dsp:spPr>
        <a:xfrm>
          <a:off x="3548362" y="609448"/>
          <a:ext cx="4153635" cy="4153635"/>
        </a:xfrm>
        <a:prstGeom prst="blockArc">
          <a:avLst>
            <a:gd name="adj1" fmla="val 10737571"/>
            <a:gd name="adj2" fmla="val 16120069"/>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774387-7B6E-6F4D-A6C8-379ECCFA2471}">
      <dsp:nvSpPr>
        <dsp:cNvPr id="0" name=""/>
        <dsp:cNvSpPr/>
      </dsp:nvSpPr>
      <dsp:spPr>
        <a:xfrm>
          <a:off x="3548382" y="610545"/>
          <a:ext cx="4153635" cy="4153635"/>
        </a:xfrm>
        <a:prstGeom prst="blockArc">
          <a:avLst>
            <a:gd name="adj1" fmla="val 5479964"/>
            <a:gd name="adj2" fmla="val 1073943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200A1D-E290-AE4C-B9EE-60BF19760989}">
      <dsp:nvSpPr>
        <dsp:cNvPr id="0" name=""/>
        <dsp:cNvSpPr/>
      </dsp:nvSpPr>
      <dsp:spPr>
        <a:xfrm>
          <a:off x="3501198" y="609996"/>
          <a:ext cx="4153635" cy="4153635"/>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E66BC8-F5B9-F242-B46A-10498F43DF3A}">
      <dsp:nvSpPr>
        <dsp:cNvPr id="0" name=""/>
        <dsp:cNvSpPr/>
      </dsp:nvSpPr>
      <dsp:spPr>
        <a:xfrm>
          <a:off x="3501198" y="609996"/>
          <a:ext cx="4153635" cy="4153635"/>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F9A0B5-7AF9-9F45-8D06-54F6E91B66E6}">
      <dsp:nvSpPr>
        <dsp:cNvPr id="0" name=""/>
        <dsp:cNvSpPr/>
      </dsp:nvSpPr>
      <dsp:spPr>
        <a:xfrm>
          <a:off x="4622049" y="1730847"/>
          <a:ext cx="1911933" cy="19119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i-FI" sz="1800" b="1" kern="1200" dirty="0"/>
            <a:t>Globalisaatio</a:t>
          </a:r>
        </a:p>
      </dsp:txBody>
      <dsp:txXfrm>
        <a:off x="4902045" y="2010843"/>
        <a:ext cx="1351941" cy="1351941"/>
      </dsp:txXfrm>
    </dsp:sp>
    <dsp:sp modelId="{674C61F4-6407-784E-BC58-291197422D14}">
      <dsp:nvSpPr>
        <dsp:cNvPr id="0" name=""/>
        <dsp:cNvSpPr/>
      </dsp:nvSpPr>
      <dsp:spPr>
        <a:xfrm>
          <a:off x="4644996" y="87711"/>
          <a:ext cx="1866039" cy="11409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b="1" kern="1200" dirty="0"/>
            <a:t>Tiedonvälitys: </a:t>
          </a:r>
          <a:r>
            <a:rPr lang="fi-FI" sz="1200" b="0" kern="1200" dirty="0"/>
            <a:t>tv, </a:t>
          </a:r>
          <a:r>
            <a:rPr lang="fi-FI" sz="1200" kern="1200" dirty="0"/>
            <a:t>netti, matkapuhelimet, esineiden internet</a:t>
          </a:r>
        </a:p>
      </dsp:txBody>
      <dsp:txXfrm>
        <a:off x="4918271" y="254797"/>
        <a:ext cx="1319489" cy="806761"/>
      </dsp:txXfrm>
    </dsp:sp>
    <dsp:sp modelId="{162E8B0C-FADD-7F41-BCB3-62E16123312A}">
      <dsp:nvSpPr>
        <dsp:cNvPr id="0" name=""/>
        <dsp:cNvSpPr/>
      </dsp:nvSpPr>
      <dsp:spPr>
        <a:xfrm>
          <a:off x="6576884" y="2017637"/>
          <a:ext cx="2059539" cy="13383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b="1" kern="1200" dirty="0"/>
            <a:t>Nopea liikkuminen: </a:t>
          </a:r>
          <a:r>
            <a:rPr lang="fi-FI" sz="1200" kern="1200" dirty="0"/>
            <a:t>lentokoneet, junat, autot, laivat</a:t>
          </a:r>
        </a:p>
      </dsp:txBody>
      <dsp:txXfrm>
        <a:off x="6878497" y="2213634"/>
        <a:ext cx="1456313" cy="946359"/>
      </dsp:txXfrm>
    </dsp:sp>
    <dsp:sp modelId="{42D7B42E-E0D7-8744-8172-45E0BCF0A14B}">
      <dsp:nvSpPr>
        <dsp:cNvPr id="0" name=""/>
        <dsp:cNvSpPr/>
      </dsp:nvSpPr>
      <dsp:spPr>
        <a:xfrm>
          <a:off x="4639134" y="4122240"/>
          <a:ext cx="1877763" cy="11864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b="1" kern="1200" dirty="0"/>
            <a:t>Maailmankauppa: </a:t>
          </a:r>
          <a:r>
            <a:rPr lang="fi-FI" sz="1200" kern="1200" dirty="0"/>
            <a:t>globaali talous ja yhtenäinen talousalue</a:t>
          </a:r>
        </a:p>
      </dsp:txBody>
      <dsp:txXfrm>
        <a:off x="4914126" y="4295988"/>
        <a:ext cx="1327779" cy="838927"/>
      </dsp:txXfrm>
    </dsp:sp>
    <dsp:sp modelId="{691FDF7C-7E33-1A4C-8C24-AF61D549D496}">
      <dsp:nvSpPr>
        <dsp:cNvPr id="0" name=""/>
        <dsp:cNvSpPr/>
      </dsp:nvSpPr>
      <dsp:spPr>
        <a:xfrm>
          <a:off x="2598619" y="2053927"/>
          <a:ext cx="1996516" cy="13383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b="1" kern="1200" dirty="0"/>
            <a:t>Yksilöiden kansainvälistyminen ja monikulttuurisuus</a:t>
          </a:r>
        </a:p>
      </dsp:txBody>
      <dsp:txXfrm>
        <a:off x="2891002" y="2249924"/>
        <a:ext cx="1411750" cy="9463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B90DA-9DE8-3A48-9CA2-222B5FC01D1B}">
      <dsp:nvSpPr>
        <dsp:cNvPr id="0" name=""/>
        <dsp:cNvSpPr/>
      </dsp:nvSpPr>
      <dsp:spPr>
        <a:xfrm>
          <a:off x="0" y="2246"/>
          <a:ext cx="5485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22E513-2FCA-4645-8BD8-A2899600759A}">
      <dsp:nvSpPr>
        <dsp:cNvPr id="0" name=""/>
        <dsp:cNvSpPr/>
      </dsp:nvSpPr>
      <dsp:spPr>
        <a:xfrm>
          <a:off x="0" y="2246"/>
          <a:ext cx="5485200" cy="76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i-FI" sz="2100" kern="1200"/>
            <a:t>Norja ja Islanti ei EU:ssa</a:t>
          </a:r>
          <a:endParaRPr lang="en-US" sz="2100" kern="1200"/>
        </a:p>
      </dsp:txBody>
      <dsp:txXfrm>
        <a:off x="0" y="2246"/>
        <a:ext cx="5485200" cy="766022"/>
      </dsp:txXfrm>
    </dsp:sp>
    <dsp:sp modelId="{14085765-0668-6040-BDCA-962A727ABDDB}">
      <dsp:nvSpPr>
        <dsp:cNvPr id="0" name=""/>
        <dsp:cNvSpPr/>
      </dsp:nvSpPr>
      <dsp:spPr>
        <a:xfrm>
          <a:off x="0" y="768268"/>
          <a:ext cx="5485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D14F92-9EF5-A644-9C0E-775FF6F1C99E}">
      <dsp:nvSpPr>
        <dsp:cNvPr id="0" name=""/>
        <dsp:cNvSpPr/>
      </dsp:nvSpPr>
      <dsp:spPr>
        <a:xfrm>
          <a:off x="0" y="768268"/>
          <a:ext cx="5485200" cy="76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i-FI" sz="2100" kern="1200"/>
            <a:t>Kaikki Pohjoismaat </a:t>
          </a:r>
          <a:r>
            <a:rPr lang="fi-FI" sz="2100" i="1" kern="1200"/>
            <a:t>Schengenissä</a:t>
          </a:r>
          <a:endParaRPr lang="en-US" sz="2100" kern="1200"/>
        </a:p>
      </dsp:txBody>
      <dsp:txXfrm>
        <a:off x="0" y="768268"/>
        <a:ext cx="5485200" cy="766022"/>
      </dsp:txXfrm>
    </dsp:sp>
    <dsp:sp modelId="{1ED348D1-FA83-8447-B138-6E64362C1187}">
      <dsp:nvSpPr>
        <dsp:cNvPr id="0" name=""/>
        <dsp:cNvSpPr/>
      </dsp:nvSpPr>
      <dsp:spPr>
        <a:xfrm>
          <a:off x="0" y="1534290"/>
          <a:ext cx="5485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14225D-0277-264A-8237-CD2CB0AA02B4}">
      <dsp:nvSpPr>
        <dsp:cNvPr id="0" name=""/>
        <dsp:cNvSpPr/>
      </dsp:nvSpPr>
      <dsp:spPr>
        <a:xfrm>
          <a:off x="0" y="1534290"/>
          <a:ext cx="5485200" cy="76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i-FI" sz="2100" kern="1200"/>
            <a:t>Norja ja Islanti myös </a:t>
          </a:r>
          <a:r>
            <a:rPr lang="fi-FI" sz="2100" i="1" kern="1200"/>
            <a:t>EEC-jäseniä</a:t>
          </a:r>
          <a:r>
            <a:rPr lang="fi-FI" sz="2100" kern="1200"/>
            <a:t> (Euroopan talousalue)</a:t>
          </a:r>
          <a:endParaRPr lang="en-US" sz="2100" kern="1200"/>
        </a:p>
      </dsp:txBody>
      <dsp:txXfrm>
        <a:off x="0" y="1534290"/>
        <a:ext cx="5485200" cy="766022"/>
      </dsp:txXfrm>
    </dsp:sp>
    <dsp:sp modelId="{A0308B5A-3E8F-7C49-8F39-C2CB62AE8E60}">
      <dsp:nvSpPr>
        <dsp:cNvPr id="0" name=""/>
        <dsp:cNvSpPr/>
      </dsp:nvSpPr>
      <dsp:spPr>
        <a:xfrm>
          <a:off x="0" y="2300312"/>
          <a:ext cx="5485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EFAF1-E158-DC41-BB8E-B734A5D13C23}">
      <dsp:nvSpPr>
        <dsp:cNvPr id="0" name=""/>
        <dsp:cNvSpPr/>
      </dsp:nvSpPr>
      <dsp:spPr>
        <a:xfrm>
          <a:off x="0" y="2300312"/>
          <a:ext cx="5485200" cy="76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i-FI" sz="2100" kern="1200"/>
            <a:t>Tanska, Norja ja </a:t>
          </a:r>
          <a:r>
            <a:rPr lang="fi-FI" sz="2100" i="1" kern="1200"/>
            <a:t>Islanti NATO-jäseniä</a:t>
          </a:r>
          <a:endParaRPr lang="en-US" sz="2100" kern="1200"/>
        </a:p>
      </dsp:txBody>
      <dsp:txXfrm>
        <a:off x="0" y="2300312"/>
        <a:ext cx="5485200" cy="766022"/>
      </dsp:txXfrm>
    </dsp:sp>
    <dsp:sp modelId="{F7E073F7-A878-5442-9F77-50741B4C0E84}">
      <dsp:nvSpPr>
        <dsp:cNvPr id="0" name=""/>
        <dsp:cNvSpPr/>
      </dsp:nvSpPr>
      <dsp:spPr>
        <a:xfrm>
          <a:off x="0" y="3066334"/>
          <a:ext cx="5485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ABD817-4E16-E943-8B6D-DE0D6B428456}">
      <dsp:nvSpPr>
        <dsp:cNvPr id="0" name=""/>
        <dsp:cNvSpPr/>
      </dsp:nvSpPr>
      <dsp:spPr>
        <a:xfrm>
          <a:off x="0" y="3066334"/>
          <a:ext cx="5485200" cy="76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i-FI" sz="2100" kern="1200"/>
            <a:t>Suomi ja Ruotsi </a:t>
          </a:r>
          <a:r>
            <a:rPr lang="fi-FI" sz="2100" i="1" kern="1200"/>
            <a:t>Euroopan turvallisuusyhteistyön</a:t>
          </a:r>
          <a:r>
            <a:rPr lang="fi-FI" sz="2100" kern="1200"/>
            <a:t> syventämisen kannattajia</a:t>
          </a:r>
          <a:endParaRPr lang="en-US" sz="2100" kern="1200"/>
        </a:p>
      </dsp:txBody>
      <dsp:txXfrm>
        <a:off x="0" y="3066334"/>
        <a:ext cx="5485200" cy="766022"/>
      </dsp:txXfrm>
    </dsp:sp>
    <dsp:sp modelId="{B185B02E-255C-794D-933C-0FCD77FE555B}">
      <dsp:nvSpPr>
        <dsp:cNvPr id="0" name=""/>
        <dsp:cNvSpPr/>
      </dsp:nvSpPr>
      <dsp:spPr>
        <a:xfrm>
          <a:off x="0" y="3832356"/>
          <a:ext cx="5485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ECB477-A698-2C40-8FF6-A239A934BF3F}">
      <dsp:nvSpPr>
        <dsp:cNvPr id="0" name=""/>
        <dsp:cNvSpPr/>
      </dsp:nvSpPr>
      <dsp:spPr>
        <a:xfrm>
          <a:off x="0" y="3832356"/>
          <a:ext cx="5485200" cy="76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i-FI" sz="2100" kern="1200"/>
            <a:t>Suomi ainoa, jolla </a:t>
          </a:r>
          <a:r>
            <a:rPr lang="fi-FI" sz="2100" i="1" kern="1200"/>
            <a:t>euro </a:t>
          </a:r>
          <a:r>
            <a:rPr lang="fi-FI" sz="2100" kern="1200"/>
            <a:t>käytössä</a:t>
          </a:r>
          <a:endParaRPr lang="en-US" sz="2100" kern="1200"/>
        </a:p>
      </dsp:txBody>
      <dsp:txXfrm>
        <a:off x="0" y="3832356"/>
        <a:ext cx="5485200" cy="7660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2102F-AB9A-3349-8EAE-0AD1C467DCB2}">
      <dsp:nvSpPr>
        <dsp:cNvPr id="0" name=""/>
        <dsp:cNvSpPr/>
      </dsp:nvSpPr>
      <dsp:spPr>
        <a:xfrm>
          <a:off x="211300" y="2395"/>
          <a:ext cx="2592904" cy="15557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a:t>EU:n lisäksi Suomelle tärkeää </a:t>
          </a:r>
          <a:r>
            <a:rPr lang="fi-FI" sz="2000" i="1" kern="1200"/>
            <a:t>pohjoismainen yhteistyö</a:t>
          </a:r>
          <a:r>
            <a:rPr lang="fi-FI" sz="2000" kern="1200"/>
            <a:t>:</a:t>
          </a:r>
          <a:endParaRPr lang="en-US" sz="2000" kern="1200"/>
        </a:p>
      </dsp:txBody>
      <dsp:txXfrm>
        <a:off x="211300" y="2395"/>
        <a:ext cx="2592904" cy="1555742"/>
      </dsp:txXfrm>
    </dsp:sp>
    <dsp:sp modelId="{E1FB1501-B97B-CE48-B7CD-13B9DC12C91E}">
      <dsp:nvSpPr>
        <dsp:cNvPr id="0" name=""/>
        <dsp:cNvSpPr/>
      </dsp:nvSpPr>
      <dsp:spPr>
        <a:xfrm>
          <a:off x="3063495" y="2395"/>
          <a:ext cx="2592904" cy="15557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b="1" kern="1200"/>
            <a:t>1. Pohjoismainen neuvosto : </a:t>
          </a:r>
          <a:r>
            <a:rPr lang="fi-FI" sz="2000" kern="1200"/>
            <a:t>kansanedustajien yhteistyöelin</a:t>
          </a:r>
          <a:endParaRPr lang="en-US" sz="2000" kern="1200"/>
        </a:p>
      </dsp:txBody>
      <dsp:txXfrm>
        <a:off x="3063495" y="2395"/>
        <a:ext cx="2592904" cy="1555742"/>
      </dsp:txXfrm>
    </dsp:sp>
    <dsp:sp modelId="{767D5697-45D7-6443-A87F-D12044F2D8F4}">
      <dsp:nvSpPr>
        <dsp:cNvPr id="0" name=""/>
        <dsp:cNvSpPr/>
      </dsp:nvSpPr>
      <dsp:spPr>
        <a:xfrm>
          <a:off x="211300" y="1817428"/>
          <a:ext cx="2592904" cy="15557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b="1" kern="1200"/>
            <a:t>2. Pohjoismainen ministerineuvosto:</a:t>
          </a:r>
          <a:r>
            <a:rPr lang="fi-FI" sz="2000" kern="1200"/>
            <a:t> erit. ulko- ja turvallisuuspoliittiset kysymykset</a:t>
          </a:r>
          <a:endParaRPr lang="en-US" sz="2000" kern="1200"/>
        </a:p>
      </dsp:txBody>
      <dsp:txXfrm>
        <a:off x="211300" y="1817428"/>
        <a:ext cx="2592904" cy="1555742"/>
      </dsp:txXfrm>
    </dsp:sp>
    <dsp:sp modelId="{78D90E53-1C94-A842-B664-9A7C14AED544}">
      <dsp:nvSpPr>
        <dsp:cNvPr id="0" name=""/>
        <dsp:cNvSpPr/>
      </dsp:nvSpPr>
      <dsp:spPr>
        <a:xfrm>
          <a:off x="3063495" y="1817428"/>
          <a:ext cx="2592904" cy="15557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b="1" kern="1200"/>
            <a:t>3. Pohjola-Norden:</a:t>
          </a:r>
          <a:r>
            <a:rPr lang="fi-FI" sz="2000" kern="1200"/>
            <a:t> edistää erityisesti yhteistyötä opiskelussa</a:t>
          </a:r>
          <a:endParaRPr lang="en-US" sz="2000" kern="1200"/>
        </a:p>
      </dsp:txBody>
      <dsp:txXfrm>
        <a:off x="3063495" y="1817428"/>
        <a:ext cx="2592904" cy="1555742"/>
      </dsp:txXfrm>
    </dsp:sp>
    <dsp:sp modelId="{21C1C9C9-02FC-2749-9399-8BD9D4FC93E5}">
      <dsp:nvSpPr>
        <dsp:cNvPr id="0" name=""/>
        <dsp:cNvSpPr/>
      </dsp:nvSpPr>
      <dsp:spPr>
        <a:xfrm>
          <a:off x="1637397" y="3632461"/>
          <a:ext cx="2592904" cy="15557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b="1" kern="1200"/>
            <a:t>4. Pohjoismainen kulttuurirahasto: </a:t>
          </a:r>
          <a:r>
            <a:rPr lang="fi-FI" sz="2000" kern="1200"/>
            <a:t>kulttuurinen yhteistyö</a:t>
          </a:r>
          <a:endParaRPr lang="en-US" sz="2000" kern="1200"/>
        </a:p>
      </dsp:txBody>
      <dsp:txXfrm>
        <a:off x="1637397" y="3632461"/>
        <a:ext cx="2592904" cy="15557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B196D3-3230-41C3-BF58-5ADFDA01CB83}">
      <dsp:nvSpPr>
        <dsp:cNvPr id="0" name=""/>
        <dsp:cNvSpPr/>
      </dsp:nvSpPr>
      <dsp:spPr>
        <a:xfrm>
          <a:off x="0" y="617"/>
          <a:ext cx="67545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0580A1-5675-4EC3-8E98-70E1A555D970}">
      <dsp:nvSpPr>
        <dsp:cNvPr id="0" name=""/>
        <dsp:cNvSpPr/>
      </dsp:nvSpPr>
      <dsp:spPr>
        <a:xfrm>
          <a:off x="0" y="617"/>
          <a:ext cx="6754568" cy="1011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i-FI" sz="2200" b="1" u="sng" kern="1200"/>
            <a:t>WTO – Maailman kauppajärjestö</a:t>
          </a:r>
          <a:endParaRPr lang="en-US" sz="2200" kern="1200"/>
        </a:p>
      </dsp:txBody>
      <dsp:txXfrm>
        <a:off x="0" y="617"/>
        <a:ext cx="6754568" cy="1011003"/>
      </dsp:txXfrm>
    </dsp:sp>
    <dsp:sp modelId="{9B52D8CA-08F7-425E-ADD2-0D4B94C17E72}">
      <dsp:nvSpPr>
        <dsp:cNvPr id="0" name=""/>
        <dsp:cNvSpPr/>
      </dsp:nvSpPr>
      <dsp:spPr>
        <a:xfrm>
          <a:off x="0" y="1011620"/>
          <a:ext cx="67545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270E38-EF7A-46BA-A61B-7F7FCCED2E6C}">
      <dsp:nvSpPr>
        <dsp:cNvPr id="0" name=""/>
        <dsp:cNvSpPr/>
      </dsp:nvSpPr>
      <dsp:spPr>
        <a:xfrm>
          <a:off x="0" y="1011620"/>
          <a:ext cx="6754568" cy="1011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i-FI" sz="2200" kern="1200" dirty="0"/>
            <a:t>Kattaa lähes koko maailman (Pohjois-Afrikasta, Lähi-idästä muutama maa ei mukana, eikä Albania tai Valko-Venäjä)</a:t>
          </a:r>
          <a:endParaRPr lang="en-US" sz="2200" kern="1200" dirty="0"/>
        </a:p>
      </dsp:txBody>
      <dsp:txXfrm>
        <a:off x="0" y="1011620"/>
        <a:ext cx="6754568" cy="1011003"/>
      </dsp:txXfrm>
    </dsp:sp>
    <dsp:sp modelId="{2805A45E-5545-4184-8CC3-BDFCC5B5532F}">
      <dsp:nvSpPr>
        <dsp:cNvPr id="0" name=""/>
        <dsp:cNvSpPr/>
      </dsp:nvSpPr>
      <dsp:spPr>
        <a:xfrm>
          <a:off x="0" y="2022624"/>
          <a:ext cx="67545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B88B75-48BF-49B5-B0FC-4A93E08330EC}">
      <dsp:nvSpPr>
        <dsp:cNvPr id="0" name=""/>
        <dsp:cNvSpPr/>
      </dsp:nvSpPr>
      <dsp:spPr>
        <a:xfrm>
          <a:off x="0" y="2022624"/>
          <a:ext cx="6754568" cy="1011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i-FI" sz="2200" kern="1200" dirty="0"/>
            <a:t>1. </a:t>
          </a:r>
          <a:r>
            <a:rPr lang="fi-FI" sz="2200" b="1" kern="1200" dirty="0"/>
            <a:t>Syrjimättömyysperiaate:</a:t>
          </a:r>
          <a:r>
            <a:rPr lang="fi-FI" sz="2200" kern="1200" dirty="0"/>
            <a:t> kaikkia kauppakumppaneita kohdeltava samalla tavoin</a:t>
          </a:r>
          <a:endParaRPr lang="en-US" sz="2200" kern="1200" dirty="0"/>
        </a:p>
      </dsp:txBody>
      <dsp:txXfrm>
        <a:off x="0" y="2022624"/>
        <a:ext cx="6754568" cy="1011003"/>
      </dsp:txXfrm>
    </dsp:sp>
    <dsp:sp modelId="{82417CC4-7A66-4B0B-842B-955DDB4B325C}">
      <dsp:nvSpPr>
        <dsp:cNvPr id="0" name=""/>
        <dsp:cNvSpPr/>
      </dsp:nvSpPr>
      <dsp:spPr>
        <a:xfrm>
          <a:off x="0" y="3033627"/>
          <a:ext cx="67545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EB3186-E36A-42D0-B31E-96C842C53F1E}">
      <dsp:nvSpPr>
        <dsp:cNvPr id="0" name=""/>
        <dsp:cNvSpPr/>
      </dsp:nvSpPr>
      <dsp:spPr>
        <a:xfrm>
          <a:off x="0" y="3033627"/>
          <a:ext cx="6754568" cy="1011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i-FI" sz="2200" kern="1200" dirty="0"/>
            <a:t>2. </a:t>
          </a:r>
          <a:r>
            <a:rPr lang="fi-FI" sz="2200" b="1" kern="1200" dirty="0"/>
            <a:t>Keskustelufoorumi</a:t>
          </a:r>
          <a:r>
            <a:rPr lang="fi-FI" sz="2200" kern="1200" dirty="0"/>
            <a:t>: neuvotellaan kaupan pelisäännöistä</a:t>
          </a:r>
          <a:endParaRPr lang="en-US" sz="2200" kern="1200" dirty="0"/>
        </a:p>
      </dsp:txBody>
      <dsp:txXfrm>
        <a:off x="0" y="3033627"/>
        <a:ext cx="6754568" cy="1011003"/>
      </dsp:txXfrm>
    </dsp:sp>
    <dsp:sp modelId="{D82AB212-D9A8-4942-9EA3-F7B63F00B30D}">
      <dsp:nvSpPr>
        <dsp:cNvPr id="0" name=""/>
        <dsp:cNvSpPr/>
      </dsp:nvSpPr>
      <dsp:spPr>
        <a:xfrm>
          <a:off x="0" y="4044631"/>
          <a:ext cx="675456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191D70-0595-44F0-B966-B2DC40A80208}">
      <dsp:nvSpPr>
        <dsp:cNvPr id="0" name=""/>
        <dsp:cNvSpPr/>
      </dsp:nvSpPr>
      <dsp:spPr>
        <a:xfrm>
          <a:off x="0" y="4044631"/>
          <a:ext cx="6754568" cy="1011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i-FI" sz="2200" kern="1200" dirty="0"/>
            <a:t>3. Käsittelee jäsenmaiden kaupan ristiriitoja, pyrkimyksenä </a:t>
          </a:r>
          <a:r>
            <a:rPr lang="fi-FI" sz="2200" b="1" kern="1200" dirty="0"/>
            <a:t>sovinto</a:t>
          </a:r>
          <a:r>
            <a:rPr lang="fi-FI" sz="2200" kern="1200" dirty="0"/>
            <a:t>.</a:t>
          </a:r>
          <a:endParaRPr lang="en-US" sz="2200" kern="1200" dirty="0"/>
        </a:p>
      </dsp:txBody>
      <dsp:txXfrm>
        <a:off x="0" y="4044631"/>
        <a:ext cx="6754568" cy="10110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23FB5-D27D-1D48-8791-E63234804A15}">
      <dsp:nvSpPr>
        <dsp:cNvPr id="0" name=""/>
        <dsp:cNvSpPr/>
      </dsp:nvSpPr>
      <dsp:spPr>
        <a:xfrm>
          <a:off x="0" y="81411"/>
          <a:ext cx="5181600" cy="993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i-FI" sz="2500" b="1" kern="1200"/>
            <a:t>Unkarissa vallassa Fidesz -puolue</a:t>
          </a:r>
          <a:endParaRPr lang="en-US" sz="2500" kern="1200"/>
        </a:p>
      </dsp:txBody>
      <dsp:txXfrm>
        <a:off x="48481" y="129892"/>
        <a:ext cx="5084638" cy="896166"/>
      </dsp:txXfrm>
    </dsp:sp>
    <dsp:sp modelId="{BA96834A-4E5D-0944-BE3F-21FBDAFFE372}">
      <dsp:nvSpPr>
        <dsp:cNvPr id="0" name=""/>
        <dsp:cNvSpPr/>
      </dsp:nvSpPr>
      <dsp:spPr>
        <a:xfrm>
          <a:off x="0" y="1146540"/>
          <a:ext cx="5181600" cy="993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i-FI" sz="2500" kern="1200"/>
            <a:t>→ sananvapautta rajoitettu</a:t>
          </a:r>
          <a:endParaRPr lang="en-US" sz="2500" kern="1200"/>
        </a:p>
      </dsp:txBody>
      <dsp:txXfrm>
        <a:off x="48481" y="1195021"/>
        <a:ext cx="5084638" cy="896166"/>
      </dsp:txXfrm>
    </dsp:sp>
    <dsp:sp modelId="{C700674F-5ED1-4E4A-A620-9B80E050F899}">
      <dsp:nvSpPr>
        <dsp:cNvPr id="0" name=""/>
        <dsp:cNvSpPr/>
      </dsp:nvSpPr>
      <dsp:spPr>
        <a:xfrm>
          <a:off x="0" y="2211669"/>
          <a:ext cx="5181600" cy="993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i-FI" sz="2500" kern="1200"/>
            <a:t>→ korruptio: EU-tukia ohjattu pääministeri Orbanin lähipiirille</a:t>
          </a:r>
          <a:endParaRPr lang="en-US" sz="2500" kern="1200"/>
        </a:p>
      </dsp:txBody>
      <dsp:txXfrm>
        <a:off x="48481" y="2260150"/>
        <a:ext cx="5084638" cy="896166"/>
      </dsp:txXfrm>
    </dsp:sp>
    <dsp:sp modelId="{A84BF482-32C8-3944-BE88-D148C56E380E}">
      <dsp:nvSpPr>
        <dsp:cNvPr id="0" name=""/>
        <dsp:cNvSpPr/>
      </dsp:nvSpPr>
      <dsp:spPr>
        <a:xfrm>
          <a:off x="0" y="3276797"/>
          <a:ext cx="5181600" cy="993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i-FI" sz="2500" kern="1200"/>
            <a:t>EU suunnitellut aluetukien maksun keskeyttämistä näihin maihin</a:t>
          </a:r>
          <a:endParaRPr lang="en-US" sz="2500" kern="1200"/>
        </a:p>
      </dsp:txBody>
      <dsp:txXfrm>
        <a:off x="48481" y="3325278"/>
        <a:ext cx="5084638" cy="8961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FDB82-0641-4371-929B-4897DEAD1814}">
      <dsp:nvSpPr>
        <dsp:cNvPr id="0" name=""/>
        <dsp:cNvSpPr/>
      </dsp:nvSpPr>
      <dsp:spPr>
        <a:xfrm>
          <a:off x="0" y="0"/>
          <a:ext cx="611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8704BB-81FA-4BD0-9230-433F8EF0A09D}">
      <dsp:nvSpPr>
        <dsp:cNvPr id="0" name=""/>
        <dsp:cNvSpPr/>
      </dsp:nvSpPr>
      <dsp:spPr>
        <a:xfrm>
          <a:off x="0" y="0"/>
          <a:ext cx="6112800" cy="1218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fi-FI" sz="3400" kern="1200"/>
            <a:t>EU:n </a:t>
          </a:r>
          <a:r>
            <a:rPr lang="fi-FI" sz="3400" b="1" kern="1200"/>
            <a:t>Erasmus+-ohjelma</a:t>
          </a:r>
          <a:r>
            <a:rPr lang="fi-FI" sz="3400" kern="1200"/>
            <a:t> tukee mm. </a:t>
          </a:r>
          <a:endParaRPr lang="en-US" sz="3400" kern="1200"/>
        </a:p>
      </dsp:txBody>
      <dsp:txXfrm>
        <a:off x="0" y="0"/>
        <a:ext cx="6112800" cy="1218675"/>
      </dsp:txXfrm>
    </dsp:sp>
    <dsp:sp modelId="{5AC80DBB-4A9C-49F7-B3B0-242C472F97F2}">
      <dsp:nvSpPr>
        <dsp:cNvPr id="0" name=""/>
        <dsp:cNvSpPr/>
      </dsp:nvSpPr>
      <dsp:spPr>
        <a:xfrm>
          <a:off x="0" y="1218675"/>
          <a:ext cx="611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32BFBE-4277-4C07-B553-4492BD45453A}">
      <dsp:nvSpPr>
        <dsp:cNvPr id="0" name=""/>
        <dsp:cNvSpPr/>
      </dsp:nvSpPr>
      <dsp:spPr>
        <a:xfrm>
          <a:off x="0" y="1218675"/>
          <a:ext cx="6112800" cy="1218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fi-FI" sz="3400" i="1" kern="1200" dirty="0"/>
            <a:t>1. koulujen välisiä projekteja</a:t>
          </a:r>
          <a:endParaRPr lang="en-US" sz="3400" i="1" kern="1200" dirty="0"/>
        </a:p>
      </dsp:txBody>
      <dsp:txXfrm>
        <a:off x="0" y="1218675"/>
        <a:ext cx="6112800" cy="1218675"/>
      </dsp:txXfrm>
    </dsp:sp>
    <dsp:sp modelId="{EA61C967-7F5D-4C1F-ABE3-1F57CB639F6B}">
      <dsp:nvSpPr>
        <dsp:cNvPr id="0" name=""/>
        <dsp:cNvSpPr/>
      </dsp:nvSpPr>
      <dsp:spPr>
        <a:xfrm>
          <a:off x="0" y="2437350"/>
          <a:ext cx="611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26DFC4-7DB4-4047-A611-D308CB210039}">
      <dsp:nvSpPr>
        <dsp:cNvPr id="0" name=""/>
        <dsp:cNvSpPr/>
      </dsp:nvSpPr>
      <dsp:spPr>
        <a:xfrm>
          <a:off x="0" y="2437350"/>
          <a:ext cx="6112800" cy="1218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fi-FI" sz="3400" i="1" kern="1200" dirty="0"/>
            <a:t>2. vaihto-opiskelua EU-maiden 	koulussa</a:t>
          </a:r>
          <a:endParaRPr lang="en-US" sz="3400" i="1" kern="1200" dirty="0"/>
        </a:p>
      </dsp:txBody>
      <dsp:txXfrm>
        <a:off x="0" y="2437350"/>
        <a:ext cx="6112800" cy="1218675"/>
      </dsp:txXfrm>
    </dsp:sp>
    <dsp:sp modelId="{F4E06D5A-0E6C-4F45-A2E6-C3E26F93CA05}">
      <dsp:nvSpPr>
        <dsp:cNvPr id="0" name=""/>
        <dsp:cNvSpPr/>
      </dsp:nvSpPr>
      <dsp:spPr>
        <a:xfrm>
          <a:off x="0" y="3656025"/>
          <a:ext cx="611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1F856-D979-430F-84D6-11FCA09D1436}">
      <dsp:nvSpPr>
        <dsp:cNvPr id="0" name=""/>
        <dsp:cNvSpPr/>
      </dsp:nvSpPr>
      <dsp:spPr>
        <a:xfrm>
          <a:off x="0" y="3656025"/>
          <a:ext cx="6112800" cy="1218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fi-FI" sz="3400" i="1" kern="1200" dirty="0"/>
            <a:t>3. Järjestöjen (mm. urheiluseurat) yhteistyöhankkeita</a:t>
          </a:r>
          <a:endParaRPr lang="en-US" sz="3400" i="1" kern="1200" dirty="0"/>
        </a:p>
      </dsp:txBody>
      <dsp:txXfrm>
        <a:off x="0" y="3656025"/>
        <a:ext cx="6112800" cy="1218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19725-AC4D-9249-9DC4-FDA29D9C870E}">
      <dsp:nvSpPr>
        <dsp:cNvPr id="0" name=""/>
        <dsp:cNvSpPr/>
      </dsp:nvSpPr>
      <dsp:spPr>
        <a:xfrm>
          <a:off x="-242483" y="123764"/>
          <a:ext cx="5398017" cy="4913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marL="0" lvl="0" indent="0" algn="l" defTabSz="1644650">
            <a:lnSpc>
              <a:spcPct val="90000"/>
            </a:lnSpc>
            <a:spcBef>
              <a:spcPct val="0"/>
            </a:spcBef>
            <a:spcAft>
              <a:spcPct val="35000"/>
            </a:spcAft>
            <a:buNone/>
          </a:pPr>
          <a:r>
            <a:rPr lang="fi-FI" sz="3700" b="1" u="sng" kern="1200" dirty="0"/>
            <a:t>EU:n tuomioistuin</a:t>
          </a:r>
          <a:endParaRPr lang="en-US" sz="3700" u="sng" kern="1200" dirty="0"/>
        </a:p>
        <a:p>
          <a:pPr marL="285750" lvl="1" indent="-285750" algn="l" defTabSz="1289050">
            <a:lnSpc>
              <a:spcPct val="90000"/>
            </a:lnSpc>
            <a:spcBef>
              <a:spcPct val="0"/>
            </a:spcBef>
            <a:spcAft>
              <a:spcPct val="15000"/>
            </a:spcAft>
            <a:buChar char="•"/>
          </a:pPr>
          <a:r>
            <a:rPr lang="en-US" sz="2900" kern="1200" dirty="0" err="1"/>
            <a:t>Viides</a:t>
          </a:r>
          <a:r>
            <a:rPr lang="en-US" sz="2900" kern="1200" dirty="0"/>
            <a:t> </a:t>
          </a:r>
          <a:r>
            <a:rPr lang="en-US" sz="2900" b="1" kern="1200" dirty="0" err="1"/>
            <a:t>virallinen</a:t>
          </a:r>
          <a:r>
            <a:rPr lang="en-US" sz="2900" b="1" kern="1200" dirty="0"/>
            <a:t> </a:t>
          </a:r>
          <a:r>
            <a:rPr lang="en-US" sz="2900" b="1" kern="1200" dirty="0" err="1"/>
            <a:t>toimielin</a:t>
          </a:r>
          <a:endParaRPr lang="en-US" sz="2900" b="1" kern="1200" dirty="0"/>
        </a:p>
        <a:p>
          <a:pPr marL="285750" lvl="1" indent="-285750" algn="l" defTabSz="1289050">
            <a:lnSpc>
              <a:spcPct val="90000"/>
            </a:lnSpc>
            <a:spcBef>
              <a:spcPct val="0"/>
            </a:spcBef>
            <a:spcAft>
              <a:spcPct val="15000"/>
            </a:spcAft>
            <a:buChar char="•"/>
          </a:pPr>
          <a:r>
            <a:rPr lang="fi-FI" sz="2900" kern="1200" dirty="0"/>
            <a:t>sijaitsee </a:t>
          </a:r>
          <a:r>
            <a:rPr lang="fi-FI" sz="2900" i="1" kern="1200" dirty="0"/>
            <a:t>Luxemburgissa</a:t>
          </a:r>
          <a:endParaRPr lang="en-US" sz="2900" i="1" kern="1200" dirty="0"/>
        </a:p>
        <a:p>
          <a:pPr marL="285750" lvl="1" indent="-285750" algn="l" defTabSz="1289050">
            <a:lnSpc>
              <a:spcPct val="90000"/>
            </a:lnSpc>
            <a:spcBef>
              <a:spcPct val="0"/>
            </a:spcBef>
            <a:spcAft>
              <a:spcPct val="15000"/>
            </a:spcAft>
            <a:buChar char="•"/>
          </a:pPr>
          <a:r>
            <a:rPr lang="en-US" sz="2900" b="1" i="0" kern="1200" dirty="0"/>
            <a:t>Yksi </a:t>
          </a:r>
          <a:r>
            <a:rPr lang="en-US" sz="2900" b="1" i="0" kern="1200" dirty="0" err="1"/>
            <a:t>jäsen</a:t>
          </a:r>
          <a:r>
            <a:rPr lang="en-US" sz="2900" b="1" i="0" kern="1200" dirty="0"/>
            <a:t> </a:t>
          </a:r>
          <a:r>
            <a:rPr lang="en-US" sz="2900" i="0" kern="1200" dirty="0" err="1"/>
            <a:t>kustakin</a:t>
          </a:r>
          <a:r>
            <a:rPr lang="en-US" sz="2900" i="0" kern="1200" dirty="0"/>
            <a:t> </a:t>
          </a:r>
          <a:r>
            <a:rPr lang="en-US" sz="2900" i="0" kern="1200" dirty="0" err="1"/>
            <a:t>jäsenmaasta</a:t>
          </a:r>
          <a:endParaRPr lang="en-US" sz="2900" i="0" kern="1200" dirty="0"/>
        </a:p>
        <a:p>
          <a:pPr marL="285750" lvl="1" indent="-285750" algn="l" defTabSz="1289050">
            <a:lnSpc>
              <a:spcPct val="90000"/>
            </a:lnSpc>
            <a:spcBef>
              <a:spcPct val="0"/>
            </a:spcBef>
            <a:spcAft>
              <a:spcPct val="15000"/>
            </a:spcAft>
            <a:buChar char="•"/>
          </a:pPr>
          <a:r>
            <a:rPr lang="fi-FI" sz="2900" b="1" kern="1200" dirty="0"/>
            <a:t>valvoo EU-lainsäädännön noudattamista</a:t>
          </a:r>
          <a:r>
            <a:rPr lang="fi-FI" sz="2900" kern="1200" dirty="0"/>
            <a:t> jäsenmaissa</a:t>
          </a:r>
          <a:endParaRPr lang="en-US" sz="2900" kern="1200" dirty="0"/>
        </a:p>
        <a:p>
          <a:pPr marL="285750" lvl="1" indent="-285750" algn="l" defTabSz="1289050">
            <a:lnSpc>
              <a:spcPct val="90000"/>
            </a:lnSpc>
            <a:spcBef>
              <a:spcPct val="0"/>
            </a:spcBef>
            <a:spcAft>
              <a:spcPct val="15000"/>
            </a:spcAft>
            <a:buChar char="•"/>
          </a:pPr>
          <a:r>
            <a:rPr lang="fi-FI" sz="2900" b="1" kern="1200" dirty="0"/>
            <a:t>käsittelee kanteet toimielimiä vastaan</a:t>
          </a:r>
          <a:endParaRPr lang="en-US" sz="2900" b="1" kern="1200" dirty="0"/>
        </a:p>
        <a:p>
          <a:pPr marL="285750" lvl="1" indent="-285750" algn="l" defTabSz="1289050">
            <a:lnSpc>
              <a:spcPct val="90000"/>
            </a:lnSpc>
            <a:spcBef>
              <a:spcPct val="0"/>
            </a:spcBef>
            <a:spcAft>
              <a:spcPct val="15000"/>
            </a:spcAft>
            <a:buChar char="•"/>
          </a:pPr>
          <a:r>
            <a:rPr lang="fi-FI" sz="2900" kern="1200" dirty="0"/>
            <a:t>sakot, uhkasakot, vahingonkorvaukset</a:t>
          </a:r>
          <a:endParaRPr lang="en-US" sz="2900" kern="1200" dirty="0"/>
        </a:p>
      </dsp:txBody>
      <dsp:txXfrm>
        <a:off x="-242483" y="123764"/>
        <a:ext cx="5398017" cy="49130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2944C-6DEC-8246-B70B-270B7A96384F}">
      <dsp:nvSpPr>
        <dsp:cNvPr id="0" name=""/>
        <dsp:cNvSpPr/>
      </dsp:nvSpPr>
      <dsp:spPr>
        <a:xfrm>
          <a:off x="0" y="460743"/>
          <a:ext cx="5371199"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i-FI" sz="3100" b="1" u="sng" kern="1200"/>
            <a:t>Euroopan keskuspankki (EKP)</a:t>
          </a:r>
          <a:endParaRPr lang="en-US" sz="3100" kern="1200"/>
        </a:p>
      </dsp:txBody>
      <dsp:txXfrm>
        <a:off x="36296" y="497039"/>
        <a:ext cx="5298607" cy="670943"/>
      </dsp:txXfrm>
    </dsp:sp>
    <dsp:sp modelId="{4048290D-73C6-9D4D-BF23-038C03E0DD0C}">
      <dsp:nvSpPr>
        <dsp:cNvPr id="0" name=""/>
        <dsp:cNvSpPr/>
      </dsp:nvSpPr>
      <dsp:spPr>
        <a:xfrm>
          <a:off x="0" y="1204278"/>
          <a:ext cx="5371199" cy="75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53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fi-FI" sz="2400" b="1" kern="1200" dirty="0"/>
            <a:t>johtaa ja toteuttaa euroalueen rahapolitiikkaa</a:t>
          </a:r>
          <a:endParaRPr lang="en-US" sz="2400" kern="1200" dirty="0"/>
        </a:p>
      </dsp:txBody>
      <dsp:txXfrm>
        <a:off x="0" y="1204278"/>
        <a:ext cx="5371199" cy="753997"/>
      </dsp:txXfrm>
    </dsp:sp>
    <dsp:sp modelId="{9FEF89D9-8D12-6A49-9393-E63D3EE99BB6}">
      <dsp:nvSpPr>
        <dsp:cNvPr id="0" name=""/>
        <dsp:cNvSpPr/>
      </dsp:nvSpPr>
      <dsp:spPr>
        <a:xfrm>
          <a:off x="0" y="1958276"/>
          <a:ext cx="5371199"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i-FI" sz="3100" b="1" kern="1200">
              <a:sym typeface="Wingdings" panose="05000000000000000000" pitchFamily="2" charset="2"/>
            </a:rPr>
            <a:t></a:t>
          </a:r>
          <a:r>
            <a:rPr lang="fi-FI" sz="3100" b="1" kern="1200"/>
            <a:t> Erityisesti torjuu inflaatiota</a:t>
          </a:r>
          <a:endParaRPr lang="en-US" sz="3100" kern="1200"/>
        </a:p>
      </dsp:txBody>
      <dsp:txXfrm>
        <a:off x="36296" y="1994572"/>
        <a:ext cx="5298607" cy="670943"/>
      </dsp:txXfrm>
    </dsp:sp>
    <dsp:sp modelId="{2161AC7F-8AFD-A74A-8E24-6C28F52AA685}">
      <dsp:nvSpPr>
        <dsp:cNvPr id="0" name=""/>
        <dsp:cNvSpPr/>
      </dsp:nvSpPr>
      <dsp:spPr>
        <a:xfrm>
          <a:off x="0" y="2701811"/>
          <a:ext cx="5371199" cy="1828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53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fi-FI" sz="2400" kern="1200" dirty="0"/>
            <a:t>20 jäsenmaata: yhteinen raha (euro) ja sen hallinnointi &amp; rahapolitiikka</a:t>
          </a:r>
          <a:endParaRPr lang="en-US" sz="2400" kern="1200" dirty="0"/>
        </a:p>
        <a:p>
          <a:pPr marL="228600" lvl="1" indent="-228600" algn="l" defTabSz="1066800">
            <a:lnSpc>
              <a:spcPct val="90000"/>
            </a:lnSpc>
            <a:spcBef>
              <a:spcPct val="0"/>
            </a:spcBef>
            <a:spcAft>
              <a:spcPct val="20000"/>
            </a:spcAft>
            <a:buChar char="•"/>
          </a:pPr>
          <a:r>
            <a:rPr lang="fi-FI" sz="2400" kern="1200"/>
            <a:t>Päätökset EKP:n neuvostossa, jossa läsnä kansallisten keskuspankkien johtajat</a:t>
          </a:r>
          <a:endParaRPr lang="en-US" sz="2400" kern="1200"/>
        </a:p>
      </dsp:txBody>
      <dsp:txXfrm>
        <a:off x="0" y="2701811"/>
        <a:ext cx="5371199" cy="18288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0D0D2-24E7-194C-9929-412C3FFE7FF3}">
      <dsp:nvSpPr>
        <dsp:cNvPr id="0" name=""/>
        <dsp:cNvSpPr/>
      </dsp:nvSpPr>
      <dsp:spPr>
        <a:xfrm>
          <a:off x="185045" y="680"/>
          <a:ext cx="4616408" cy="461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35000"/>
            </a:spcAft>
            <a:buNone/>
          </a:pPr>
          <a:r>
            <a:rPr lang="fi-FI" sz="3600" b="1" u="sng" kern="1200"/>
            <a:t>Euroopan talous- ja sosiaalikomitea</a:t>
          </a:r>
          <a:endParaRPr lang="en-US" sz="3600" kern="1200"/>
        </a:p>
        <a:p>
          <a:pPr marL="285750" lvl="1" indent="-285750" algn="l" defTabSz="1244600">
            <a:lnSpc>
              <a:spcPct val="90000"/>
            </a:lnSpc>
            <a:spcBef>
              <a:spcPct val="0"/>
            </a:spcBef>
            <a:spcAft>
              <a:spcPct val="15000"/>
            </a:spcAft>
            <a:buChar char="•"/>
          </a:pPr>
          <a:r>
            <a:rPr lang="fi-FI" sz="2800" kern="1200" dirty="0"/>
            <a:t>Neuvoa-antava elin</a:t>
          </a:r>
          <a:endParaRPr lang="en-US" sz="2800" kern="1200" dirty="0"/>
        </a:p>
        <a:p>
          <a:pPr marL="285750" lvl="1" indent="-285750" algn="l" defTabSz="1244600">
            <a:lnSpc>
              <a:spcPct val="90000"/>
            </a:lnSpc>
            <a:spcBef>
              <a:spcPct val="0"/>
            </a:spcBef>
            <a:spcAft>
              <a:spcPct val="15000"/>
            </a:spcAft>
            <a:buChar char="•"/>
          </a:pPr>
          <a:r>
            <a:rPr lang="fi-FI" sz="2800" kern="1200" dirty="0"/>
            <a:t>Sisämarkkinoihin, talouteen ja työoloihin liittyvät suositukset ja lausunnot</a:t>
          </a:r>
          <a:endParaRPr lang="en-US" sz="2800" kern="1200" dirty="0"/>
        </a:p>
        <a:p>
          <a:pPr marL="285750" lvl="1" indent="-285750" algn="l" defTabSz="1244600">
            <a:lnSpc>
              <a:spcPct val="90000"/>
            </a:lnSpc>
            <a:spcBef>
              <a:spcPct val="0"/>
            </a:spcBef>
            <a:spcAft>
              <a:spcPct val="15000"/>
            </a:spcAft>
            <a:buChar char="•"/>
          </a:pPr>
          <a:r>
            <a:rPr lang="fi-FI" sz="2800" b="1" kern="1200" dirty="0"/>
            <a:t>Eri etujärjestöjen (työnantaja -ja työntekijäjärjestöt)</a:t>
          </a:r>
          <a:r>
            <a:rPr lang="fi-FI" sz="2800" kern="1200" dirty="0"/>
            <a:t> äänitorvi</a:t>
          </a:r>
          <a:endParaRPr lang="en-US" sz="2800" kern="1200" dirty="0"/>
        </a:p>
      </dsp:txBody>
      <dsp:txXfrm>
        <a:off x="185045" y="680"/>
        <a:ext cx="4616408" cy="46164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C79B7-2C06-1949-B40A-C3AA0EBF613F}">
      <dsp:nvSpPr>
        <dsp:cNvPr id="0" name=""/>
        <dsp:cNvSpPr/>
      </dsp:nvSpPr>
      <dsp:spPr>
        <a:xfrm>
          <a:off x="0" y="97798"/>
          <a:ext cx="54738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Suomi Eu-jäseneksi 1995</a:t>
          </a:r>
          <a:endParaRPr lang="en-US" sz="2000" kern="1200"/>
        </a:p>
      </dsp:txBody>
      <dsp:txXfrm>
        <a:off x="38784" y="136582"/>
        <a:ext cx="5396232" cy="716935"/>
      </dsp:txXfrm>
    </dsp:sp>
    <dsp:sp modelId="{4EB290BC-9265-7347-82A0-9F541FCF3BAA}">
      <dsp:nvSpPr>
        <dsp:cNvPr id="0" name=""/>
        <dsp:cNvSpPr/>
      </dsp:nvSpPr>
      <dsp:spPr>
        <a:xfrm>
          <a:off x="0" y="949901"/>
          <a:ext cx="54738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 NL hajosi ja kylmä sota päättyi 1991, Suomi halusi osaksi Länsi-Eurooppaa</a:t>
          </a:r>
          <a:endParaRPr lang="en-US" sz="2000" kern="1200"/>
        </a:p>
      </dsp:txBody>
      <dsp:txXfrm>
        <a:off x="38784" y="988685"/>
        <a:ext cx="5396232" cy="716935"/>
      </dsp:txXfrm>
    </dsp:sp>
    <dsp:sp modelId="{A2E40464-FF4D-D749-9952-F268F10FDAB2}">
      <dsp:nvSpPr>
        <dsp:cNvPr id="0" name=""/>
        <dsp:cNvSpPr/>
      </dsp:nvSpPr>
      <dsp:spPr>
        <a:xfrm>
          <a:off x="0" y="1802004"/>
          <a:ext cx="54738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 </a:t>
          </a:r>
          <a:r>
            <a:rPr lang="fi-FI" sz="2000" i="1" u="sng" kern="1200"/>
            <a:t>taloudelliset syyt</a:t>
          </a:r>
          <a:r>
            <a:rPr lang="fi-FI" sz="2000" kern="1200"/>
            <a:t>, mukaan läntiseen kauppaan</a:t>
          </a:r>
          <a:endParaRPr lang="en-US" sz="2000" kern="1200"/>
        </a:p>
      </dsp:txBody>
      <dsp:txXfrm>
        <a:off x="38784" y="1840788"/>
        <a:ext cx="5396232" cy="716935"/>
      </dsp:txXfrm>
    </dsp:sp>
    <dsp:sp modelId="{E84519B3-438F-BF49-ABCE-79C65C8651C7}">
      <dsp:nvSpPr>
        <dsp:cNvPr id="0" name=""/>
        <dsp:cNvSpPr/>
      </dsp:nvSpPr>
      <dsp:spPr>
        <a:xfrm>
          <a:off x="0" y="2654107"/>
          <a:ext cx="54738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a:t>
          </a:r>
          <a:r>
            <a:rPr lang="fi-FI" sz="2000" u="sng" kern="1200"/>
            <a:t> </a:t>
          </a:r>
          <a:r>
            <a:rPr lang="fi-FI" sz="2000" i="1" u="sng" kern="1200"/>
            <a:t>turvallisuuspolitiikka</a:t>
          </a:r>
          <a:endParaRPr lang="en-US" sz="2000" kern="1200"/>
        </a:p>
      </dsp:txBody>
      <dsp:txXfrm>
        <a:off x="38784" y="2692891"/>
        <a:ext cx="5396232" cy="716935"/>
      </dsp:txXfrm>
    </dsp:sp>
    <dsp:sp modelId="{5DD86488-1A02-6647-BA50-98D4A6AC5051}">
      <dsp:nvSpPr>
        <dsp:cNvPr id="0" name=""/>
        <dsp:cNvSpPr/>
      </dsp:nvSpPr>
      <dsp:spPr>
        <a:xfrm>
          <a:off x="0" y="3448610"/>
          <a:ext cx="547380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793"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fi-FI" sz="1600" kern="1200"/>
            <a:t>Kansanäänestyksessä 1994 57% kannatti, 43% vastusti</a:t>
          </a:r>
          <a:endParaRPr lang="en-US" sz="1600" kern="1200"/>
        </a:p>
      </dsp:txBody>
      <dsp:txXfrm>
        <a:off x="0" y="3448610"/>
        <a:ext cx="5473800" cy="331200"/>
      </dsp:txXfrm>
    </dsp:sp>
    <dsp:sp modelId="{A5B1506F-C3B9-7743-870B-361A1D90EBFA}">
      <dsp:nvSpPr>
        <dsp:cNvPr id="0" name=""/>
        <dsp:cNvSpPr/>
      </dsp:nvSpPr>
      <dsp:spPr>
        <a:xfrm>
          <a:off x="0" y="3779810"/>
          <a:ext cx="54738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u="sng" kern="1200">
              <a:hlinkClick xmlns:r="http://schemas.openxmlformats.org/officeDocument/2006/relationships" r:id="rId1"/>
            </a:rPr>
            <a:t>https://yle.fi/aihe/artikkeli/2007/11/22/suomi-euroopan-unioniin-ja-eurovaluuttaan</a:t>
          </a:r>
          <a:endParaRPr lang="en-US" sz="2000" kern="1200"/>
        </a:p>
      </dsp:txBody>
      <dsp:txXfrm>
        <a:off x="38784" y="3818594"/>
        <a:ext cx="5396232" cy="7169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2FD36-104B-E849-8BDD-B4B2823E2606}">
      <dsp:nvSpPr>
        <dsp:cNvPr id="0" name=""/>
        <dsp:cNvSpPr/>
      </dsp:nvSpPr>
      <dsp:spPr>
        <a:xfrm>
          <a:off x="0" y="67721"/>
          <a:ext cx="5181600" cy="12866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i-FI" sz="2300" b="0" u="none" kern="1200" dirty="0"/>
            <a:t>Hallitus sopii Suomen linjasta ennen </a:t>
          </a:r>
          <a:r>
            <a:rPr lang="fi-FI" sz="2300" b="0" i="1" u="none" kern="1200" dirty="0"/>
            <a:t>EU:n neuvoston </a:t>
          </a:r>
          <a:r>
            <a:rPr lang="fi-FI" sz="2300" b="0" u="none" kern="1200" dirty="0"/>
            <a:t>kokousta </a:t>
          </a:r>
          <a:endParaRPr lang="en-US" sz="2300" b="0" u="none" kern="1200" dirty="0"/>
        </a:p>
      </dsp:txBody>
      <dsp:txXfrm>
        <a:off x="62808" y="130529"/>
        <a:ext cx="5055984" cy="1161018"/>
      </dsp:txXfrm>
    </dsp:sp>
    <dsp:sp modelId="{687163B7-4BD3-5D42-9EFA-425797C67866}">
      <dsp:nvSpPr>
        <dsp:cNvPr id="0" name=""/>
        <dsp:cNvSpPr/>
      </dsp:nvSpPr>
      <dsp:spPr>
        <a:xfrm>
          <a:off x="0" y="1420595"/>
          <a:ext cx="5181600" cy="12866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i-FI" sz="2300" i="1" kern="1200" dirty="0"/>
            <a:t>EU-ministerivaliokunta</a:t>
          </a:r>
          <a:r>
            <a:rPr lang="fi-FI" sz="2300" kern="1200" dirty="0"/>
            <a:t> käsittelee EU-asioita</a:t>
          </a:r>
          <a:endParaRPr lang="en-US" sz="2300" kern="1200" dirty="0"/>
        </a:p>
      </dsp:txBody>
      <dsp:txXfrm>
        <a:off x="62808" y="1483403"/>
        <a:ext cx="5055984" cy="1161018"/>
      </dsp:txXfrm>
    </dsp:sp>
    <dsp:sp modelId="{BFC3963E-94F3-6B45-840B-12C2636A8295}">
      <dsp:nvSpPr>
        <dsp:cNvPr id="0" name=""/>
        <dsp:cNvSpPr/>
      </dsp:nvSpPr>
      <dsp:spPr>
        <a:xfrm>
          <a:off x="0" y="2773470"/>
          <a:ext cx="5181600" cy="12866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i-FI" sz="2300" i="1" kern="1200" dirty="0"/>
            <a:t>Pääministeri</a:t>
          </a:r>
          <a:r>
            <a:rPr lang="fi-FI" sz="2300" kern="1200" dirty="0"/>
            <a:t> osallistuu </a:t>
          </a:r>
          <a:r>
            <a:rPr lang="fi-FI" sz="2300" i="1" kern="1200" dirty="0"/>
            <a:t>Eurooppa-neuvoston</a:t>
          </a:r>
          <a:r>
            <a:rPr lang="fi-FI" sz="2300" kern="1200" dirty="0"/>
            <a:t> kokoukseen</a:t>
          </a:r>
          <a:endParaRPr lang="en-US" sz="2300" kern="1200" dirty="0"/>
        </a:p>
      </dsp:txBody>
      <dsp:txXfrm>
        <a:off x="62808" y="2836278"/>
        <a:ext cx="5055984" cy="1161018"/>
      </dsp:txXfrm>
    </dsp:sp>
    <dsp:sp modelId="{60B47862-903C-D445-8D66-E4F1DAB4EA4E}">
      <dsp:nvSpPr>
        <dsp:cNvPr id="0" name=""/>
        <dsp:cNvSpPr/>
      </dsp:nvSpPr>
      <dsp:spPr>
        <a:xfrm>
          <a:off x="0" y="4126344"/>
          <a:ext cx="5181600" cy="12866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i-FI" sz="2300" i="1" kern="1200" dirty="0"/>
            <a:t>Ministerit </a:t>
          </a:r>
          <a:r>
            <a:rPr lang="fi-FI" sz="2300" kern="1200" dirty="0"/>
            <a:t>osallistuvat  </a:t>
          </a:r>
          <a:r>
            <a:rPr lang="fi-FI" sz="2300" i="1" kern="1200" dirty="0"/>
            <a:t>EU:n neuvoston kokouksiin </a:t>
          </a:r>
          <a:r>
            <a:rPr lang="fi-FI" sz="2300" kern="1200" dirty="0"/>
            <a:t>kokouksiin ja informoivat eduskuntaa</a:t>
          </a:r>
          <a:endParaRPr lang="en-US" sz="2300" kern="1200" dirty="0"/>
        </a:p>
      </dsp:txBody>
      <dsp:txXfrm>
        <a:off x="62808" y="4189152"/>
        <a:ext cx="5055984" cy="116101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7c4188b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57c4188b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57030bbb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557030bbb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57da97ead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7da97ead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57da97ead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57da97ead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581552d05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581552d05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581552d05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581552d05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581552d059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581552d059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581552d059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581552d05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57c4188b8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57c4188b8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c7b8b2bf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2c7b8b2bf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21fc701c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21fc701c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58c76fc9bc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58c76fc9b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a20bc83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a20bc83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c8cd5caf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2c8cd5caf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dea3da20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dea3da20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2dea3da20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2dea3da20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2f7be81d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2f7be81d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2f9b081c1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2f9b081c1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fa9617a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2fa9617a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2fcd44796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2fcd44796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2e1d130c3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2e1d130c3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59e501c5c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59e501c5c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31d1a6b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31d1a6b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2e1d130c32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2e1d130c3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57410ddf1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57410ddf1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57410ddf17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57410ddf17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a4b1b53f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a4b1b53f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5924f811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5924f811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39864127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a4b1b53f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a4b1b53f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81552d05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81552d0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a4b1b53f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a4b1b53f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c8cd5caf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c8cd5caf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f7be81d2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2f7be81d2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5924f811d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5924f811d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e1d130c32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2e1d130c3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59e501c5c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59e501c5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2e1d130c32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2e1d130c3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3F5113-6A6C-CD4C-A8BB-4201B61FAE0D}"/>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A95DE5ED-79C6-9444-8A95-1FA22E134A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B44CE69C-B8C6-824A-838F-2557CB23F602}"/>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124D22CA-349B-3641-A864-BF148356D22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6F243C4-91D1-BD47-BA4B-C04BB360BC76}"/>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fi-FI" smtClean="0"/>
              <a:t>‹#›</a:t>
            </a:fld>
            <a:endParaRPr lang="fi-FI"/>
          </a:p>
        </p:txBody>
      </p:sp>
    </p:spTree>
    <p:extLst>
      <p:ext uri="{BB962C8B-B14F-4D97-AF65-F5344CB8AC3E}">
        <p14:creationId xmlns:p14="http://schemas.microsoft.com/office/powerpoint/2010/main" val="1628164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BCC85B-93D6-BB41-B42F-ADACB02F4AD3}"/>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53FC098-24DB-A64A-B88D-E7B0DEE15745}"/>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C3C746B-0A7B-AF4E-A6B2-D8A3A3856D00}"/>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FF4C7CB4-CABD-684D-999F-2446F3E2E04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7BA2DF6-BA56-D045-B82B-8EE752260174}"/>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fi-FI" smtClean="0"/>
              <a:t>‹#›</a:t>
            </a:fld>
            <a:endParaRPr lang="fi-FI"/>
          </a:p>
        </p:txBody>
      </p:sp>
    </p:spTree>
    <p:extLst>
      <p:ext uri="{BB962C8B-B14F-4D97-AF65-F5344CB8AC3E}">
        <p14:creationId xmlns:p14="http://schemas.microsoft.com/office/powerpoint/2010/main" val="2119505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446069F3-A4E9-B24A-8ED7-4465BA6CB958}"/>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C9DD77B1-7185-0748-905C-DD7574016FF1}"/>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67EF90E-F609-7D44-B753-A394CACBEAC8}"/>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D0BBC394-9D97-374D-8BE5-F7DAB994739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B91805B-1A06-2D4A-AFCC-E2AB7DECBEEB}"/>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fi-FI" smtClean="0"/>
              <a:t>‹#›</a:t>
            </a:fld>
            <a:endParaRPr lang="fi-FI"/>
          </a:p>
        </p:txBody>
      </p:sp>
    </p:spTree>
    <p:extLst>
      <p:ext uri="{BB962C8B-B14F-4D97-AF65-F5344CB8AC3E}">
        <p14:creationId xmlns:p14="http://schemas.microsoft.com/office/powerpoint/2010/main" val="623565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E78366E-FA19-F648-B433-374CAE9E4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9F76557-C678-F740-89B6-AFCC84D8840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102C2DA-4ED1-364C-8A99-9C17C54E5F9F}"/>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7EA3D1E9-DABC-AA42-9C5D-2A66DEBCE73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5D198A1-983D-8548-B47D-B4B2A564ADF6}"/>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fi-FI" smtClean="0"/>
              <a:t>‹#›</a:t>
            </a:fld>
            <a:endParaRPr lang="fi-FI"/>
          </a:p>
        </p:txBody>
      </p:sp>
    </p:spTree>
    <p:extLst>
      <p:ext uri="{BB962C8B-B14F-4D97-AF65-F5344CB8AC3E}">
        <p14:creationId xmlns:p14="http://schemas.microsoft.com/office/powerpoint/2010/main" val="1708242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A51803-5BD0-D544-BD6A-4AE9CFA48E8C}"/>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595E6FD2-11F8-DF47-9430-254749D165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27C1C85E-A739-384E-8103-EEDFA958068B}"/>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B75AA5B1-A84A-4848-A186-A96E8A6E38E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A4AF250-0686-744A-9B53-F68F3940B3CE}"/>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fi-FI" smtClean="0"/>
              <a:t>‹#›</a:t>
            </a:fld>
            <a:endParaRPr lang="fi-FI"/>
          </a:p>
        </p:txBody>
      </p:sp>
    </p:spTree>
    <p:extLst>
      <p:ext uri="{BB962C8B-B14F-4D97-AF65-F5344CB8AC3E}">
        <p14:creationId xmlns:p14="http://schemas.microsoft.com/office/powerpoint/2010/main" val="459063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CB5715-522E-2846-8B49-D8651946FEC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5C3FA5E-8267-2B4B-A2AA-0A4D3AD3F255}"/>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C89CC840-178B-D041-957C-B820D35698C5}"/>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71846CF4-571E-6A4F-AD0B-1C81D577A8DB}"/>
              </a:ext>
            </a:extLst>
          </p:cNvPr>
          <p:cNvSpPr>
            <a:spLocks noGrp="1"/>
          </p:cNvSpPr>
          <p:nvPr>
            <p:ph type="dt" sz="half" idx="10"/>
          </p:nvPr>
        </p:nvSpPr>
        <p:spPr/>
        <p:txBody>
          <a:bodyPr/>
          <a:lstStyle/>
          <a:p>
            <a:endParaRPr lang="fi-FI"/>
          </a:p>
        </p:txBody>
      </p:sp>
      <p:sp>
        <p:nvSpPr>
          <p:cNvPr id="6" name="Alatunnisteen paikkamerkki 5">
            <a:extLst>
              <a:ext uri="{FF2B5EF4-FFF2-40B4-BE49-F238E27FC236}">
                <a16:creationId xmlns:a16="http://schemas.microsoft.com/office/drawing/2014/main" id="{BABC6650-CA40-2442-80EB-0A892138928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2647317-E2D7-6540-8EE6-1F30494EC3AB}"/>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fi-FI" smtClean="0"/>
              <a:t>‹#›</a:t>
            </a:fld>
            <a:endParaRPr lang="fi-FI"/>
          </a:p>
        </p:txBody>
      </p:sp>
    </p:spTree>
    <p:extLst>
      <p:ext uri="{BB962C8B-B14F-4D97-AF65-F5344CB8AC3E}">
        <p14:creationId xmlns:p14="http://schemas.microsoft.com/office/powerpoint/2010/main" val="187552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2D46FB-EB90-4E4D-9AFB-FD3B5D8277EC}"/>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E8A8BF3B-9C94-B04E-B2D0-80BC964B51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5609931-3C03-3943-906C-D1F0434F7796}"/>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C975698F-EB53-1344-9577-62A6C26851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770C489A-1BDB-E54E-907D-8AE377024207}"/>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F5D083A7-262B-FF47-97C0-5AD7AE871346}"/>
              </a:ext>
            </a:extLst>
          </p:cNvPr>
          <p:cNvSpPr>
            <a:spLocks noGrp="1"/>
          </p:cNvSpPr>
          <p:nvPr>
            <p:ph type="dt" sz="half" idx="10"/>
          </p:nvPr>
        </p:nvSpPr>
        <p:spPr/>
        <p:txBody>
          <a:bodyPr/>
          <a:lstStyle/>
          <a:p>
            <a:endParaRPr lang="fi-FI"/>
          </a:p>
        </p:txBody>
      </p:sp>
      <p:sp>
        <p:nvSpPr>
          <p:cNvPr id="8" name="Alatunnisteen paikkamerkki 7">
            <a:extLst>
              <a:ext uri="{FF2B5EF4-FFF2-40B4-BE49-F238E27FC236}">
                <a16:creationId xmlns:a16="http://schemas.microsoft.com/office/drawing/2014/main" id="{5F8AC95C-716C-8A4E-BE91-95A753BED932}"/>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17C6CF77-2D83-324F-8F6B-C41AEE71C52D}"/>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fi-FI" smtClean="0"/>
              <a:t>‹#›</a:t>
            </a:fld>
            <a:endParaRPr lang="fi-FI"/>
          </a:p>
        </p:txBody>
      </p:sp>
    </p:spTree>
    <p:extLst>
      <p:ext uri="{BB962C8B-B14F-4D97-AF65-F5344CB8AC3E}">
        <p14:creationId xmlns:p14="http://schemas.microsoft.com/office/powerpoint/2010/main" val="389279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A235A2-4C8F-0E44-B894-C319BEA6ED79}"/>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4865BC3C-7ADE-A64D-BB98-05D6420CDD6B}"/>
              </a:ext>
            </a:extLst>
          </p:cNvPr>
          <p:cNvSpPr>
            <a:spLocks noGrp="1"/>
          </p:cNvSpPr>
          <p:nvPr>
            <p:ph type="dt" sz="half" idx="10"/>
          </p:nvPr>
        </p:nvSpPr>
        <p:spPr/>
        <p:txBody>
          <a:bodyPr/>
          <a:lstStyle/>
          <a:p>
            <a:endParaRPr lang="fi-FI"/>
          </a:p>
        </p:txBody>
      </p:sp>
      <p:sp>
        <p:nvSpPr>
          <p:cNvPr id="4" name="Alatunnisteen paikkamerkki 3">
            <a:extLst>
              <a:ext uri="{FF2B5EF4-FFF2-40B4-BE49-F238E27FC236}">
                <a16:creationId xmlns:a16="http://schemas.microsoft.com/office/drawing/2014/main" id="{7BD61A3E-5CE0-974B-91C8-F03D79C841C0}"/>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8E3112BF-5D58-AC45-A339-8D7D2BF2A82B}"/>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fi-FI" smtClean="0"/>
              <a:t>‹#›</a:t>
            </a:fld>
            <a:endParaRPr lang="fi-FI"/>
          </a:p>
        </p:txBody>
      </p:sp>
    </p:spTree>
    <p:extLst>
      <p:ext uri="{BB962C8B-B14F-4D97-AF65-F5344CB8AC3E}">
        <p14:creationId xmlns:p14="http://schemas.microsoft.com/office/powerpoint/2010/main" val="1561116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8D4353BE-51D5-EB42-9886-A1E66D1B20BE}"/>
              </a:ext>
            </a:extLst>
          </p:cNvPr>
          <p:cNvSpPr>
            <a:spLocks noGrp="1"/>
          </p:cNvSpPr>
          <p:nvPr>
            <p:ph type="dt" sz="half" idx="10"/>
          </p:nvPr>
        </p:nvSpPr>
        <p:spPr/>
        <p:txBody>
          <a:bodyPr/>
          <a:lstStyle/>
          <a:p>
            <a:endParaRPr lang="fi-FI"/>
          </a:p>
        </p:txBody>
      </p:sp>
      <p:sp>
        <p:nvSpPr>
          <p:cNvPr id="3" name="Alatunnisteen paikkamerkki 2">
            <a:extLst>
              <a:ext uri="{FF2B5EF4-FFF2-40B4-BE49-F238E27FC236}">
                <a16:creationId xmlns:a16="http://schemas.microsoft.com/office/drawing/2014/main" id="{93041705-2ECB-6C42-B7B8-0D6EAB497A7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C7FC96C0-28CD-8D4C-86D7-CD03AE8E42BA}"/>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fi-FI" smtClean="0"/>
              <a:t>‹#›</a:t>
            </a:fld>
            <a:endParaRPr lang="fi-FI"/>
          </a:p>
        </p:txBody>
      </p:sp>
    </p:spTree>
    <p:extLst>
      <p:ext uri="{BB962C8B-B14F-4D97-AF65-F5344CB8AC3E}">
        <p14:creationId xmlns:p14="http://schemas.microsoft.com/office/powerpoint/2010/main" val="848727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EED40A-88B2-0843-8B62-6B98131A287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2AC7B833-8183-9143-A506-5D5FB6DD4D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22FD072E-7A05-044B-BD90-50D864B299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B0A77CB-BCFE-C442-8168-C4E127E22C80}"/>
              </a:ext>
            </a:extLst>
          </p:cNvPr>
          <p:cNvSpPr>
            <a:spLocks noGrp="1"/>
          </p:cNvSpPr>
          <p:nvPr>
            <p:ph type="dt" sz="half" idx="10"/>
          </p:nvPr>
        </p:nvSpPr>
        <p:spPr/>
        <p:txBody>
          <a:bodyPr/>
          <a:lstStyle/>
          <a:p>
            <a:endParaRPr lang="fi-FI"/>
          </a:p>
        </p:txBody>
      </p:sp>
      <p:sp>
        <p:nvSpPr>
          <p:cNvPr id="6" name="Alatunnisteen paikkamerkki 5">
            <a:extLst>
              <a:ext uri="{FF2B5EF4-FFF2-40B4-BE49-F238E27FC236}">
                <a16:creationId xmlns:a16="http://schemas.microsoft.com/office/drawing/2014/main" id="{F5AA5CE7-4D23-BB47-8BB9-5581C1A10EC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EF275D0-F563-5A4A-B36E-E2BC67520635}"/>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fi-FI" smtClean="0"/>
              <a:t>‹#›</a:t>
            </a:fld>
            <a:endParaRPr lang="fi-FI"/>
          </a:p>
        </p:txBody>
      </p:sp>
    </p:spTree>
    <p:extLst>
      <p:ext uri="{BB962C8B-B14F-4D97-AF65-F5344CB8AC3E}">
        <p14:creationId xmlns:p14="http://schemas.microsoft.com/office/powerpoint/2010/main" val="317386034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995975-D393-E641-A1CC-D3F5A42F38E5}"/>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9953BE94-5A16-7746-AB8E-D17C36D44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C3CCBB39-3CA2-7E4A-9CF8-E5405E84A5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8E7AEAE-6FD4-0A42-A019-131A0CE23932}"/>
              </a:ext>
            </a:extLst>
          </p:cNvPr>
          <p:cNvSpPr>
            <a:spLocks noGrp="1"/>
          </p:cNvSpPr>
          <p:nvPr>
            <p:ph type="dt" sz="half" idx="10"/>
          </p:nvPr>
        </p:nvSpPr>
        <p:spPr/>
        <p:txBody>
          <a:bodyPr/>
          <a:lstStyle/>
          <a:p>
            <a:endParaRPr lang="fi-FI"/>
          </a:p>
        </p:txBody>
      </p:sp>
      <p:sp>
        <p:nvSpPr>
          <p:cNvPr id="6" name="Alatunnisteen paikkamerkki 5">
            <a:extLst>
              <a:ext uri="{FF2B5EF4-FFF2-40B4-BE49-F238E27FC236}">
                <a16:creationId xmlns:a16="http://schemas.microsoft.com/office/drawing/2014/main" id="{213EC492-C169-5641-88A1-367FBE02FDD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55C7F53-073C-A84F-A748-1F888A3A11FE}"/>
              </a:ext>
            </a:extLst>
          </p:cNvPr>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fi-FI" smtClean="0"/>
              <a:t>‹#›</a:t>
            </a:fld>
            <a:endParaRPr lang="fi-FI"/>
          </a:p>
        </p:txBody>
      </p:sp>
    </p:spTree>
    <p:extLst>
      <p:ext uri="{BB962C8B-B14F-4D97-AF65-F5344CB8AC3E}">
        <p14:creationId xmlns:p14="http://schemas.microsoft.com/office/powerpoint/2010/main" val="219523419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94C3063-D94E-2441-9B11-09BFF6F40F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C0D9FB4-C3EF-AA4D-9CC3-28BAB3B1F2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39E5010-316E-2944-83A3-3FD3DE16D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p>
        </p:txBody>
      </p:sp>
      <p:sp>
        <p:nvSpPr>
          <p:cNvPr id="5" name="Alatunnisteen paikkamerkki 4">
            <a:extLst>
              <a:ext uri="{FF2B5EF4-FFF2-40B4-BE49-F238E27FC236}">
                <a16:creationId xmlns:a16="http://schemas.microsoft.com/office/drawing/2014/main" id="{AAECEE19-3FC7-A740-AE24-8796711B1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DC74D7BF-ACB6-314E-AA2B-689EC444A0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ctr" rtl="0">
              <a:spcBef>
                <a:spcPts val="0"/>
              </a:spcBef>
              <a:spcAft>
                <a:spcPts val="0"/>
              </a:spcAft>
              <a:buNone/>
            </a:pPr>
            <a:fld id="{00000000-1234-1234-1234-123412341234}" type="slidenum">
              <a:rPr lang="fi-FI" smtClean="0"/>
              <a:t>‹#›</a:t>
            </a:fld>
            <a:endParaRPr lang="fi-FI"/>
          </a:p>
        </p:txBody>
      </p:sp>
    </p:spTree>
    <p:extLst>
      <p:ext uri="{BB962C8B-B14F-4D97-AF65-F5344CB8AC3E}">
        <p14:creationId xmlns:p14="http://schemas.microsoft.com/office/powerpoint/2010/main" val="3849410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www.youtube.com/watch?v=Tl4Ejww4Gzw" TargetMode="External"/><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hyperlink" Target="https://www.facebook.com/SuomiEU/videos/236788543670766/"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areena.yle.fi/1-62022552" TargetMode="External"/><Relationship Id="rId2" Type="http://schemas.openxmlformats.org/officeDocument/2006/relationships/hyperlink" Target="https://areena.yle.fi/1-50183634" TargetMode="External"/><Relationship Id="rId1" Type="http://schemas.openxmlformats.org/officeDocument/2006/relationships/slideLayout" Target="../slideLayouts/slideLayout2.xml"/><Relationship Id="rId6" Type="http://schemas.openxmlformats.org/officeDocument/2006/relationships/hyperlink" Target="https://areena.yle.fi/1-64771776" TargetMode="External"/><Relationship Id="rId5" Type="http://schemas.openxmlformats.org/officeDocument/2006/relationships/hyperlink" Target="https://areena.yle.fi/1-63509940" TargetMode="External"/><Relationship Id="rId4" Type="http://schemas.openxmlformats.org/officeDocument/2006/relationships/hyperlink" Target="https://yle.fi/plus/abitreenit/2019/syksy/YH-fi/attachments/index.html#8.A"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hyperlink" Target="https://yle.fi/plus/abitreenit/2019/syksy/YH-fi/attachments/index.html#8.A" TargetMode="Externa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hyperlink" Target="https://www.youtube.com/watch?v=DoC_V8nVcII"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hyperlink" Target="https://fi.wikipedia.org/wiki/Keskuspankki" TargetMode="External"/><Relationship Id="rId7" Type="http://schemas.openxmlformats.org/officeDocument/2006/relationships/image" Target="../media/image93.pn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https://fi.wikipedia.org/wiki/Markkinakorko"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www.youtube.com/watch?v=9p0CVa_QF5Q"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hyperlink" Target="https://areena.yle.fi/1-3858107" TargetMode="Externa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7imsdXXjzjc" TargetMode="External"/><Relationship Id="rId2" Type="http://schemas.openxmlformats.org/officeDocument/2006/relationships/hyperlink" Target="https://youtu.be/8r-NWCzMX9w" TargetMode="External"/><Relationship Id="rId1" Type="http://schemas.openxmlformats.org/officeDocument/2006/relationships/slideLayout" Target="../slideLayouts/slideLayout4.xml"/><Relationship Id="rId4" Type="http://schemas.openxmlformats.org/officeDocument/2006/relationships/hyperlink" Target="https://youtu.be/3OcRWh_6zk4"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Z5rbfnqlqbA"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s://youtu.be/OZaSdH-lJWs?si=-v9tdAFkY_sB3F7y"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hyperlink" Target="https://www.youtube.com/watch?v=CFyFz5FQ3c8"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hyperlink" Target="https://ec.europa.eu/info/law/better-regulation/have-your-say_en"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hyperlink" Target="https://newsroom.consilium.europa.eu/videos" TargetMode="External"/><Relationship Id="rId5" Type="http://schemas.openxmlformats.org/officeDocument/2006/relationships/hyperlink" Target="https://newsroom.consilium.europa.eu/events/20160503-european-council-the-making-of/118048-eurooppa-neuvoston-kulissien-takana-fi-20180515" TargetMode="External"/><Relationship Id="rId4" Type="http://schemas.openxmlformats.org/officeDocument/2006/relationships/image" Target="../media/image43.jpeg"/></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https://multimedia.europarl.europa.eu/fi/how-it-works-the-european-parliament_V003-0071_ev"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s://www.europarl.europa.eu/news/fi/faq/1/mita-poliittiset-ryhmat-ovat-ja-miten-ne-jarjestaytyvat"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hyperlink" Target="https://youtu.be/9zcklRN77-0"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56.png"/></Relationships>
</file>

<file path=ppt/slides/_rels/slide6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youtu.be/aykHIpt9giQ" TargetMode="External"/><Relationship Id="rId2" Type="http://schemas.openxmlformats.org/officeDocument/2006/relationships/hyperlink" Target="https://youtu.be/0QZI1hsi1PA" TargetMode="External"/><Relationship Id="rId1" Type="http://schemas.openxmlformats.org/officeDocument/2006/relationships/slideLayout" Target="../slideLayouts/slideLayout4.xml"/><Relationship Id="rId4" Type="http://schemas.openxmlformats.org/officeDocument/2006/relationships/hyperlink" Target="https://youtu.be/bFL99Kb-EEw"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yle.fi/aihe/a/20-10002363"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hyperlink" Target="https://youtu.be/bqmc1HSFG_w?feature=shared" TargetMode="External"/><Relationship Id="rId2" Type="http://schemas.openxmlformats.org/officeDocument/2006/relationships/hyperlink" Target="https://areena.yle.fi/1-3857951" TargetMode="Externa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https://www.hs.fi/politiikka/art-2000009607844.html"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hyperlink" Target="https://frontex.europa.eu/media-centre/multimedia/videos/meet-the-people-behind-frontex-nkA1rs"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hyperlink" Target="https://youtu.be/hjNnYcv1MJ8"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hyperlink" Target="https://www.youtube.com/watch?v=NGZ8mPw1EN0"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92.xml.rels><?xml version="1.0" encoding="UTF-8" standalone="yes"?>
<Relationships xmlns="http://schemas.openxmlformats.org/package/2006/relationships"><Relationship Id="rId8" Type="http://schemas.openxmlformats.org/officeDocument/2006/relationships/hyperlink" Target="https://maavoimat.fi/panssariprikaati" TargetMode="External"/><Relationship Id="rId13" Type="http://schemas.openxmlformats.org/officeDocument/2006/relationships/hyperlink" Target="https://merivoimat.fi/rannikkolaivasto" TargetMode="External"/><Relationship Id="rId18" Type="http://schemas.openxmlformats.org/officeDocument/2006/relationships/hyperlink" Target="https://ilmavoimat.fi/karjalan-lennosto" TargetMode="External"/><Relationship Id="rId3" Type="http://schemas.openxmlformats.org/officeDocument/2006/relationships/hyperlink" Target="https://maavoimat.fi/jaakariprikaati" TargetMode="External"/><Relationship Id="rId21" Type="http://schemas.openxmlformats.org/officeDocument/2006/relationships/hyperlink" Target="https://ilmavoimat.fi/ilmavoimien-esikunta" TargetMode="External"/><Relationship Id="rId7" Type="http://schemas.openxmlformats.org/officeDocument/2006/relationships/hyperlink" Target="https://maavoimat.fi/maasotakoulu" TargetMode="External"/><Relationship Id="rId12" Type="http://schemas.openxmlformats.org/officeDocument/2006/relationships/hyperlink" Target="https://merivoimat.fi/merisotakoulu" TargetMode="External"/><Relationship Id="rId17" Type="http://schemas.openxmlformats.org/officeDocument/2006/relationships/hyperlink" Target="https://ilmavoimat.fi/ilmasotakoulu" TargetMode="External"/><Relationship Id="rId2" Type="http://schemas.openxmlformats.org/officeDocument/2006/relationships/notesSlide" Target="../notesSlides/notesSlide52.xml"/><Relationship Id="rId16" Type="http://schemas.openxmlformats.org/officeDocument/2006/relationships/hyperlink" Target="https://merivoimat.fi/merivoimien-esikunta" TargetMode="External"/><Relationship Id="rId20" Type="http://schemas.openxmlformats.org/officeDocument/2006/relationships/hyperlink" Target="https://ilmavoimat.fi/satakunnan-lennosto" TargetMode="External"/><Relationship Id="rId1" Type="http://schemas.openxmlformats.org/officeDocument/2006/relationships/slideLayout" Target="../slideLayouts/slideLayout4.xml"/><Relationship Id="rId6" Type="http://schemas.openxmlformats.org/officeDocument/2006/relationships/hyperlink" Target="https://maavoimat.fi/karjalan-prikaati" TargetMode="External"/><Relationship Id="rId11" Type="http://schemas.openxmlformats.org/officeDocument/2006/relationships/hyperlink" Target="https://maavoimat.fi/maavoimien-esikunta" TargetMode="External"/><Relationship Id="rId5" Type="http://schemas.openxmlformats.org/officeDocument/2006/relationships/hyperlink" Target="https://maavoimat.fi/kainuun-prikaati" TargetMode="External"/><Relationship Id="rId15" Type="http://schemas.openxmlformats.org/officeDocument/2006/relationships/hyperlink" Target="https://merivoimat.fi/uudenmaan-prikaati" TargetMode="External"/><Relationship Id="rId10" Type="http://schemas.openxmlformats.org/officeDocument/2006/relationships/hyperlink" Target="https://maavoimat.fi/utin-jaakarirykmentti" TargetMode="External"/><Relationship Id="rId19" Type="http://schemas.openxmlformats.org/officeDocument/2006/relationships/hyperlink" Target="https://ilmavoimat.fi/lapin-lennosto" TargetMode="External"/><Relationship Id="rId4" Type="http://schemas.openxmlformats.org/officeDocument/2006/relationships/hyperlink" Target="https://maavoimat.fi/kaartin-jaakarirykmentti" TargetMode="External"/><Relationship Id="rId9" Type="http://schemas.openxmlformats.org/officeDocument/2006/relationships/hyperlink" Target="https://maavoimat.fi/porin-prikaati" TargetMode="External"/><Relationship Id="rId14" Type="http://schemas.openxmlformats.org/officeDocument/2006/relationships/hyperlink" Target="https://merivoimat.fi/rannikkoprikaati"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8" Type="http://schemas.openxmlformats.org/officeDocument/2006/relationships/hyperlink" Target="http://www.eulex-kosovo.eu/" TargetMode="External"/><Relationship Id="rId13" Type="http://schemas.openxmlformats.org/officeDocument/2006/relationships/hyperlink" Target="https://eeas.europa.eu/csdp-missions-operations/euam-iraq_en/33962/About%20EUAM%20Iraq" TargetMode="External"/><Relationship Id="rId3" Type="http://schemas.openxmlformats.org/officeDocument/2006/relationships/hyperlink" Target="http://www.eeas.europa.eu/csdp/missions-and-operations/eubam-libya/index_en.htm" TargetMode="External"/><Relationship Id="rId7" Type="http://schemas.openxmlformats.org/officeDocument/2006/relationships/hyperlink" Target="http://eeas.europa.eu/csdp/missions-and-operations/eucap-sahel-mali/index_en.htm" TargetMode="External"/><Relationship Id="rId12" Type="http://schemas.openxmlformats.org/officeDocument/2006/relationships/hyperlink" Target="http://www.eubam.org/" TargetMode="External"/><Relationship Id="rId2" Type="http://schemas.openxmlformats.org/officeDocument/2006/relationships/hyperlink" Target="https://youtu.be/h0HL1H1WSgk" TargetMode="External"/><Relationship Id="rId1" Type="http://schemas.openxmlformats.org/officeDocument/2006/relationships/slideLayout" Target="../slideLayouts/slideLayout4.xml"/><Relationship Id="rId6" Type="http://schemas.openxmlformats.org/officeDocument/2006/relationships/hyperlink" Target="http://www.eucap-sahel.eu/" TargetMode="External"/><Relationship Id="rId11" Type="http://schemas.openxmlformats.org/officeDocument/2006/relationships/hyperlink" Target="http://eeas.europa.eu/csdp/missions-and-operations/euam-ukraine/index_en.htm" TargetMode="External"/><Relationship Id="rId5" Type="http://schemas.openxmlformats.org/officeDocument/2006/relationships/hyperlink" Target="http://www.eucap-nestor.eu/" TargetMode="External"/><Relationship Id="rId10" Type="http://schemas.openxmlformats.org/officeDocument/2006/relationships/hyperlink" Target="http://eupolcopps.eu/" TargetMode="External"/><Relationship Id="rId4" Type="http://schemas.openxmlformats.org/officeDocument/2006/relationships/hyperlink" Target="http://www.eubam-rafah.eu/" TargetMode="External"/><Relationship Id="rId9" Type="http://schemas.openxmlformats.org/officeDocument/2006/relationships/hyperlink" Target="http://www.eumm.eu/" TargetMode="External"/><Relationship Id="rId14" Type="http://schemas.openxmlformats.org/officeDocument/2006/relationships/hyperlink" Target="https://eeas.europa.eu/csdp-missions-operations/euam-rca_en" TargetMode="External"/></Relationships>
</file>

<file path=ppt/slides/_rels/slide9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9.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3"/>
        <p:cNvGrpSpPr/>
        <p:nvPr/>
      </p:nvGrpSpPr>
      <p:grpSpPr>
        <a:xfrm>
          <a:off x="0" y="0"/>
          <a:ext cx="0" cy="0"/>
          <a:chOff x="0" y="0"/>
          <a:chExt cx="0" cy="0"/>
        </a:xfrm>
      </p:grpSpPr>
      <p:sp useBgFill="1">
        <p:nvSpPr>
          <p:cNvPr id="111" name="Rectangle 110">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ight Triangle 11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Google Shape;104;p13"/>
          <p:cNvSpPr txBox="1">
            <a:spLocks noGrp="1"/>
          </p:cNvSpPr>
          <p:nvPr>
            <p:ph type="ctrTitle"/>
          </p:nvPr>
        </p:nvSpPr>
        <p:spPr>
          <a:xfrm>
            <a:off x="965201" y="1036674"/>
            <a:ext cx="3689096" cy="3514364"/>
          </a:xfrm>
          <a:prstGeom prst="rect">
            <a:avLst/>
          </a:prstGeom>
        </p:spPr>
        <p:txBody>
          <a:bodyPr spcFirstLastPara="1" lIns="91425" tIns="45700" rIns="91425" bIns="45700" anchor="b" anchorCtr="0">
            <a:normAutofit/>
          </a:bodyPr>
          <a:lstStyle/>
          <a:p>
            <a:pPr marL="0" marR="0" lvl="0" indent="0" algn="r" rtl="0">
              <a:spcBef>
                <a:spcPts val="0"/>
              </a:spcBef>
              <a:spcAft>
                <a:spcPts val="0"/>
              </a:spcAft>
              <a:buSzPts val="9600"/>
              <a:buFont typeface="Rokkitt"/>
              <a:buNone/>
            </a:pPr>
            <a:r>
              <a:rPr lang="fi-FI" sz="4500" dirty="0"/>
              <a:t>Suomi, Eurooppa ja muuttuva maailma YH3</a:t>
            </a:r>
          </a:p>
        </p:txBody>
      </p:sp>
      <p:sp>
        <p:nvSpPr>
          <p:cNvPr id="105" name="Google Shape;105;p13"/>
          <p:cNvSpPr txBox="1">
            <a:spLocks noGrp="1"/>
          </p:cNvSpPr>
          <p:nvPr>
            <p:ph type="subTitle" idx="1"/>
          </p:nvPr>
        </p:nvSpPr>
        <p:spPr>
          <a:xfrm>
            <a:off x="965202" y="4582814"/>
            <a:ext cx="3689094" cy="1312657"/>
          </a:xfrm>
          <a:prstGeom prst="rect">
            <a:avLst/>
          </a:prstGeom>
        </p:spPr>
        <p:txBody>
          <a:bodyPr spcFirstLastPara="1" lIns="91425" tIns="45700" rIns="91425" bIns="45700" anchor="t" anchorCtr="0">
            <a:normAutofit/>
          </a:bodyPr>
          <a:lstStyle/>
          <a:p>
            <a:pPr marL="0" marR="0" lvl="0" indent="0" algn="r" rtl="0">
              <a:spcBef>
                <a:spcPts val="0"/>
              </a:spcBef>
              <a:spcAft>
                <a:spcPts val="600"/>
              </a:spcAft>
              <a:buClr>
                <a:srgbClr val="9E3611"/>
              </a:buClr>
              <a:buSzPts val="1870"/>
              <a:buFont typeface="Noto Sans Symbols"/>
              <a:buNone/>
            </a:pPr>
            <a:r>
              <a:rPr lang="fi-FI" sz="2000" b="0" i="0" u="none" strike="noStrike" cap="none" dirty="0">
                <a:ea typeface="Rockwell"/>
                <a:cs typeface="Rockwell"/>
                <a:sym typeface="Rockwell"/>
              </a:rPr>
              <a:t>Karhulan lukio 20</a:t>
            </a:r>
            <a:r>
              <a:rPr lang="fi-FI" sz="2000" dirty="0"/>
              <a:t>23</a:t>
            </a:r>
          </a:p>
        </p:txBody>
      </p:sp>
      <p:pic>
        <p:nvPicPr>
          <p:cNvPr id="106" name="Google Shape;106;p13"/>
          <p:cNvPicPr preferRelativeResize="0"/>
          <p:nvPr/>
        </p:nvPicPr>
        <p:blipFill rotWithShape="1">
          <a:blip r:embed="rId3"/>
          <a:stretch/>
        </p:blipFill>
        <p:spPr>
          <a:xfrm>
            <a:off x="5342862" y="1549593"/>
            <a:ext cx="4811872" cy="319187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Sisällön paikkamerkki 4">
            <a:extLst>
              <a:ext uri="{FF2B5EF4-FFF2-40B4-BE49-F238E27FC236}">
                <a16:creationId xmlns:a16="http://schemas.microsoft.com/office/drawing/2014/main" id="{22189269-218F-2786-9720-3DF1ABBE1A9D}"/>
              </a:ext>
            </a:extLst>
          </p:cNvPr>
          <p:cNvPicPr>
            <a:picLocks noGrp="1" noChangeAspect="1"/>
          </p:cNvPicPr>
          <p:nvPr>
            <p:ph idx="1"/>
          </p:nvPr>
        </p:nvPicPr>
        <p:blipFill rotWithShape="1">
          <a:blip r:embed="rId2"/>
          <a:srcRect b="6268"/>
          <a:stretch/>
        </p:blipFill>
        <p:spPr>
          <a:xfrm>
            <a:off x="20" y="1282"/>
            <a:ext cx="12191980" cy="6856718"/>
          </a:xfrm>
          <a:prstGeom prst="rect">
            <a:avLst/>
          </a:prstGeom>
        </p:spPr>
      </p:pic>
    </p:spTree>
    <p:extLst>
      <p:ext uri="{BB962C8B-B14F-4D97-AF65-F5344CB8AC3E}">
        <p14:creationId xmlns:p14="http://schemas.microsoft.com/office/powerpoint/2010/main" val="8923242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B82E1F6-4976-2247-B594-7C0D421CCE9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err="1"/>
              <a:t>Suomen</a:t>
            </a:r>
            <a:r>
              <a:rPr lang="en-US" sz="4200" dirty="0"/>
              <a:t> EU-</a:t>
            </a:r>
            <a:r>
              <a:rPr lang="en-US" sz="4200" dirty="0" err="1"/>
              <a:t>politiikka</a:t>
            </a:r>
            <a:r>
              <a:rPr lang="en-US" sz="4200" dirty="0"/>
              <a:t> (</a:t>
            </a:r>
            <a:r>
              <a:rPr lang="en-US" sz="4200" dirty="0" err="1"/>
              <a:t>kpl</a:t>
            </a:r>
            <a:r>
              <a:rPr lang="en-US" sz="4200" dirty="0"/>
              <a:t> 13.): </a:t>
            </a:r>
            <a:r>
              <a:rPr lang="en-US" sz="4200" dirty="0" err="1"/>
              <a:t>eduskunta</a:t>
            </a:r>
            <a:endParaRPr lang="en-US" sz="4200" dirty="0"/>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28EBFD20-ABB3-BF44-BA3E-4BAC9BE4459F}"/>
              </a:ext>
            </a:extLst>
          </p:cNvPr>
          <p:cNvSpPr>
            <a:spLocks noGrp="1"/>
          </p:cNvSpPr>
          <p:nvPr>
            <p:ph sz="half" idx="1"/>
          </p:nvPr>
        </p:nvSpPr>
        <p:spPr>
          <a:xfrm>
            <a:off x="304800" y="2872899"/>
            <a:ext cx="4578869" cy="3641444"/>
          </a:xfrm>
        </p:spPr>
        <p:txBody>
          <a:bodyPr vert="horz" lIns="91440" tIns="45720" rIns="91440" bIns="45720" rtlCol="0">
            <a:normAutofit/>
          </a:bodyPr>
          <a:lstStyle/>
          <a:p>
            <a:r>
              <a:rPr lang="en-US" sz="2400" dirty="0" err="1"/>
              <a:t>Eduskunnan</a:t>
            </a:r>
            <a:r>
              <a:rPr lang="en-US" sz="2400" b="1" i="1" dirty="0"/>
              <a:t> </a:t>
            </a:r>
            <a:r>
              <a:rPr lang="en-US" sz="2400" b="1" i="1" dirty="0" err="1"/>
              <a:t>Suuri</a:t>
            </a:r>
            <a:r>
              <a:rPr lang="en-US" sz="2400" b="1" i="1" dirty="0"/>
              <a:t> </a:t>
            </a:r>
            <a:r>
              <a:rPr lang="en-US" sz="2400" b="1" i="1" dirty="0" err="1"/>
              <a:t>valiokunta</a:t>
            </a:r>
            <a:r>
              <a:rPr lang="en-US" sz="2400" b="1" i="1" dirty="0"/>
              <a:t>:</a:t>
            </a:r>
          </a:p>
          <a:p>
            <a:pPr lvl="1"/>
            <a:r>
              <a:rPr lang="en-US" sz="2000" dirty="0" err="1"/>
              <a:t>antaa</a:t>
            </a:r>
            <a:r>
              <a:rPr lang="en-US" sz="2000" dirty="0"/>
              <a:t> </a:t>
            </a:r>
            <a:r>
              <a:rPr lang="en-US" sz="2000" dirty="0" err="1"/>
              <a:t>ohjeita</a:t>
            </a:r>
            <a:r>
              <a:rPr lang="en-US" sz="2000" dirty="0"/>
              <a:t> </a:t>
            </a:r>
            <a:r>
              <a:rPr lang="en-US" sz="2000" i="1" dirty="0" err="1"/>
              <a:t>ministereille</a:t>
            </a:r>
            <a:r>
              <a:rPr lang="en-US" sz="2000" i="1" dirty="0"/>
              <a:t> </a:t>
            </a:r>
            <a:r>
              <a:rPr lang="en-US" sz="2000" i="1" dirty="0" err="1"/>
              <a:t>ennen</a:t>
            </a:r>
            <a:r>
              <a:rPr lang="en-US" sz="2000" i="1" dirty="0"/>
              <a:t> </a:t>
            </a:r>
            <a:r>
              <a:rPr lang="en-US" sz="2000" i="1" dirty="0" err="1"/>
              <a:t>Euroopan</a:t>
            </a:r>
            <a:r>
              <a:rPr lang="en-US" sz="2000" i="1" dirty="0"/>
              <a:t> </a:t>
            </a:r>
            <a:r>
              <a:rPr lang="en-US" sz="2000" i="1" dirty="0" err="1"/>
              <a:t>unionin</a:t>
            </a:r>
            <a:r>
              <a:rPr lang="en-US" sz="2000" i="1" dirty="0"/>
              <a:t> </a:t>
            </a:r>
            <a:r>
              <a:rPr lang="en-US" sz="2000" i="1" dirty="0" err="1"/>
              <a:t>neuvoston</a:t>
            </a:r>
            <a:r>
              <a:rPr lang="en-US" sz="2000" i="1" dirty="0"/>
              <a:t> </a:t>
            </a:r>
            <a:r>
              <a:rPr lang="en-US" sz="2000" i="1" dirty="0" err="1"/>
              <a:t>kokousta</a:t>
            </a:r>
            <a:endParaRPr lang="en-US" sz="2000" i="1" dirty="0"/>
          </a:p>
          <a:p>
            <a:pPr lvl="1"/>
            <a:r>
              <a:rPr lang="en-US" sz="2000" i="1" dirty="0" err="1"/>
              <a:t>haastattelee</a:t>
            </a:r>
            <a:r>
              <a:rPr lang="en-US" sz="2000" i="1" dirty="0"/>
              <a:t> </a:t>
            </a:r>
            <a:r>
              <a:rPr lang="en-US" sz="2000" i="1" dirty="0" err="1"/>
              <a:t>nämä</a:t>
            </a:r>
            <a:r>
              <a:rPr lang="en-US" sz="2000" i="1" dirty="0"/>
              <a:t> </a:t>
            </a:r>
            <a:r>
              <a:rPr lang="en-US" sz="2000" i="1" dirty="0" err="1"/>
              <a:t>kokouksen</a:t>
            </a:r>
            <a:r>
              <a:rPr lang="en-US" sz="2000" i="1" dirty="0"/>
              <a:t> </a:t>
            </a:r>
            <a:r>
              <a:rPr lang="en-US" sz="2000" i="1" dirty="0" err="1"/>
              <a:t>jälkeen</a:t>
            </a:r>
            <a:endParaRPr lang="en-US" sz="2000" i="1" dirty="0"/>
          </a:p>
          <a:p>
            <a:r>
              <a:rPr lang="en-US" sz="2400" dirty="0" err="1"/>
              <a:t>Eduskunnan</a:t>
            </a:r>
            <a:r>
              <a:rPr lang="en-US" sz="2400" dirty="0"/>
              <a:t> </a:t>
            </a:r>
            <a:r>
              <a:rPr lang="en-US" sz="2400" dirty="0" err="1"/>
              <a:t>kanta</a:t>
            </a:r>
            <a:r>
              <a:rPr lang="en-US" sz="2400" dirty="0"/>
              <a:t> on </a:t>
            </a:r>
            <a:r>
              <a:rPr lang="en-US" sz="2400" i="1" dirty="0" err="1"/>
              <a:t>sitova</a:t>
            </a:r>
            <a:endParaRPr lang="en-US" sz="2400" i="1" dirty="0"/>
          </a:p>
          <a:p>
            <a:r>
              <a:rPr lang="en-US" sz="2400" i="1" dirty="0" err="1"/>
              <a:t>Pääministeri</a:t>
            </a:r>
            <a:r>
              <a:rPr lang="en-US" sz="2400" dirty="0"/>
              <a:t> </a:t>
            </a:r>
            <a:r>
              <a:rPr lang="en-US" sz="2400" dirty="0" err="1"/>
              <a:t>selvittää</a:t>
            </a:r>
            <a:r>
              <a:rPr lang="en-US" sz="2400" dirty="0"/>
              <a:t> </a:t>
            </a:r>
            <a:r>
              <a:rPr lang="en-US" sz="2400" i="1" dirty="0" err="1"/>
              <a:t>Eurooppa-neuvoston</a:t>
            </a:r>
            <a:r>
              <a:rPr lang="en-US" sz="2400" i="1" dirty="0"/>
              <a:t> </a:t>
            </a:r>
            <a:r>
              <a:rPr lang="en-US" sz="2400" dirty="0" err="1"/>
              <a:t>kokousta</a:t>
            </a:r>
            <a:r>
              <a:rPr lang="en-US" sz="2400" i="1" dirty="0"/>
              <a:t> </a:t>
            </a:r>
            <a:r>
              <a:rPr lang="en-US" sz="2400" dirty="0" err="1"/>
              <a:t>eduskunnalle</a:t>
            </a:r>
            <a:r>
              <a:rPr lang="en-US" sz="2400" dirty="0"/>
              <a:t> </a:t>
            </a:r>
            <a:r>
              <a:rPr lang="en-US" sz="2400" dirty="0" err="1"/>
              <a:t>ennen</a:t>
            </a:r>
            <a:r>
              <a:rPr lang="en-US" sz="2400" dirty="0"/>
              <a:t> ja </a:t>
            </a:r>
            <a:r>
              <a:rPr lang="en-US" sz="2400" dirty="0" err="1"/>
              <a:t>jälkeen</a:t>
            </a:r>
            <a:r>
              <a:rPr lang="en-US" sz="2400" dirty="0"/>
              <a:t> </a:t>
            </a:r>
          </a:p>
          <a:p>
            <a:endParaRPr lang="en-US" sz="2400" dirty="0"/>
          </a:p>
        </p:txBody>
      </p:sp>
      <p:pic>
        <p:nvPicPr>
          <p:cNvPr id="2050" name="Picture 2" descr="Suuri valiokunta – Wikipedia">
            <a:extLst>
              <a:ext uri="{FF2B5EF4-FFF2-40B4-BE49-F238E27FC236}">
                <a16:creationId xmlns:a16="http://schemas.microsoft.com/office/drawing/2014/main" id="{3B53D0BD-8E31-8845-B72B-EE82DD73F7F4}"/>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9150" r="2414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8" name="Google Shape;939;p123">
            <a:extLst>
              <a:ext uri="{FF2B5EF4-FFF2-40B4-BE49-F238E27FC236}">
                <a16:creationId xmlns:a16="http://schemas.microsoft.com/office/drawing/2014/main" id="{3F818CCB-517C-3848-A698-5DDB48022716}"/>
              </a:ext>
            </a:extLst>
          </p:cNvPr>
          <p:cNvSpPr txBox="1"/>
          <p:nvPr/>
        </p:nvSpPr>
        <p:spPr>
          <a:xfrm>
            <a:off x="6651052" y="5048263"/>
            <a:ext cx="4755000" cy="8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1100" u="sng" dirty="0">
                <a:solidFill>
                  <a:schemeClr val="hlink"/>
                </a:solidFill>
                <a:hlinkClick r:id="rId3"/>
              </a:rPr>
              <a:t>https://www.youtube.com/watch?v=Tl4Ejww4Gzw</a:t>
            </a:r>
            <a:endParaRPr dirty="0">
              <a:latin typeface="Rockwell"/>
              <a:ea typeface="Rockwell"/>
              <a:cs typeface="Rockwell"/>
              <a:sym typeface="Rockwell"/>
            </a:endParaRPr>
          </a:p>
        </p:txBody>
      </p:sp>
    </p:spTree>
    <p:extLst>
      <p:ext uri="{BB962C8B-B14F-4D97-AF65-F5344CB8AC3E}">
        <p14:creationId xmlns:p14="http://schemas.microsoft.com/office/powerpoint/2010/main" val="26509873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ABF06FC-7D8D-A644-9D44-E0F05FC5753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Suomen EU-politiikka: virkamiehet</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7EADBD88-6BC6-964A-BF70-C70314BD13A9}"/>
              </a:ext>
            </a:extLst>
          </p:cNvPr>
          <p:cNvSpPr>
            <a:spLocks noGrp="1"/>
          </p:cNvSpPr>
          <p:nvPr>
            <p:ph sz="half" idx="1"/>
          </p:nvPr>
        </p:nvSpPr>
        <p:spPr>
          <a:xfrm>
            <a:off x="515068" y="2872899"/>
            <a:ext cx="4368601" cy="3641444"/>
          </a:xfrm>
        </p:spPr>
        <p:txBody>
          <a:bodyPr vert="horz" lIns="91440" tIns="45720" rIns="91440" bIns="45720" rtlCol="0">
            <a:normAutofit/>
          </a:bodyPr>
          <a:lstStyle/>
          <a:p>
            <a:r>
              <a:rPr lang="en-US" i="1" dirty="0"/>
              <a:t>EU-</a:t>
            </a:r>
            <a:r>
              <a:rPr lang="en-US" i="1" dirty="0" err="1"/>
              <a:t>suurlähettiläs</a:t>
            </a:r>
            <a:r>
              <a:rPr lang="en-US" i="1" dirty="0"/>
              <a:t> COREPERISSA</a:t>
            </a:r>
            <a:r>
              <a:rPr lang="en-US" dirty="0"/>
              <a:t> </a:t>
            </a:r>
            <a:r>
              <a:rPr lang="en-US" dirty="0" err="1"/>
              <a:t>osallistuu</a:t>
            </a:r>
            <a:r>
              <a:rPr lang="en-US" dirty="0"/>
              <a:t> </a:t>
            </a:r>
            <a:r>
              <a:rPr lang="en-US" dirty="0" err="1"/>
              <a:t>lainsäädännön</a:t>
            </a:r>
            <a:r>
              <a:rPr lang="en-US" dirty="0"/>
              <a:t> </a:t>
            </a:r>
            <a:r>
              <a:rPr lang="en-US" dirty="0" err="1"/>
              <a:t>valmisteluvaiheeseen</a:t>
            </a:r>
            <a:r>
              <a:rPr lang="en-US" dirty="0"/>
              <a:t> ja </a:t>
            </a:r>
            <a:r>
              <a:rPr lang="en-US" dirty="0" err="1"/>
              <a:t>muotoilee</a:t>
            </a:r>
            <a:r>
              <a:rPr lang="en-US" dirty="0"/>
              <a:t> </a:t>
            </a:r>
            <a:r>
              <a:rPr lang="en-US" dirty="0" err="1"/>
              <a:t>Suomen</a:t>
            </a:r>
            <a:r>
              <a:rPr lang="en-US" dirty="0"/>
              <a:t> </a:t>
            </a:r>
            <a:r>
              <a:rPr lang="en-US" dirty="0" err="1"/>
              <a:t>alustavaa</a:t>
            </a:r>
            <a:r>
              <a:rPr lang="en-US" dirty="0"/>
              <a:t> </a:t>
            </a:r>
            <a:r>
              <a:rPr lang="en-US" dirty="0" err="1"/>
              <a:t>kantaa</a:t>
            </a:r>
            <a:r>
              <a:rPr lang="en-US" dirty="0"/>
              <a:t> </a:t>
            </a:r>
            <a:r>
              <a:rPr lang="en-US" dirty="0" err="1"/>
              <a:t>Brysselissä</a:t>
            </a:r>
            <a:endParaRPr lang="en-US" dirty="0"/>
          </a:p>
          <a:p>
            <a:r>
              <a:rPr lang="en-US" sz="1500" dirty="0">
                <a:hlinkClick r:id="rId3"/>
              </a:rPr>
              <a:t>https://</a:t>
            </a:r>
            <a:r>
              <a:rPr lang="en-US" sz="1500" dirty="0" err="1">
                <a:hlinkClick r:id="rId3"/>
              </a:rPr>
              <a:t>www.facebook.com</a:t>
            </a:r>
            <a:r>
              <a:rPr lang="en-US" sz="1500" dirty="0">
                <a:hlinkClick r:id="rId3"/>
              </a:rPr>
              <a:t>/</a:t>
            </a:r>
            <a:r>
              <a:rPr lang="en-US" sz="1500" dirty="0" err="1">
                <a:hlinkClick r:id="rId3"/>
              </a:rPr>
              <a:t>SuomiEU</a:t>
            </a:r>
            <a:r>
              <a:rPr lang="en-US" sz="1500" dirty="0">
                <a:hlinkClick r:id="rId3"/>
              </a:rPr>
              <a:t>/videos/236788543670766/</a:t>
            </a:r>
            <a:endParaRPr lang="en-US" sz="1500" dirty="0"/>
          </a:p>
          <a:p>
            <a:endParaRPr lang="en-US" sz="2200" dirty="0"/>
          </a:p>
        </p:txBody>
      </p:sp>
      <p:pic>
        <p:nvPicPr>
          <p:cNvPr id="5" name="Google Shape;947;p124">
            <a:extLst>
              <a:ext uri="{FF2B5EF4-FFF2-40B4-BE49-F238E27FC236}">
                <a16:creationId xmlns:a16="http://schemas.microsoft.com/office/drawing/2014/main" id="{B85DB91F-4435-7B4C-AEAB-472BE7D5C5DE}"/>
              </a:ext>
            </a:extLst>
          </p:cNvPr>
          <p:cNvPicPr preferRelativeResize="0">
            <a:picLocks noGrp="1"/>
          </p:cNvPicPr>
          <p:nvPr>
            <p:ph sz="half" idx="2"/>
          </p:nvPr>
        </p:nvPicPr>
        <p:blipFill rotWithShape="1">
          <a:blip r:embed="rId4"/>
          <a:srcRect l="23884" r="10418"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22502351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443"/>
        <p:cNvGrpSpPr/>
        <p:nvPr/>
      </p:nvGrpSpPr>
      <p:grpSpPr>
        <a:xfrm>
          <a:off x="0" y="0"/>
          <a:ext cx="0" cy="0"/>
          <a:chOff x="0" y="0"/>
          <a:chExt cx="0" cy="0"/>
        </a:xfrm>
      </p:grpSpPr>
      <p:sp>
        <p:nvSpPr>
          <p:cNvPr id="448" name="Freeform: Shape 13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9" name="Freeform: Shape 13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4" name="Google Shape;444;p58"/>
          <p:cNvSpPr txBox="1">
            <a:spLocks noGrp="1"/>
          </p:cNvSpPr>
          <p:nvPr>
            <p:ph type="title"/>
          </p:nvPr>
        </p:nvSpPr>
        <p:spPr>
          <a:xfrm>
            <a:off x="804672" y="1412489"/>
            <a:ext cx="2871095" cy="2127124"/>
          </a:xfrm>
          <a:prstGeom prst="rect">
            <a:avLst/>
          </a:prstGeom>
        </p:spPr>
        <p:txBody>
          <a:bodyPr spcFirstLastPara="1" lIns="91425" tIns="91425" rIns="91425" bIns="91425" anchor="t" anchorCtr="0">
            <a:normAutofit/>
          </a:bodyPr>
          <a:lstStyle/>
          <a:p>
            <a:pPr marL="0" lvl="0" indent="0" rtl="0">
              <a:spcBef>
                <a:spcPts val="0"/>
              </a:spcBef>
              <a:spcAft>
                <a:spcPts val="0"/>
              </a:spcAft>
              <a:buNone/>
            </a:pPr>
            <a:r>
              <a:rPr lang="fi-FI" sz="3300" b="1">
                <a:solidFill>
                  <a:schemeClr val="bg1"/>
                </a:solidFill>
                <a:highlight>
                  <a:srgbClr val="FFFFFF"/>
                </a:highlight>
                <a:latin typeface="Calibri"/>
                <a:ea typeface="Calibri"/>
                <a:cs typeface="Calibri"/>
                <a:sym typeface="Calibri"/>
              </a:rPr>
              <a:t>Suomi unioniin vai ei – perusteita 1994</a:t>
            </a:r>
            <a:endParaRPr lang="fi-FI" sz="3300">
              <a:solidFill>
                <a:schemeClr val="bg1"/>
              </a:solidFill>
            </a:endParaRPr>
          </a:p>
        </p:txBody>
      </p:sp>
      <p:sp>
        <p:nvSpPr>
          <p:cNvPr id="445" name="Google Shape;445;p58"/>
          <p:cNvSpPr txBox="1">
            <a:spLocks noGrp="1"/>
          </p:cNvSpPr>
          <p:nvPr>
            <p:ph sz="half" idx="1"/>
          </p:nvPr>
        </p:nvSpPr>
        <p:spPr>
          <a:xfrm>
            <a:off x="5198993" y="1412489"/>
            <a:ext cx="2926080" cy="4363844"/>
          </a:xfrm>
          <a:prstGeom prst="rect">
            <a:avLst/>
          </a:prstGeom>
        </p:spPr>
        <p:txBody>
          <a:bodyPr spcFirstLastPara="1" lIns="91425" tIns="91425" rIns="91425" bIns="91425" anchorCtr="0">
            <a:normAutofit/>
          </a:bodyPr>
          <a:lstStyle/>
          <a:p>
            <a:pPr marL="0" lvl="0" indent="0" rtl="0">
              <a:spcBef>
                <a:spcPts val="0"/>
              </a:spcBef>
              <a:spcAft>
                <a:spcPts val="0"/>
              </a:spcAft>
              <a:buNone/>
            </a:pPr>
            <a:r>
              <a:rPr lang="fi-FI" sz="2000" b="1" i="1">
                <a:latin typeface="Arial"/>
                <a:ea typeface="Arial"/>
                <a:cs typeface="Arial"/>
                <a:sym typeface="Arial"/>
              </a:rPr>
              <a:t>Puolesta</a:t>
            </a:r>
          </a:p>
          <a:p>
            <a:pPr marL="457200" lvl="0" indent="-381000" rtl="0">
              <a:spcBef>
                <a:spcPts val="0"/>
              </a:spcBef>
              <a:spcAft>
                <a:spcPts val="0"/>
              </a:spcAft>
              <a:buSzPts val="2400"/>
              <a:buFont typeface="Arial"/>
              <a:buChar char="▪"/>
            </a:pPr>
            <a:r>
              <a:rPr lang="fi-FI" sz="2000">
                <a:latin typeface="Arial"/>
                <a:ea typeface="Arial"/>
                <a:cs typeface="Arial"/>
                <a:sym typeface="Arial"/>
              </a:rPr>
              <a:t>turvallisuuspolitiikka: Venäjän olot sekavat 1990-luvun alussa</a:t>
            </a:r>
          </a:p>
          <a:p>
            <a:pPr marL="457200" lvl="0" indent="-381000" rtl="0">
              <a:spcBef>
                <a:spcPts val="0"/>
              </a:spcBef>
              <a:spcAft>
                <a:spcPts val="0"/>
              </a:spcAft>
              <a:buSzPts val="2400"/>
              <a:buFont typeface="Arial"/>
              <a:buChar char="▪"/>
            </a:pPr>
            <a:r>
              <a:rPr lang="fi-FI" sz="2000">
                <a:latin typeface="Arial"/>
                <a:ea typeface="Arial"/>
                <a:cs typeface="Arial"/>
                <a:sym typeface="Arial"/>
              </a:rPr>
              <a:t>ainutlaatuinen tilaisuus liittyä läntiseen yhteisöön</a:t>
            </a:r>
          </a:p>
          <a:p>
            <a:pPr marL="457200" lvl="0" indent="-381000" rtl="0">
              <a:spcBef>
                <a:spcPts val="0"/>
              </a:spcBef>
              <a:spcAft>
                <a:spcPts val="0"/>
              </a:spcAft>
              <a:buSzPts val="2400"/>
              <a:buFont typeface="Arial"/>
              <a:buChar char="▪"/>
            </a:pPr>
            <a:r>
              <a:rPr lang="fi-FI" sz="2000">
                <a:latin typeface="Arial"/>
                <a:ea typeface="Arial"/>
                <a:cs typeface="Arial"/>
                <a:sym typeface="Arial"/>
              </a:rPr>
              <a:t>Vapaakauppa, sisämarkkinat</a:t>
            </a:r>
          </a:p>
          <a:p>
            <a:pPr marL="457200" lvl="0" indent="-381000" rtl="0">
              <a:spcBef>
                <a:spcPts val="0"/>
              </a:spcBef>
              <a:spcAft>
                <a:spcPts val="0"/>
              </a:spcAft>
              <a:buSzPts val="2400"/>
              <a:buFont typeface="Arial"/>
              <a:buChar char="▪"/>
            </a:pPr>
            <a:r>
              <a:rPr lang="fi-FI" sz="2000">
                <a:latin typeface="Arial"/>
                <a:ea typeface="Arial"/>
                <a:cs typeface="Arial"/>
                <a:sym typeface="Arial"/>
              </a:rPr>
              <a:t>Suomen ”läntisyyden sinetöinti”</a:t>
            </a:r>
          </a:p>
          <a:p>
            <a:pPr marL="0" lvl="0" indent="0" rtl="0">
              <a:spcBef>
                <a:spcPts val="1200"/>
              </a:spcBef>
              <a:spcAft>
                <a:spcPts val="0"/>
              </a:spcAft>
              <a:buNone/>
            </a:pPr>
            <a:endParaRPr lang="fi-FI" sz="2000"/>
          </a:p>
        </p:txBody>
      </p:sp>
      <p:sp>
        <p:nvSpPr>
          <p:cNvPr id="446" name="Google Shape;446;p58"/>
          <p:cNvSpPr txBox="1">
            <a:spLocks noGrp="1"/>
          </p:cNvSpPr>
          <p:nvPr>
            <p:ph sz="half" idx="2"/>
          </p:nvPr>
        </p:nvSpPr>
        <p:spPr>
          <a:xfrm>
            <a:off x="8451604" y="1412489"/>
            <a:ext cx="2926080" cy="4363844"/>
          </a:xfrm>
          <a:prstGeom prst="rect">
            <a:avLst/>
          </a:prstGeom>
        </p:spPr>
        <p:txBody>
          <a:bodyPr spcFirstLastPara="1" lIns="91425" tIns="91425" rIns="91425" bIns="91425" anchorCtr="0">
            <a:normAutofit/>
          </a:bodyPr>
          <a:lstStyle/>
          <a:p>
            <a:pPr marL="342900" lvl="0" indent="-342900" rtl="0">
              <a:spcBef>
                <a:spcPts val="0"/>
              </a:spcBef>
              <a:spcAft>
                <a:spcPts val="0"/>
              </a:spcAft>
              <a:buClr>
                <a:schemeClr val="dk1"/>
              </a:buClr>
              <a:buSzPts val="1100"/>
              <a:buFont typeface="Arial"/>
              <a:buNone/>
            </a:pPr>
            <a:r>
              <a:rPr lang="fi-FI" sz="1900" b="1" i="1">
                <a:latin typeface="Arial"/>
                <a:ea typeface="Arial"/>
                <a:cs typeface="Arial"/>
                <a:sym typeface="Arial"/>
              </a:rPr>
              <a:t>Vastaan</a:t>
            </a:r>
          </a:p>
          <a:p>
            <a:pPr marL="457200" lvl="0" indent="-381000" rtl="0">
              <a:spcBef>
                <a:spcPts val="0"/>
              </a:spcBef>
              <a:spcAft>
                <a:spcPts val="0"/>
              </a:spcAft>
              <a:buSzPts val="2400"/>
              <a:buFont typeface="Arial"/>
              <a:buChar char="▪"/>
            </a:pPr>
            <a:r>
              <a:rPr lang="fi-FI" sz="1900">
                <a:latin typeface="Arial"/>
                <a:ea typeface="Arial"/>
                <a:cs typeface="Arial"/>
                <a:sym typeface="Arial"/>
              </a:rPr>
              <a:t>turvallisuuspolitiikka: Venäjä liittymistä vastaan</a:t>
            </a:r>
          </a:p>
          <a:p>
            <a:pPr marL="457200" lvl="0" indent="-381000" rtl="0">
              <a:spcBef>
                <a:spcPts val="0"/>
              </a:spcBef>
              <a:spcAft>
                <a:spcPts val="0"/>
              </a:spcAft>
              <a:buSzPts val="2400"/>
              <a:buFont typeface="Arial"/>
              <a:buChar char="▪"/>
            </a:pPr>
            <a:r>
              <a:rPr lang="fi-FI" sz="1900">
                <a:latin typeface="Arial"/>
                <a:ea typeface="Arial"/>
                <a:cs typeface="Arial"/>
                <a:sym typeface="Arial"/>
              </a:rPr>
              <a:t>päätösvalta siirtyy Brysseliin</a:t>
            </a:r>
          </a:p>
          <a:p>
            <a:pPr marL="457200" lvl="0" indent="-381000" rtl="0">
              <a:spcBef>
                <a:spcPts val="0"/>
              </a:spcBef>
              <a:spcAft>
                <a:spcPts val="0"/>
              </a:spcAft>
              <a:buSzPts val="2400"/>
              <a:buFont typeface="Arial"/>
              <a:buChar char="▪"/>
            </a:pPr>
            <a:r>
              <a:rPr lang="fi-FI" sz="1900">
                <a:latin typeface="Arial"/>
                <a:ea typeface="Arial"/>
                <a:cs typeface="Arial"/>
                <a:sym typeface="Arial"/>
              </a:rPr>
              <a:t>itsenäisyys menetetään</a:t>
            </a:r>
          </a:p>
          <a:p>
            <a:pPr marL="457200" lvl="0" indent="-381000" rtl="0">
              <a:spcBef>
                <a:spcPts val="0"/>
              </a:spcBef>
              <a:spcAft>
                <a:spcPts val="0"/>
              </a:spcAft>
              <a:buSzPts val="2400"/>
              <a:buFont typeface="Arial"/>
              <a:buChar char="▪"/>
            </a:pPr>
            <a:r>
              <a:rPr lang="fi-FI" sz="1900">
                <a:latin typeface="Arial"/>
                <a:ea typeface="Arial"/>
                <a:cs typeface="Arial"/>
                <a:sym typeface="Arial"/>
              </a:rPr>
              <a:t>maatalous ei sopeudu EU:n yhteiseen maatalouspolitiikkaan</a:t>
            </a:r>
          </a:p>
          <a:p>
            <a:pPr marL="457200" lvl="0" indent="-381000" rtl="0">
              <a:spcBef>
                <a:spcPts val="0"/>
              </a:spcBef>
              <a:spcAft>
                <a:spcPts val="0"/>
              </a:spcAft>
              <a:buSzPts val="2400"/>
              <a:buFont typeface="Arial"/>
              <a:buChar char="▪"/>
            </a:pPr>
            <a:r>
              <a:rPr lang="fi-FI" sz="1900">
                <a:latin typeface="Arial"/>
                <a:ea typeface="Arial"/>
                <a:cs typeface="Arial"/>
                <a:sym typeface="Arial"/>
              </a:rPr>
              <a:t>pakolaisuus, rikollisuus ja vieraat vaikutteet Suomeen</a:t>
            </a:r>
          </a:p>
          <a:p>
            <a:pPr marL="0" lvl="0" indent="0" rtl="0">
              <a:spcBef>
                <a:spcPts val="1200"/>
              </a:spcBef>
              <a:spcAft>
                <a:spcPts val="0"/>
              </a:spcAft>
              <a:buNone/>
            </a:pPr>
            <a:endParaRPr lang="fi-FI" sz="1900"/>
          </a:p>
        </p:txBody>
      </p:sp>
    </p:spTree>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Suomi, Pohjoismaat ja EU (Kpl 4.)</a:t>
            </a:r>
            <a:endParaRPr dirty="0"/>
          </a:p>
        </p:txBody>
      </p:sp>
      <p:graphicFrame>
        <p:nvGraphicFramePr>
          <p:cNvPr id="492" name="Google Shape;488;p64">
            <a:extLst>
              <a:ext uri="{FF2B5EF4-FFF2-40B4-BE49-F238E27FC236}">
                <a16:creationId xmlns:a16="http://schemas.microsoft.com/office/drawing/2014/main" id="{2CCC3B68-940B-43A1-8C5F-999DE0BE1535}"/>
              </a:ext>
            </a:extLst>
          </p:cNvPr>
          <p:cNvGraphicFramePr>
            <a:graphicFrameLocks noGrp="1"/>
          </p:cNvGraphicFramePr>
          <p:nvPr>
            <p:ph sz="half" idx="1"/>
          </p:nvPr>
        </p:nvGraphicFramePr>
        <p:xfrm>
          <a:off x="339600" y="1571625"/>
          <a:ext cx="5485200" cy="4600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9" name="Google Shape;489;p64"/>
          <p:cNvSpPr txBox="1">
            <a:spLocks noGrp="1"/>
          </p:cNvSpPr>
          <p:nvPr>
            <p:ph sz="half" idx="2"/>
          </p:nvPr>
        </p:nvSpPr>
        <p:spPr>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a:p>
        </p:txBody>
      </p:sp>
      <p:pic>
        <p:nvPicPr>
          <p:cNvPr id="490" name="Google Shape;490;p64" descr="Kuva, joka sisältää kohteen kartta&#10;&#10;Kuvaus luotu automaattisesti"/>
          <p:cNvPicPr preferRelativeResize="0"/>
          <p:nvPr/>
        </p:nvPicPr>
        <p:blipFill>
          <a:blip r:embed="rId8">
            <a:alphaModFix/>
          </a:blip>
          <a:stretch>
            <a:fillRect/>
          </a:stretch>
        </p:blipFill>
        <p:spPr>
          <a:xfrm>
            <a:off x="6123550" y="2463288"/>
            <a:ext cx="5485200" cy="366712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solidFill>
                  <a:schemeClr val="dk1"/>
                </a:solidFill>
              </a:rPr>
              <a:t>Suomi, Pohjoismaat ja EU (kpl 4.)</a:t>
            </a:r>
            <a:endParaRPr dirty="0">
              <a:solidFill>
                <a:schemeClr val="dk1"/>
              </a:solidFill>
            </a:endParaRPr>
          </a:p>
          <a:p>
            <a:pPr marL="0" lvl="0" indent="0" algn="l" rtl="0">
              <a:spcBef>
                <a:spcPts val="0"/>
              </a:spcBef>
              <a:spcAft>
                <a:spcPts val="0"/>
              </a:spcAft>
              <a:buNone/>
            </a:pPr>
            <a:endParaRPr dirty="0"/>
          </a:p>
        </p:txBody>
      </p:sp>
      <p:graphicFrame>
        <p:nvGraphicFramePr>
          <p:cNvPr id="484" name="Google Shape;480;p63">
            <a:extLst>
              <a:ext uri="{FF2B5EF4-FFF2-40B4-BE49-F238E27FC236}">
                <a16:creationId xmlns:a16="http://schemas.microsoft.com/office/drawing/2014/main" id="{86F1E1BB-F0DB-4A85-BCF9-DB3C17C64BDF}"/>
              </a:ext>
            </a:extLst>
          </p:cNvPr>
          <p:cNvGraphicFramePr>
            <a:graphicFrameLocks noGrp="1"/>
          </p:cNvGraphicFramePr>
          <p:nvPr>
            <p:ph sz="half" idx="1"/>
          </p:nvPr>
        </p:nvGraphicFramePr>
        <p:xfrm>
          <a:off x="162975" y="1466875"/>
          <a:ext cx="5867700" cy="51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 name="Google Shape;481;p63"/>
          <p:cNvSpPr txBox="1">
            <a:spLocks noGrp="1"/>
          </p:cNvSpPr>
          <p:nvPr>
            <p:ph sz="half" idx="2"/>
          </p:nvPr>
        </p:nvSpPr>
        <p:spPr>
          <a:prstGeom prst="rect">
            <a:avLst/>
          </a:prstGeom>
        </p:spPr>
        <p:txBody>
          <a:bodyPr spcFirstLastPara="1" wrap="square" lIns="91425" tIns="91425" rIns="91425" bIns="91425" anchor="t" anchorCtr="0">
            <a:noAutofit/>
          </a:bodyPr>
          <a:lstStyle/>
          <a:p>
            <a:pPr marL="182880" lvl="0" indent="-74929" algn="l" rtl="0">
              <a:spcBef>
                <a:spcPts val="1200"/>
              </a:spcBef>
              <a:spcAft>
                <a:spcPts val="0"/>
              </a:spcAft>
              <a:buNone/>
            </a:pPr>
            <a:endParaRPr/>
          </a:p>
        </p:txBody>
      </p:sp>
      <p:pic>
        <p:nvPicPr>
          <p:cNvPr id="482" name="Google Shape;482;p63"/>
          <p:cNvPicPr preferRelativeResize="0"/>
          <p:nvPr/>
        </p:nvPicPr>
        <p:blipFill>
          <a:blip r:embed="rId8">
            <a:alphaModFix/>
          </a:blip>
          <a:stretch>
            <a:fillRect/>
          </a:stretch>
        </p:blipFill>
        <p:spPr>
          <a:xfrm>
            <a:off x="6188700" y="1961625"/>
            <a:ext cx="5562675" cy="3716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4"/>
          <p:cNvSpPr txBox="1">
            <a:spLocks noGrp="1"/>
          </p:cNvSpPr>
          <p:nvPr>
            <p:ph type="title"/>
          </p:nvPr>
        </p:nvSpPr>
        <p:spPr>
          <a:xfrm>
            <a:off x="1069850" y="484628"/>
            <a:ext cx="10058400" cy="100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sz="3600"/>
              <a:t>Turvapaikanhakijoiden sisäiset siirrot eli ns. taakanjako (Dublinin sopimus)</a:t>
            </a:r>
            <a:endParaRPr sz="3600"/>
          </a:p>
        </p:txBody>
      </p:sp>
      <p:sp>
        <p:nvSpPr>
          <p:cNvPr id="627" name="Google Shape;627;p84"/>
          <p:cNvSpPr txBox="1">
            <a:spLocks noGrp="1"/>
          </p:cNvSpPr>
          <p:nvPr>
            <p:ph sz="half" idx="1"/>
          </p:nvPr>
        </p:nvSpPr>
        <p:spPr>
          <a:prstGeom prst="rect">
            <a:avLst/>
          </a:prstGeom>
        </p:spPr>
        <p:txBody>
          <a:bodyPr spcFirstLastPara="1" wrap="square" lIns="91425" tIns="91425" rIns="91425" bIns="91425" anchor="t" anchorCtr="0">
            <a:noAutofit/>
          </a:bodyPr>
          <a:lstStyle/>
          <a:p>
            <a:pPr marL="182880" lvl="0" indent="-74929" algn="l" rtl="0">
              <a:spcBef>
                <a:spcPts val="1200"/>
              </a:spcBef>
              <a:spcAft>
                <a:spcPts val="0"/>
              </a:spcAft>
              <a:buNone/>
            </a:pPr>
            <a:endParaRPr/>
          </a:p>
        </p:txBody>
      </p:sp>
      <p:sp>
        <p:nvSpPr>
          <p:cNvPr id="628" name="Google Shape;628;p84"/>
          <p:cNvSpPr txBox="1">
            <a:spLocks noGrp="1"/>
          </p:cNvSpPr>
          <p:nvPr>
            <p:ph sz="half" idx="2"/>
          </p:nvPr>
        </p:nvSpPr>
        <p:spPr>
          <a:prstGeom prst="rect">
            <a:avLst/>
          </a:prstGeom>
        </p:spPr>
        <p:txBody>
          <a:bodyPr spcFirstLastPara="1" wrap="square" lIns="91425" tIns="91425" rIns="91425" bIns="91425" anchor="t" anchorCtr="0">
            <a:noAutofit/>
          </a:bodyPr>
          <a:lstStyle/>
          <a:p>
            <a:pPr marL="182880" lvl="0" indent="-74929" algn="l" rtl="0">
              <a:spcBef>
                <a:spcPts val="1200"/>
              </a:spcBef>
              <a:spcAft>
                <a:spcPts val="0"/>
              </a:spcAft>
              <a:buNone/>
            </a:pPr>
            <a:endParaRPr/>
          </a:p>
        </p:txBody>
      </p:sp>
      <p:pic>
        <p:nvPicPr>
          <p:cNvPr id="629" name="Google Shape;629;p84"/>
          <p:cNvPicPr preferRelativeResize="0"/>
          <p:nvPr/>
        </p:nvPicPr>
        <p:blipFill>
          <a:blip r:embed="rId3">
            <a:alphaModFix/>
          </a:blip>
          <a:stretch>
            <a:fillRect/>
          </a:stretch>
        </p:blipFill>
        <p:spPr>
          <a:xfrm>
            <a:off x="3607450" y="1601675"/>
            <a:ext cx="4755000" cy="4976852"/>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9EB1C8-C1A8-7A41-8957-4F364368B9B3}"/>
              </a:ext>
            </a:extLst>
          </p:cNvPr>
          <p:cNvSpPr>
            <a:spLocks noGrp="1"/>
          </p:cNvSpPr>
          <p:nvPr>
            <p:ph type="title"/>
          </p:nvPr>
        </p:nvSpPr>
        <p:spPr/>
        <p:txBody>
          <a:bodyPr/>
          <a:lstStyle/>
          <a:p>
            <a:endParaRPr lang="fi-FI"/>
          </a:p>
        </p:txBody>
      </p:sp>
      <p:sp>
        <p:nvSpPr>
          <p:cNvPr id="4" name="Sisällön paikkamerkki 3">
            <a:extLst>
              <a:ext uri="{FF2B5EF4-FFF2-40B4-BE49-F238E27FC236}">
                <a16:creationId xmlns:a16="http://schemas.microsoft.com/office/drawing/2014/main" id="{E57854F1-B41C-5548-B2B4-0B4FAF699CF1}"/>
              </a:ext>
            </a:extLst>
          </p:cNvPr>
          <p:cNvSpPr>
            <a:spLocks noGrp="1"/>
          </p:cNvSpPr>
          <p:nvPr>
            <p:ph sz="half" idx="2"/>
          </p:nvPr>
        </p:nvSpPr>
        <p:spPr/>
        <p:txBody>
          <a:bodyPr/>
          <a:lstStyle/>
          <a:p>
            <a:endParaRPr lang="fi-FI"/>
          </a:p>
        </p:txBody>
      </p:sp>
      <p:pic>
        <p:nvPicPr>
          <p:cNvPr id="1026" name="Picture 2">
            <a:extLst>
              <a:ext uri="{FF2B5EF4-FFF2-40B4-BE49-F238E27FC236}">
                <a16:creationId xmlns:a16="http://schemas.microsoft.com/office/drawing/2014/main" id="{11AA6E09-5270-F347-8769-E09D590FA5C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674495" y="358885"/>
            <a:ext cx="8843010" cy="613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25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99"/>
        <p:cNvGrpSpPr/>
        <p:nvPr/>
      </p:nvGrpSpPr>
      <p:grpSpPr>
        <a:xfrm>
          <a:off x="0" y="0"/>
          <a:ext cx="0" cy="0"/>
          <a:chOff x="0" y="0"/>
          <a:chExt cx="0" cy="0"/>
        </a:xfrm>
      </p:grpSpPr>
      <p:sp>
        <p:nvSpPr>
          <p:cNvPr id="704" name="Rectangle 130">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0" name="Google Shape;700;p93"/>
          <p:cNvSpPr txBox="1">
            <a:spLocks noGrp="1"/>
          </p:cNvSpPr>
          <p:nvPr>
            <p:ph type="title"/>
          </p:nvPr>
        </p:nvSpPr>
        <p:spPr>
          <a:xfrm>
            <a:off x="838200" y="1412488"/>
            <a:ext cx="2899189" cy="4363844"/>
          </a:xfrm>
          <a:prstGeom prst="rect">
            <a:avLst/>
          </a:prstGeom>
        </p:spPr>
        <p:txBody>
          <a:bodyPr spcFirstLastPara="1" lIns="91425" tIns="45700" rIns="91425" bIns="45700" anchor="t" anchorCtr="0">
            <a:normAutofit/>
          </a:bodyPr>
          <a:lstStyle/>
          <a:p>
            <a:pPr marL="0" marR="0" lvl="0" indent="0" rtl="0">
              <a:spcBef>
                <a:spcPts val="0"/>
              </a:spcBef>
              <a:spcAft>
                <a:spcPts val="0"/>
              </a:spcAft>
              <a:buSzPts val="5400"/>
              <a:buFont typeface="Rokkitt"/>
              <a:buNone/>
            </a:pPr>
            <a:r>
              <a:rPr lang="fi-FI" sz="3700" b="0" i="0" u="none" strike="noStrike" cap="none">
                <a:solidFill>
                  <a:srgbClr val="FFFFFF"/>
                </a:solidFill>
                <a:latin typeface="Rokkitt"/>
                <a:ea typeface="Rokkitt"/>
                <a:cs typeface="Rokkitt"/>
                <a:sym typeface="Rokkitt"/>
              </a:rPr>
              <a:t>EU:N KESKEISET TOIMIELIMET</a:t>
            </a:r>
            <a:endParaRPr lang="fi-FI" sz="3700">
              <a:solidFill>
                <a:srgbClr val="FFFFFF"/>
              </a:solidFill>
            </a:endParaRPr>
          </a:p>
        </p:txBody>
      </p:sp>
      <p:sp>
        <p:nvSpPr>
          <p:cNvPr id="701" name="Google Shape;701;p93"/>
          <p:cNvSpPr txBox="1">
            <a:spLocks noGrp="1"/>
          </p:cNvSpPr>
          <p:nvPr>
            <p:ph sz="half" idx="1"/>
          </p:nvPr>
        </p:nvSpPr>
        <p:spPr>
          <a:xfrm>
            <a:off x="4380855" y="1412489"/>
            <a:ext cx="3427283" cy="4363844"/>
          </a:xfrm>
          <a:prstGeom prst="rect">
            <a:avLst/>
          </a:prstGeom>
        </p:spPr>
        <p:txBody>
          <a:bodyPr spcFirstLastPara="1" lIns="91425" tIns="45700" rIns="91425" bIns="45700" anchorCtr="0">
            <a:normAutofit/>
          </a:bodyPr>
          <a:lstStyle/>
          <a:p>
            <a:pPr marL="182880" marR="0" lvl="0" indent="-265430" rtl="0">
              <a:spcBef>
                <a:spcPts val="0"/>
              </a:spcBef>
              <a:spcAft>
                <a:spcPts val="0"/>
              </a:spcAft>
              <a:buClr>
                <a:srgbClr val="9E3611"/>
              </a:buClr>
              <a:buSzPts val="3000"/>
              <a:buFont typeface="Noto Sans Symbols"/>
              <a:buChar char="▪"/>
            </a:pPr>
            <a:r>
              <a:rPr lang="fi-FI" sz="2000" b="1" i="0" u="none" strike="noStrike" cap="none"/>
              <a:t>1. Euroopan unionin neuvosto (ministerineuvosto)</a:t>
            </a:r>
            <a:endParaRPr lang="fi-FI" sz="2000" b="1"/>
          </a:p>
          <a:p>
            <a:pPr marL="182880" marR="0" lvl="0" indent="-265430" rtl="0">
              <a:spcBef>
                <a:spcPts val="1200"/>
              </a:spcBef>
              <a:spcAft>
                <a:spcPts val="0"/>
              </a:spcAft>
              <a:buClr>
                <a:srgbClr val="9E3611"/>
              </a:buClr>
              <a:buSzPts val="3000"/>
              <a:buFont typeface="Noto Sans Symbols"/>
              <a:buChar char="▪"/>
            </a:pPr>
            <a:r>
              <a:rPr lang="fi-FI" sz="2000" b="1"/>
              <a:t>2</a:t>
            </a:r>
            <a:r>
              <a:rPr lang="fi-FI" sz="2000" b="1" i="0" u="none" strike="noStrike" cap="none"/>
              <a:t>. Eurooppa-neuvosto (huippukokous)</a:t>
            </a:r>
            <a:endParaRPr lang="fi-FI" sz="2000" b="1"/>
          </a:p>
          <a:p>
            <a:pPr marL="182880" marR="0" lvl="0" indent="-265430" rtl="0">
              <a:spcBef>
                <a:spcPts val="1200"/>
              </a:spcBef>
              <a:spcAft>
                <a:spcPts val="0"/>
              </a:spcAft>
              <a:buClr>
                <a:srgbClr val="9E3611"/>
              </a:buClr>
              <a:buSzPts val="3000"/>
              <a:buFont typeface="Noto Sans Symbols"/>
              <a:buChar char="▪"/>
            </a:pPr>
            <a:r>
              <a:rPr lang="fi-FI" sz="2000" b="1"/>
              <a:t>3</a:t>
            </a:r>
            <a:r>
              <a:rPr lang="fi-FI" sz="2000" b="1" i="0" u="none" strike="noStrike" cap="none"/>
              <a:t>. Euroopan</a:t>
            </a:r>
            <a:r>
              <a:rPr lang="fi-FI" sz="2000" b="1"/>
              <a:t> </a:t>
            </a:r>
            <a:r>
              <a:rPr lang="fi-FI" sz="2000" b="1" i="0" u="none" strike="noStrike" cap="none"/>
              <a:t>parlamentti</a:t>
            </a:r>
            <a:endParaRPr lang="fi-FI" sz="2000" b="1"/>
          </a:p>
          <a:p>
            <a:pPr marL="182880" marR="0" lvl="0" indent="-265430" rtl="0">
              <a:spcBef>
                <a:spcPts val="1200"/>
              </a:spcBef>
              <a:spcAft>
                <a:spcPts val="0"/>
              </a:spcAft>
              <a:buClr>
                <a:srgbClr val="9E3611"/>
              </a:buClr>
              <a:buSzPts val="3000"/>
              <a:buFont typeface="Noto Sans Symbols"/>
              <a:buChar char="▪"/>
            </a:pPr>
            <a:r>
              <a:rPr lang="fi-FI" sz="2000" b="1"/>
              <a:t>4</a:t>
            </a:r>
            <a:r>
              <a:rPr lang="fi-FI" sz="2000" b="1" i="0" u="none" strike="noStrike" cap="none"/>
              <a:t>. </a:t>
            </a:r>
            <a:r>
              <a:rPr lang="fi-FI" sz="2000" b="1"/>
              <a:t>Euroopan komissio</a:t>
            </a:r>
          </a:p>
          <a:p>
            <a:pPr marL="182880" marR="0" lvl="0" indent="-74929" rtl="0">
              <a:spcBef>
                <a:spcPts val="1200"/>
              </a:spcBef>
              <a:spcAft>
                <a:spcPts val="0"/>
              </a:spcAft>
              <a:buClr>
                <a:srgbClr val="9E3611"/>
              </a:buClr>
              <a:buSzPts val="1700"/>
              <a:buFont typeface="Noto Sans Symbols"/>
              <a:buNone/>
            </a:pPr>
            <a:endParaRPr lang="fi-FI" sz="2000" b="1" i="0" u="none" strike="noStrike" cap="none"/>
          </a:p>
        </p:txBody>
      </p:sp>
      <p:cxnSp>
        <p:nvCxnSpPr>
          <p:cNvPr id="705" name="Straight Connector 132">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02" name="Google Shape;702;p93"/>
          <p:cNvSpPr txBox="1">
            <a:spLocks noGrp="1"/>
          </p:cNvSpPr>
          <p:nvPr>
            <p:ph sz="half" idx="2"/>
          </p:nvPr>
        </p:nvSpPr>
        <p:spPr>
          <a:xfrm>
            <a:off x="8451604" y="1412489"/>
            <a:ext cx="3197701" cy="4363844"/>
          </a:xfrm>
          <a:prstGeom prst="rect">
            <a:avLst/>
          </a:prstGeom>
        </p:spPr>
        <p:txBody>
          <a:bodyPr spcFirstLastPara="1" lIns="91425" tIns="45700" rIns="91425" bIns="45700" anchorCtr="0">
            <a:normAutofit/>
          </a:bodyPr>
          <a:lstStyle/>
          <a:p>
            <a:pPr marL="182880" marR="0" lvl="0" indent="-265430" rtl="0">
              <a:spcBef>
                <a:spcPts val="1200"/>
              </a:spcBef>
              <a:spcAft>
                <a:spcPts val="0"/>
              </a:spcAft>
              <a:buClr>
                <a:srgbClr val="9E3611"/>
              </a:buClr>
              <a:buSzPts val="3000"/>
              <a:buFont typeface="Noto Sans Symbols"/>
              <a:buChar char="▪"/>
            </a:pPr>
            <a:r>
              <a:rPr lang="fi-FI" sz="2000"/>
              <a:t>Laadi käsitekartta tai esitys toimielimistä:</a:t>
            </a:r>
          </a:p>
          <a:p>
            <a:pPr marL="182880" marR="0" lvl="0" indent="-265430" rtl="0">
              <a:spcBef>
                <a:spcPts val="1200"/>
              </a:spcBef>
              <a:spcAft>
                <a:spcPts val="0"/>
              </a:spcAft>
              <a:buClr>
                <a:srgbClr val="9E3611"/>
              </a:buClr>
              <a:buSzPts val="3000"/>
              <a:buFont typeface="Noto Sans Symbols"/>
              <a:buChar char="▪"/>
            </a:pPr>
            <a:r>
              <a:rPr lang="fi-FI" sz="2000"/>
              <a:t>osallistujat</a:t>
            </a:r>
          </a:p>
          <a:p>
            <a:pPr marL="182880" marR="0" lvl="0" indent="-265430" rtl="0">
              <a:spcBef>
                <a:spcPts val="1200"/>
              </a:spcBef>
              <a:spcAft>
                <a:spcPts val="0"/>
              </a:spcAft>
              <a:buClr>
                <a:srgbClr val="9E3611"/>
              </a:buClr>
              <a:buSzPts val="3000"/>
              <a:buFont typeface="Noto Sans Symbols"/>
              <a:buChar char="▪"/>
            </a:pPr>
            <a:r>
              <a:rPr lang="fi-FI" sz="2000"/>
              <a:t>tehtävät</a:t>
            </a:r>
          </a:p>
          <a:p>
            <a:pPr marL="182880" marR="0" lvl="0" indent="-265430" rtl="0">
              <a:spcBef>
                <a:spcPts val="1200"/>
              </a:spcBef>
              <a:spcAft>
                <a:spcPts val="0"/>
              </a:spcAft>
              <a:buClr>
                <a:srgbClr val="9E3611"/>
              </a:buClr>
              <a:buSzPts val="3000"/>
              <a:buFont typeface="Noto Sans Symbols"/>
              <a:buChar char="▪"/>
            </a:pPr>
            <a:r>
              <a:rPr lang="fi-FI" sz="2000"/>
              <a:t>miten päätökset tehdään?</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64"/>
        <p:cNvGrpSpPr/>
        <p:nvPr/>
      </p:nvGrpSpPr>
      <p:grpSpPr>
        <a:xfrm>
          <a:off x="0" y="0"/>
          <a:ext cx="0" cy="0"/>
          <a:chOff x="0" y="0"/>
          <a:chExt cx="0" cy="0"/>
        </a:xfrm>
      </p:grpSpPr>
      <p:sp>
        <p:nvSpPr>
          <p:cNvPr id="168" name="Rectangle 167">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5" name="Google Shape;865;p114"/>
          <p:cNvSpPr txBox="1">
            <a:spLocks noGrp="1"/>
          </p:cNvSpPr>
          <p:nvPr>
            <p:ph type="title"/>
          </p:nvPr>
        </p:nvSpPr>
        <p:spPr>
          <a:xfrm>
            <a:off x="542696" y="1412488"/>
            <a:ext cx="3103029" cy="4363844"/>
          </a:xfrm>
          <a:prstGeom prst="rect">
            <a:avLst/>
          </a:prstGeom>
        </p:spPr>
        <p:txBody>
          <a:bodyPr spcFirstLastPara="1" lIns="91425" tIns="91425" rIns="91425" bIns="91425" anchor="t" anchorCtr="0">
            <a:normAutofit/>
          </a:bodyPr>
          <a:lstStyle/>
          <a:p>
            <a:pPr marL="0" lvl="0" indent="0" rtl="0">
              <a:spcBef>
                <a:spcPts val="0"/>
              </a:spcBef>
              <a:spcAft>
                <a:spcPts val="0"/>
              </a:spcAft>
              <a:buNone/>
            </a:pPr>
            <a:r>
              <a:rPr lang="fi-FI" sz="2500" dirty="0">
                <a:solidFill>
                  <a:srgbClr val="FFFFFF"/>
                </a:solidFill>
              </a:rPr>
              <a:t>Lainsäätämisprosessi</a:t>
            </a:r>
          </a:p>
        </p:txBody>
      </p:sp>
      <p:sp>
        <p:nvSpPr>
          <p:cNvPr id="866" name="Google Shape;866;p114"/>
          <p:cNvSpPr txBox="1">
            <a:spLocks noGrp="1"/>
          </p:cNvSpPr>
          <p:nvPr>
            <p:ph sz="half" idx="1"/>
          </p:nvPr>
        </p:nvSpPr>
        <p:spPr>
          <a:xfrm>
            <a:off x="4380855" y="411480"/>
            <a:ext cx="3427283" cy="6035040"/>
          </a:xfrm>
          <a:prstGeom prst="rect">
            <a:avLst/>
          </a:prstGeom>
        </p:spPr>
        <p:txBody>
          <a:bodyPr spcFirstLastPara="1" lIns="91425" tIns="91425" rIns="91425" bIns="91425" anchorCtr="0">
            <a:normAutofit fontScale="92500"/>
          </a:bodyPr>
          <a:lstStyle/>
          <a:p>
            <a:pPr marL="182880" lvl="0" indent="-248919" rtl="0">
              <a:spcBef>
                <a:spcPts val="0"/>
              </a:spcBef>
              <a:spcAft>
                <a:spcPts val="0"/>
              </a:spcAft>
              <a:buSzPts val="2400"/>
              <a:buChar char="▪"/>
            </a:pPr>
            <a:r>
              <a:rPr lang="fi-FI" sz="2400" b="1" i="1" u="sng" dirty="0"/>
              <a:t>Tavallinen lainsäätämisjärjestys:</a:t>
            </a:r>
            <a:endParaRPr lang="fi-FI" sz="2400" dirty="0"/>
          </a:p>
          <a:p>
            <a:pPr marL="182880" lvl="0" indent="-248919" rtl="0">
              <a:spcBef>
                <a:spcPts val="1200"/>
              </a:spcBef>
              <a:spcAft>
                <a:spcPts val="0"/>
              </a:spcAft>
              <a:buSzPts val="2400"/>
              <a:buChar char="▪"/>
            </a:pPr>
            <a:r>
              <a:rPr lang="fi-FI" sz="2400" i="1" dirty="0"/>
              <a:t>1. </a:t>
            </a:r>
            <a:r>
              <a:rPr lang="fi-FI" sz="2400" b="1" i="1" dirty="0"/>
              <a:t>Komission</a:t>
            </a:r>
            <a:r>
              <a:rPr lang="fi-FI" sz="2400" i="1" dirty="0"/>
              <a:t> lakiesitys</a:t>
            </a:r>
            <a:endParaRPr lang="fi-FI" sz="2400" dirty="0"/>
          </a:p>
          <a:p>
            <a:pPr marL="182880" lvl="0" indent="-248919" rtl="0">
              <a:spcBef>
                <a:spcPts val="1200"/>
              </a:spcBef>
              <a:spcAft>
                <a:spcPts val="0"/>
              </a:spcAft>
              <a:buSzPts val="2400"/>
              <a:buChar char="▪"/>
            </a:pPr>
            <a:r>
              <a:rPr lang="fi-FI" sz="2400" i="1" dirty="0"/>
              <a:t>2. </a:t>
            </a:r>
            <a:r>
              <a:rPr lang="fi-FI" sz="2400" b="1" i="1" dirty="0"/>
              <a:t>Parlamentti</a:t>
            </a:r>
            <a:r>
              <a:rPr lang="fi-FI" sz="2400" i="1" dirty="0"/>
              <a:t> käsittelee ja hyväksyy tai hylkää lain </a:t>
            </a:r>
            <a:r>
              <a:rPr lang="fi-FI" sz="2400" b="1" i="1" dirty="0"/>
              <a:t>yksinkertaisella enemmistöllä</a:t>
            </a:r>
            <a:endParaRPr lang="fi-FI" sz="2400" b="1" dirty="0"/>
          </a:p>
          <a:p>
            <a:pPr marL="182880" lvl="0" indent="-248919" rtl="0">
              <a:spcBef>
                <a:spcPts val="1200"/>
              </a:spcBef>
              <a:spcAft>
                <a:spcPts val="0"/>
              </a:spcAft>
              <a:buSzPts val="2400"/>
              <a:buChar char="▪"/>
            </a:pPr>
            <a:r>
              <a:rPr lang="fi-FI" sz="2400" i="1" dirty="0"/>
              <a:t>3. </a:t>
            </a:r>
            <a:r>
              <a:rPr lang="fi-FI" sz="2400" b="1" i="1" dirty="0"/>
              <a:t>EU:n neuvosto </a:t>
            </a:r>
            <a:r>
              <a:rPr lang="fi-FI" sz="2400" i="1" dirty="0"/>
              <a:t>käsittelee ja hyväksyy lain joko </a:t>
            </a:r>
            <a:r>
              <a:rPr lang="fi-FI" sz="2400" b="1" i="1" dirty="0"/>
              <a:t>yksinkertaisella enemmistöllä </a:t>
            </a:r>
            <a:r>
              <a:rPr lang="fi-FI" sz="2400" i="1" dirty="0"/>
              <a:t>(vähintään 15 jäsenvaltiota äänestää puolesta), </a:t>
            </a:r>
            <a:r>
              <a:rPr lang="fi-FI" sz="2400" b="1" i="1" dirty="0"/>
              <a:t>määräenemmistöllä </a:t>
            </a:r>
            <a:r>
              <a:rPr lang="fi-FI" sz="2400" i="1" dirty="0"/>
              <a:t>(55% jäsenvaltioista äänestää puolesta) tai </a:t>
            </a:r>
            <a:r>
              <a:rPr lang="fi-FI" sz="2400" b="1" i="1" dirty="0"/>
              <a:t>yksimielisesti </a:t>
            </a:r>
            <a:endParaRPr lang="fi-FI" sz="2400" i="1" dirty="0"/>
          </a:p>
          <a:p>
            <a:pPr marL="0" lvl="0" indent="0" rtl="0">
              <a:spcBef>
                <a:spcPts val="1200"/>
              </a:spcBef>
              <a:spcAft>
                <a:spcPts val="0"/>
              </a:spcAft>
              <a:buNone/>
            </a:pPr>
            <a:endParaRPr lang="fi-FI" sz="1900" dirty="0"/>
          </a:p>
        </p:txBody>
      </p:sp>
      <p:cxnSp>
        <p:nvCxnSpPr>
          <p:cNvPr id="170" name="Straight Connector 169">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67" name="Google Shape;867;p114"/>
          <p:cNvSpPr txBox="1">
            <a:spLocks noGrp="1"/>
          </p:cNvSpPr>
          <p:nvPr>
            <p:ph sz="half" idx="2"/>
          </p:nvPr>
        </p:nvSpPr>
        <p:spPr>
          <a:xfrm>
            <a:off x="8451604" y="320634"/>
            <a:ext cx="3197701" cy="6125886"/>
          </a:xfrm>
          <a:prstGeom prst="rect">
            <a:avLst/>
          </a:prstGeom>
        </p:spPr>
        <p:txBody>
          <a:bodyPr spcFirstLastPara="1" lIns="91425" tIns="91425" rIns="91425" bIns="91425" anchorCtr="0">
            <a:normAutofit fontScale="92500"/>
          </a:bodyPr>
          <a:lstStyle/>
          <a:p>
            <a:pPr marL="457200" lvl="0" indent="-419100" rtl="0">
              <a:spcBef>
                <a:spcPts val="1200"/>
              </a:spcBef>
              <a:spcAft>
                <a:spcPts val="0"/>
              </a:spcAft>
              <a:buSzPts val="3000"/>
              <a:buChar char="▪"/>
            </a:pPr>
            <a:r>
              <a:rPr lang="fi-FI" sz="2400" dirty="0"/>
              <a:t>Parlamentti ja EU:n neuvosto hyväksyvät tai hylkäävät lain joko..</a:t>
            </a:r>
          </a:p>
          <a:p>
            <a:pPr marL="457200" lvl="0" indent="-419100" rtl="0">
              <a:spcBef>
                <a:spcPts val="0"/>
              </a:spcBef>
              <a:spcAft>
                <a:spcPts val="0"/>
              </a:spcAft>
              <a:buSzPts val="3000"/>
              <a:buChar char="▪"/>
            </a:pPr>
            <a:r>
              <a:rPr lang="fi-FI" sz="2400" dirty="0"/>
              <a:t>1. </a:t>
            </a:r>
            <a:r>
              <a:rPr lang="fi-FI" sz="2400" b="1" i="1" dirty="0"/>
              <a:t>ensimmäisessä käsittelyssä</a:t>
            </a:r>
          </a:p>
          <a:p>
            <a:pPr marL="457200" lvl="0" indent="-419100" rtl="0">
              <a:spcBef>
                <a:spcPts val="0"/>
              </a:spcBef>
              <a:spcAft>
                <a:spcPts val="0"/>
              </a:spcAft>
              <a:buSzPts val="3000"/>
              <a:buChar char="▪"/>
            </a:pPr>
            <a:r>
              <a:rPr lang="fi-FI" sz="2400" dirty="0"/>
              <a:t>2.</a:t>
            </a:r>
            <a:r>
              <a:rPr lang="fi-FI" sz="2400" b="1" i="1" dirty="0"/>
              <a:t> toisessa käsittelyssä </a:t>
            </a:r>
            <a:r>
              <a:rPr lang="fi-FI" sz="2400" dirty="0"/>
              <a:t>(lakiin on vaadittu muutoksia)</a:t>
            </a:r>
          </a:p>
          <a:p>
            <a:pPr marL="457200" lvl="0" indent="-419100" rtl="0">
              <a:spcBef>
                <a:spcPts val="0"/>
              </a:spcBef>
              <a:spcAft>
                <a:spcPts val="0"/>
              </a:spcAft>
              <a:buSzPts val="3000"/>
              <a:buChar char="▪"/>
            </a:pPr>
            <a:r>
              <a:rPr lang="fi-FI" sz="2400" dirty="0"/>
              <a:t>3.</a:t>
            </a:r>
            <a:r>
              <a:rPr lang="fi-FI" sz="2400" b="1" i="1" dirty="0"/>
              <a:t> kolmannessa käsittelyssä </a:t>
            </a:r>
            <a:r>
              <a:rPr lang="fi-FI" sz="2400" dirty="0"/>
              <a:t>(parlamentin ja neuvoston </a:t>
            </a:r>
            <a:r>
              <a:rPr lang="fi-FI" sz="2400" b="1" i="1" dirty="0"/>
              <a:t>sovittelukomitea</a:t>
            </a:r>
            <a:r>
              <a:rPr lang="fi-FI" sz="2400" dirty="0"/>
              <a:t> käsitellyt asiaa)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6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6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66">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6">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66">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F10F46B-C208-364F-BC2B-5346E462EE6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sym typeface="Rokkitt"/>
              </a:rPr>
              <a:t>LISSABONIN SOPIMUS V. 2009 </a:t>
            </a:r>
            <a:endParaRPr lang="en-US" sz="4600"/>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ECA848BD-3AD7-EA4A-98A1-5B7503C4BD96}"/>
              </a:ext>
            </a:extLst>
          </p:cNvPr>
          <p:cNvSpPr>
            <a:spLocks noGrp="1"/>
          </p:cNvSpPr>
          <p:nvPr>
            <p:ph sz="half" idx="1"/>
          </p:nvPr>
        </p:nvSpPr>
        <p:spPr>
          <a:xfrm>
            <a:off x="118753" y="2732276"/>
            <a:ext cx="5094515" cy="3977281"/>
          </a:xfrm>
        </p:spPr>
        <p:txBody>
          <a:bodyPr vert="horz" lIns="91440" tIns="45720" rIns="91440" bIns="45720" rtlCol="0">
            <a:normAutofit fontScale="85000" lnSpcReduction="20000"/>
          </a:bodyPr>
          <a:lstStyle/>
          <a:p>
            <a:pPr marL="182880" lvl="0">
              <a:spcBef>
                <a:spcPts val="0"/>
              </a:spcBef>
              <a:buClr>
                <a:srgbClr val="9E3611"/>
              </a:buClr>
              <a:buSzPts val="1590"/>
            </a:pPr>
            <a:r>
              <a:rPr lang="en-US" sz="2400" i="1" dirty="0" err="1">
                <a:sym typeface="Rockwell"/>
              </a:rPr>
              <a:t>Uudistuksia</a:t>
            </a:r>
            <a:r>
              <a:rPr lang="en-US" sz="2400" i="1" dirty="0">
                <a:sym typeface="Rockwell"/>
              </a:rPr>
              <a:t>: </a:t>
            </a:r>
            <a:endParaRPr lang="en-US" sz="2400" dirty="0"/>
          </a:p>
          <a:p>
            <a:pPr marL="182880" lvl="0">
              <a:spcBef>
                <a:spcPts val="1200"/>
              </a:spcBef>
              <a:buClr>
                <a:srgbClr val="9E3611"/>
              </a:buClr>
              <a:buSzPts val="2400"/>
            </a:pPr>
            <a:r>
              <a:rPr lang="en-US" sz="2400" dirty="0">
                <a:sym typeface="Rockwell"/>
              </a:rPr>
              <a:t>1) </a:t>
            </a:r>
            <a:r>
              <a:rPr lang="en-US" sz="2400" dirty="0" err="1">
                <a:sym typeface="Rockwell"/>
              </a:rPr>
              <a:t>unionista</a:t>
            </a:r>
            <a:r>
              <a:rPr lang="en-US" sz="2400" dirty="0">
                <a:sym typeface="Rockwell"/>
              </a:rPr>
              <a:t> </a:t>
            </a:r>
            <a:r>
              <a:rPr lang="en-US" sz="2400" dirty="0" err="1">
                <a:sym typeface="Rockwell"/>
              </a:rPr>
              <a:t>tuli</a:t>
            </a:r>
            <a:r>
              <a:rPr lang="en-US" sz="2400" dirty="0">
                <a:sym typeface="Rockwell"/>
              </a:rPr>
              <a:t> </a:t>
            </a:r>
            <a:r>
              <a:rPr lang="en-US" sz="2400" b="1" dirty="0" err="1">
                <a:sym typeface="Rockwell"/>
              </a:rPr>
              <a:t>oikeushenkilö</a:t>
            </a:r>
            <a:endParaRPr lang="en-US" sz="2400" dirty="0"/>
          </a:p>
          <a:p>
            <a:pPr marL="0" lvl="0" indent="0">
              <a:spcBef>
                <a:spcPts val="1200"/>
              </a:spcBef>
              <a:buClr>
                <a:srgbClr val="9E3611"/>
              </a:buClr>
              <a:buSzPts val="2400"/>
              <a:buNone/>
            </a:pPr>
            <a:r>
              <a:rPr lang="en-US" sz="2400" dirty="0"/>
              <a:t>→ </a:t>
            </a:r>
            <a:r>
              <a:rPr lang="en-US" sz="2400" dirty="0">
                <a:sym typeface="Rockwell"/>
              </a:rPr>
              <a:t>EU </a:t>
            </a:r>
            <a:r>
              <a:rPr lang="en-US" sz="2400" dirty="0" err="1">
                <a:sym typeface="Rockwell"/>
              </a:rPr>
              <a:t>voi</a:t>
            </a:r>
            <a:r>
              <a:rPr lang="en-US" sz="2400" dirty="0">
                <a:sym typeface="Rockwell"/>
              </a:rPr>
              <a:t> </a:t>
            </a:r>
            <a:r>
              <a:rPr lang="en-US" sz="2400" dirty="0" err="1">
                <a:sym typeface="Rockwell"/>
              </a:rPr>
              <a:t>solmia</a:t>
            </a:r>
            <a:r>
              <a:rPr lang="en-US" sz="2400" dirty="0">
                <a:sym typeface="Rockwell"/>
              </a:rPr>
              <a:t> </a:t>
            </a:r>
            <a:r>
              <a:rPr lang="en-US" sz="2400" dirty="0" err="1">
                <a:sym typeface="Rockwell"/>
              </a:rPr>
              <a:t>sopimuksia</a:t>
            </a:r>
            <a:endParaRPr lang="en-US" sz="2400" dirty="0"/>
          </a:p>
          <a:p>
            <a:pPr marL="182880" lvl="0">
              <a:spcBef>
                <a:spcPts val="1200"/>
              </a:spcBef>
              <a:buClr>
                <a:srgbClr val="9E3611"/>
              </a:buClr>
              <a:buSzPts val="2400"/>
            </a:pPr>
            <a:r>
              <a:rPr lang="en-US" sz="2400" dirty="0">
                <a:sym typeface="Rockwell"/>
              </a:rPr>
              <a:t>2) </a:t>
            </a:r>
            <a:r>
              <a:rPr lang="en-US" sz="2400" dirty="0" err="1">
                <a:sym typeface="Rockwell"/>
              </a:rPr>
              <a:t>EU:n</a:t>
            </a:r>
            <a:r>
              <a:rPr lang="en-US" sz="2400" dirty="0">
                <a:sym typeface="Rockwell"/>
              </a:rPr>
              <a:t> </a:t>
            </a:r>
            <a:r>
              <a:rPr lang="en-US" sz="2400" dirty="0" err="1">
                <a:sym typeface="Rockwell"/>
              </a:rPr>
              <a:t>perusoikeuksista</a:t>
            </a:r>
            <a:r>
              <a:rPr lang="en-US" sz="2400" dirty="0">
                <a:sym typeface="Rockwell"/>
              </a:rPr>
              <a:t> </a:t>
            </a:r>
            <a:r>
              <a:rPr lang="en-US" sz="2400" b="1" dirty="0" err="1">
                <a:sym typeface="Rockwell"/>
              </a:rPr>
              <a:t>oikeudellisesti</a:t>
            </a:r>
            <a:r>
              <a:rPr lang="en-US" sz="2400" b="1" dirty="0">
                <a:sym typeface="Rockwell"/>
              </a:rPr>
              <a:t> </a:t>
            </a:r>
            <a:r>
              <a:rPr lang="en-US" sz="2400" b="1" dirty="0" err="1">
                <a:sym typeface="Rockwell"/>
              </a:rPr>
              <a:t>sitovia</a:t>
            </a:r>
            <a:endParaRPr lang="en-US" sz="2400" dirty="0"/>
          </a:p>
          <a:p>
            <a:pPr marL="182880" lvl="0">
              <a:spcBef>
                <a:spcPts val="1200"/>
              </a:spcBef>
              <a:buClr>
                <a:srgbClr val="9E3611"/>
              </a:buClr>
              <a:buSzPts val="2400"/>
            </a:pPr>
            <a:r>
              <a:rPr lang="en-US" sz="2400" dirty="0">
                <a:sym typeface="Rockwell"/>
              </a:rPr>
              <a:t>3) </a:t>
            </a:r>
            <a:r>
              <a:rPr lang="en-US" sz="2400" dirty="0" err="1">
                <a:sym typeface="Rockwell"/>
              </a:rPr>
              <a:t>lainsäädäntö</a:t>
            </a:r>
            <a:r>
              <a:rPr lang="en-US" sz="2400" dirty="0">
                <a:sym typeface="Rockwell"/>
              </a:rPr>
              <a:t> </a:t>
            </a:r>
            <a:r>
              <a:rPr lang="en-US" sz="2400" dirty="0" err="1">
                <a:sym typeface="Rockwell"/>
              </a:rPr>
              <a:t>yksinkertaistui</a:t>
            </a:r>
            <a:r>
              <a:rPr lang="en-US" sz="2400" dirty="0">
                <a:sym typeface="Rockwell"/>
              </a:rPr>
              <a:t>: </a:t>
            </a:r>
            <a:endParaRPr lang="en-US" sz="2400" dirty="0"/>
          </a:p>
          <a:p>
            <a:pPr marL="182880" lvl="0">
              <a:spcBef>
                <a:spcPts val="1200"/>
              </a:spcBef>
              <a:buClr>
                <a:srgbClr val="9E3611"/>
              </a:buClr>
              <a:buSzPts val="2400"/>
            </a:pPr>
            <a:r>
              <a:rPr lang="en-US" sz="2400" dirty="0" err="1">
                <a:sym typeface="Rockwell"/>
              </a:rPr>
              <a:t>pääsäännöksi</a:t>
            </a:r>
            <a:r>
              <a:rPr lang="en-US" sz="2400" dirty="0">
                <a:sym typeface="Rockwell"/>
              </a:rPr>
              <a:t> </a:t>
            </a:r>
            <a:r>
              <a:rPr lang="en-US" sz="2400" b="1" dirty="0" err="1">
                <a:sym typeface="Rockwell"/>
              </a:rPr>
              <a:t>tavallinen</a:t>
            </a:r>
            <a:r>
              <a:rPr lang="en-US" sz="2400" b="1" dirty="0">
                <a:sym typeface="Rockwell"/>
              </a:rPr>
              <a:t> </a:t>
            </a:r>
            <a:r>
              <a:rPr lang="en-US" sz="2400" b="1" dirty="0" err="1">
                <a:sym typeface="Rockwell"/>
              </a:rPr>
              <a:t>lainsäätämisjärjestys</a:t>
            </a:r>
            <a:endParaRPr lang="en-US" sz="2400" dirty="0"/>
          </a:p>
          <a:p>
            <a:pPr marL="182880" lvl="0">
              <a:spcBef>
                <a:spcPts val="1200"/>
              </a:spcBef>
              <a:buClr>
                <a:srgbClr val="9E3611"/>
              </a:buClr>
              <a:buSzPts val="2400"/>
            </a:pPr>
            <a:r>
              <a:rPr lang="en-US" sz="2400" dirty="0" err="1">
                <a:sym typeface="Rockwell"/>
              </a:rPr>
              <a:t>ministerineuvostossa</a:t>
            </a:r>
            <a:r>
              <a:rPr lang="en-US" sz="2400" dirty="0">
                <a:sym typeface="Rockwell"/>
              </a:rPr>
              <a:t> </a:t>
            </a:r>
            <a:r>
              <a:rPr lang="en-US" sz="2400" dirty="0" err="1">
                <a:sym typeface="Rockwell"/>
              </a:rPr>
              <a:t>päätetään</a:t>
            </a:r>
            <a:r>
              <a:rPr lang="en-US" sz="2400" dirty="0">
                <a:sym typeface="Rockwell"/>
              </a:rPr>
              <a:t> </a:t>
            </a:r>
            <a:r>
              <a:rPr lang="en-US" sz="2400" dirty="0" err="1">
                <a:sym typeface="Rockwell"/>
              </a:rPr>
              <a:t>enemmän</a:t>
            </a:r>
            <a:r>
              <a:rPr lang="en-US" sz="2400" dirty="0">
                <a:sym typeface="Rockwell"/>
              </a:rPr>
              <a:t> </a:t>
            </a:r>
            <a:r>
              <a:rPr lang="en-US" sz="2400" b="1" dirty="0" err="1">
                <a:sym typeface="Rockwell"/>
              </a:rPr>
              <a:t>määräenemmistöllä</a:t>
            </a:r>
            <a:r>
              <a:rPr lang="en-US" sz="2400" dirty="0">
                <a:sym typeface="Rockwell"/>
              </a:rPr>
              <a:t> </a:t>
            </a:r>
            <a:endParaRPr lang="en-US" sz="2400" dirty="0"/>
          </a:p>
          <a:p>
            <a:pPr marL="182880" lvl="0">
              <a:spcBef>
                <a:spcPts val="1200"/>
              </a:spcBef>
              <a:buClr>
                <a:srgbClr val="9E3611"/>
              </a:buClr>
              <a:buSzPts val="2400"/>
            </a:pPr>
            <a:r>
              <a:rPr lang="en-US" sz="2400" dirty="0" err="1">
                <a:sym typeface="Rockwell"/>
              </a:rPr>
              <a:t>Parlamentin</a:t>
            </a:r>
            <a:r>
              <a:rPr lang="en-US" sz="2400" dirty="0">
                <a:sym typeface="Rockwell"/>
              </a:rPr>
              <a:t> </a:t>
            </a:r>
            <a:r>
              <a:rPr lang="en-US" sz="2400" dirty="0" err="1">
                <a:sym typeface="Rockwell"/>
              </a:rPr>
              <a:t>valta</a:t>
            </a:r>
            <a:r>
              <a:rPr lang="en-US" sz="2400" dirty="0">
                <a:sym typeface="Rockwell"/>
              </a:rPr>
              <a:t> </a:t>
            </a:r>
            <a:r>
              <a:rPr lang="en-US" sz="2400" dirty="0" err="1">
                <a:sym typeface="Rockwell"/>
              </a:rPr>
              <a:t>kasvoi</a:t>
            </a:r>
            <a:r>
              <a:rPr lang="en-US" sz="2400" dirty="0">
                <a:sym typeface="Rockwell"/>
              </a:rPr>
              <a:t> (</a:t>
            </a:r>
            <a:r>
              <a:rPr lang="en-US" sz="2400" b="1" dirty="0" err="1">
                <a:sym typeface="Rockwell"/>
              </a:rPr>
              <a:t>lainsäädäntö</a:t>
            </a:r>
            <a:r>
              <a:rPr lang="en-US" sz="2400" b="1" dirty="0">
                <a:sym typeface="Rockwell"/>
              </a:rPr>
              <a:t>-, </a:t>
            </a:r>
            <a:r>
              <a:rPr lang="en-US" sz="2400" b="1" dirty="0" err="1">
                <a:sym typeface="Rockwell"/>
              </a:rPr>
              <a:t>budjettivalta</a:t>
            </a:r>
            <a:r>
              <a:rPr lang="en-US" sz="2400" b="1" dirty="0">
                <a:sym typeface="Rockwell"/>
              </a:rPr>
              <a:t> ja </a:t>
            </a:r>
            <a:r>
              <a:rPr lang="en-US" sz="2400" b="1" dirty="0" err="1">
                <a:sym typeface="Rockwell"/>
              </a:rPr>
              <a:t>komission</a:t>
            </a:r>
            <a:r>
              <a:rPr lang="en-US" sz="2400" b="1" dirty="0">
                <a:sym typeface="Rockwell"/>
              </a:rPr>
              <a:t> </a:t>
            </a:r>
            <a:r>
              <a:rPr lang="en-US" sz="2400" b="1" dirty="0" err="1">
                <a:sym typeface="Rockwell"/>
              </a:rPr>
              <a:t>nimittäminen</a:t>
            </a:r>
            <a:r>
              <a:rPr lang="en-US" sz="2400" b="1" dirty="0">
                <a:sym typeface="Rockwell"/>
              </a:rPr>
              <a:t>)</a:t>
            </a:r>
            <a:endParaRPr lang="en-US" sz="2400" dirty="0"/>
          </a:p>
          <a:p>
            <a:endParaRPr lang="en-US" sz="1500" dirty="0"/>
          </a:p>
        </p:txBody>
      </p:sp>
      <p:pic>
        <p:nvPicPr>
          <p:cNvPr id="2050" name="Picture 2" descr="Tätä Lissabonin sopimus tarkoittaa | Yle Uutiset">
            <a:extLst>
              <a:ext uri="{FF2B5EF4-FFF2-40B4-BE49-F238E27FC236}">
                <a16:creationId xmlns:a16="http://schemas.microsoft.com/office/drawing/2014/main" id="{7974A1EF-CACE-E847-8DBA-7679738C371C}"/>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9899" r="3368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820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F0A39B-CAD5-2A7F-F7DD-14C8CD5788C9}"/>
              </a:ext>
            </a:extLst>
          </p:cNvPr>
          <p:cNvSpPr>
            <a:spLocks noGrp="1"/>
          </p:cNvSpPr>
          <p:nvPr>
            <p:ph type="title"/>
          </p:nvPr>
        </p:nvSpPr>
        <p:spPr/>
        <p:txBody>
          <a:bodyPr/>
          <a:lstStyle/>
          <a:p>
            <a:r>
              <a:rPr lang="fi-FI" dirty="0"/>
              <a:t>Videot</a:t>
            </a:r>
          </a:p>
        </p:txBody>
      </p:sp>
      <p:sp>
        <p:nvSpPr>
          <p:cNvPr id="3" name="Sisällön paikkamerkki 2">
            <a:extLst>
              <a:ext uri="{FF2B5EF4-FFF2-40B4-BE49-F238E27FC236}">
                <a16:creationId xmlns:a16="http://schemas.microsoft.com/office/drawing/2014/main" id="{8F5E7898-F4B8-C361-76D3-9FC756AE7C2B}"/>
              </a:ext>
            </a:extLst>
          </p:cNvPr>
          <p:cNvSpPr>
            <a:spLocks noGrp="1"/>
          </p:cNvSpPr>
          <p:nvPr>
            <p:ph idx="1"/>
          </p:nvPr>
        </p:nvSpPr>
        <p:spPr>
          <a:xfrm>
            <a:off x="406400" y="1460500"/>
            <a:ext cx="11506200" cy="5032375"/>
          </a:xfrm>
        </p:spPr>
        <p:txBody>
          <a:bodyPr>
            <a:normAutofit fontScale="70000" lnSpcReduction="20000"/>
          </a:bodyPr>
          <a:lstStyle/>
          <a:p>
            <a:r>
              <a:rPr lang="fi-FI" dirty="0">
                <a:hlinkClick r:id="rId2"/>
              </a:rPr>
              <a:t>https://areena.yle.fi/1-50183634</a:t>
            </a:r>
            <a:endParaRPr lang="fi-FI" dirty="0"/>
          </a:p>
          <a:p>
            <a:r>
              <a:rPr lang="fi-FI" dirty="0"/>
              <a:t>Verta, hikeä ja T-paitoja (</a:t>
            </a:r>
            <a:r>
              <a:rPr lang="fi-FI" dirty="0" err="1"/>
              <a:t>Yhteiskuntavstuu</a:t>
            </a:r>
            <a:r>
              <a:rPr lang="fi-FI" dirty="0"/>
              <a:t>)</a:t>
            </a:r>
          </a:p>
          <a:p>
            <a:endParaRPr lang="fi-FI" dirty="0"/>
          </a:p>
          <a:p>
            <a:r>
              <a:rPr lang="fi-FI" dirty="0">
                <a:hlinkClick r:id="rId3"/>
              </a:rPr>
              <a:t>https://areena.yle.fi/1-62022552</a:t>
            </a:r>
            <a:endParaRPr lang="fi-FI" dirty="0"/>
          </a:p>
          <a:p>
            <a:r>
              <a:rPr lang="fi-FI" dirty="0"/>
              <a:t>Konttilaivojen kasvavat riskit</a:t>
            </a:r>
          </a:p>
          <a:p>
            <a:endParaRPr lang="fi-FI" dirty="0"/>
          </a:p>
          <a:p>
            <a:r>
              <a:rPr lang="fi-FI" dirty="0">
                <a:hlinkClick r:id="rId4"/>
              </a:rPr>
              <a:t>https://yle.fi/plus/abitreenit/2019/syksy/YH-fi/attachments/index.html#8.A</a:t>
            </a:r>
            <a:endParaRPr lang="fi-FI" dirty="0"/>
          </a:p>
          <a:p>
            <a:r>
              <a:rPr lang="fi-FI" dirty="0"/>
              <a:t>Trump ja protektionismi</a:t>
            </a:r>
          </a:p>
          <a:p>
            <a:pPr marL="0" indent="0">
              <a:buNone/>
            </a:pPr>
            <a:endParaRPr lang="fi-FI" dirty="0"/>
          </a:p>
          <a:p>
            <a:r>
              <a:rPr lang="fi-FI" dirty="0">
                <a:hlinkClick r:id="rId5"/>
              </a:rPr>
              <a:t>https://areena.yle.fi/1-63509940</a:t>
            </a:r>
            <a:endParaRPr lang="fi-FI" dirty="0"/>
          </a:p>
          <a:p>
            <a:r>
              <a:rPr lang="fi-FI" dirty="0"/>
              <a:t>Venäjäpakotteet</a:t>
            </a:r>
          </a:p>
          <a:p>
            <a:endParaRPr lang="fi-FI" dirty="0"/>
          </a:p>
          <a:p>
            <a:r>
              <a:rPr lang="fi-FI" dirty="0">
                <a:hlinkClick r:id="rId6"/>
              </a:rPr>
              <a:t>https://areena.yle.fi/1-64771776</a:t>
            </a:r>
            <a:endParaRPr lang="fi-FI" dirty="0"/>
          </a:p>
          <a:p>
            <a:r>
              <a:rPr lang="fi-FI" dirty="0"/>
              <a:t>Kobolttikuume (Yhteiskuntavastuu)</a:t>
            </a:r>
          </a:p>
        </p:txBody>
      </p:sp>
    </p:spTree>
    <p:extLst>
      <p:ext uri="{BB962C8B-B14F-4D97-AF65-F5344CB8AC3E}">
        <p14:creationId xmlns:p14="http://schemas.microsoft.com/office/powerpoint/2010/main" val="40587019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03"/>
        <p:cNvGrpSpPr/>
        <p:nvPr/>
      </p:nvGrpSpPr>
      <p:grpSpPr>
        <a:xfrm>
          <a:off x="0" y="0"/>
          <a:ext cx="0" cy="0"/>
          <a:chOff x="0" y="0"/>
          <a:chExt cx="0" cy="0"/>
        </a:xfrm>
      </p:grpSpPr>
      <p:sp>
        <p:nvSpPr>
          <p:cNvPr id="904" name="Google Shape;904;p119"/>
          <p:cNvSpPr txBox="1">
            <a:spLocks noGrp="1"/>
          </p:cNvSpPr>
          <p:nvPr>
            <p:ph type="title"/>
          </p:nvPr>
        </p:nvSpPr>
        <p:spPr>
          <a:xfrm>
            <a:off x="4965430" y="629268"/>
            <a:ext cx="6586491" cy="1286160"/>
          </a:xfrm>
          <a:prstGeom prst="rect">
            <a:avLst/>
          </a:prstGeom>
        </p:spPr>
        <p:txBody>
          <a:bodyPr spcFirstLastPara="1" vert="horz" lIns="91440" tIns="45720" rIns="91440" bIns="45720" rtlCol="0" anchor="b" anchorCtr="0">
            <a:normAutofit/>
          </a:bodyPr>
          <a:lstStyle/>
          <a:p>
            <a:pPr marL="0" marR="0" lvl="0" indent="0">
              <a:spcAft>
                <a:spcPts val="0"/>
              </a:spcAft>
              <a:buSzPts val="5400"/>
            </a:pPr>
            <a:r>
              <a:rPr lang="en-US" sz="4100" b="0" i="0" u="none" strike="noStrike" cap="none">
                <a:sym typeface="Rokkitt"/>
              </a:rPr>
              <a:t>LISSABONIN SOPIMUS V. 2009</a:t>
            </a:r>
            <a:endParaRPr lang="en-US" sz="4100"/>
          </a:p>
        </p:txBody>
      </p:sp>
      <p:sp>
        <p:nvSpPr>
          <p:cNvPr id="905" name="Google Shape;905;p119"/>
          <p:cNvSpPr txBox="1">
            <a:spLocks noGrp="1"/>
          </p:cNvSpPr>
          <p:nvPr>
            <p:ph sz="half" idx="1"/>
          </p:nvPr>
        </p:nvSpPr>
        <p:spPr>
          <a:xfrm>
            <a:off x="4965431" y="2314807"/>
            <a:ext cx="6874268" cy="4430371"/>
          </a:xfrm>
          <a:prstGeom prst="rect">
            <a:avLst/>
          </a:prstGeom>
        </p:spPr>
        <p:txBody>
          <a:bodyPr spcFirstLastPara="1" vert="horz" lIns="91440" tIns="45720" rIns="91440" bIns="45720" rtlCol="0" anchorCtr="0">
            <a:normAutofit/>
          </a:bodyPr>
          <a:lstStyle/>
          <a:p>
            <a:pPr marL="182880" marR="0" lvl="0">
              <a:spcBef>
                <a:spcPts val="0"/>
              </a:spcBef>
              <a:spcAft>
                <a:spcPts val="0"/>
              </a:spcAft>
              <a:buClr>
                <a:srgbClr val="9E3611"/>
              </a:buClr>
              <a:buSzPts val="2400"/>
            </a:pPr>
            <a:r>
              <a:rPr lang="en-US" sz="2000" b="0" i="0" u="none" strike="noStrike" cap="none" dirty="0">
                <a:sym typeface="Rockwell"/>
              </a:rPr>
              <a:t>4</a:t>
            </a:r>
            <a:r>
              <a:rPr lang="en-US" sz="2000" b="1" i="0" u="none" strike="noStrike" cap="none" dirty="0">
                <a:sym typeface="Rockwell"/>
              </a:rPr>
              <a:t>) </a:t>
            </a:r>
            <a:r>
              <a:rPr lang="en-US" sz="2000" b="1" i="0" u="none" strike="noStrike" cap="none" dirty="0" err="1">
                <a:sym typeface="Rockwell"/>
              </a:rPr>
              <a:t>Eurooppa-neuvostosta</a:t>
            </a:r>
            <a:r>
              <a:rPr lang="en-US" sz="2000" b="1" i="0" u="none" strike="noStrike" cap="none" dirty="0">
                <a:sym typeface="Rockwell"/>
              </a:rPr>
              <a:t> </a:t>
            </a:r>
            <a:r>
              <a:rPr lang="en-US" sz="2000" b="0" i="0" u="none" strike="noStrike" cap="none" dirty="0" err="1">
                <a:sym typeface="Rockwell"/>
              </a:rPr>
              <a:t>virallinen</a:t>
            </a:r>
            <a:r>
              <a:rPr lang="en-US" sz="2000" b="0" i="0" u="none" strike="noStrike" cap="none" dirty="0">
                <a:sym typeface="Rockwell"/>
              </a:rPr>
              <a:t> </a:t>
            </a:r>
            <a:r>
              <a:rPr lang="en-US" sz="2000" b="0" i="0" u="none" strike="noStrike" cap="none" dirty="0" err="1">
                <a:sym typeface="Rockwell"/>
              </a:rPr>
              <a:t>unionin</a:t>
            </a:r>
            <a:r>
              <a:rPr lang="en-US" sz="2000" b="0" i="0" u="none" strike="noStrike" cap="none" dirty="0">
                <a:sym typeface="Rockwell"/>
              </a:rPr>
              <a:t> </a:t>
            </a:r>
            <a:r>
              <a:rPr lang="en-US" sz="2000" b="0" i="0" u="none" strike="noStrike" cap="none" dirty="0" err="1">
                <a:sym typeface="Rockwell"/>
              </a:rPr>
              <a:t>toimielin</a:t>
            </a:r>
            <a:endParaRPr lang="en-US" sz="2000" dirty="0"/>
          </a:p>
          <a:p>
            <a:pPr marL="182880" marR="0" lvl="0">
              <a:spcBef>
                <a:spcPts val="1200"/>
              </a:spcBef>
              <a:spcAft>
                <a:spcPts val="0"/>
              </a:spcAft>
              <a:buClr>
                <a:srgbClr val="9E3611"/>
              </a:buClr>
              <a:buSzPts val="2400"/>
            </a:pPr>
            <a:r>
              <a:rPr lang="en-US" sz="2000" dirty="0"/>
              <a:t>→ </a:t>
            </a:r>
            <a:r>
              <a:rPr lang="en-US" sz="2000" b="0" i="0" u="none" strike="noStrike" cap="none" dirty="0" err="1">
                <a:sym typeface="Rockwell"/>
              </a:rPr>
              <a:t>voi</a:t>
            </a:r>
            <a:r>
              <a:rPr lang="en-US" sz="2000" b="0" i="0" u="none" strike="noStrike" cap="none" dirty="0">
                <a:sym typeface="Rockwell"/>
              </a:rPr>
              <a:t> </a:t>
            </a:r>
            <a:r>
              <a:rPr lang="en-US" sz="2000" b="0" i="0" u="none" strike="noStrike" cap="none" dirty="0" err="1">
                <a:sym typeface="Rockwell"/>
              </a:rPr>
              <a:t>tehdä</a:t>
            </a:r>
            <a:r>
              <a:rPr lang="en-US" sz="2000" b="0" i="0" u="none" strike="noStrike" cap="none" dirty="0">
                <a:sym typeface="Rockwell"/>
              </a:rPr>
              <a:t> </a:t>
            </a:r>
            <a:r>
              <a:rPr lang="en-US" sz="2000" b="0" i="0" u="none" strike="noStrike" cap="none" dirty="0" err="1">
                <a:sym typeface="Rockwell"/>
              </a:rPr>
              <a:t>sitovia</a:t>
            </a:r>
            <a:r>
              <a:rPr lang="en-US" sz="2000" b="0" i="0" u="none" strike="noStrike" cap="none" dirty="0">
                <a:sym typeface="Rockwell"/>
              </a:rPr>
              <a:t> </a:t>
            </a:r>
            <a:r>
              <a:rPr lang="en-US" sz="2000" b="0" i="0" u="none" strike="noStrike" cap="none" dirty="0" err="1">
                <a:sym typeface="Rockwell"/>
              </a:rPr>
              <a:t>päätöksiä</a:t>
            </a:r>
            <a:endParaRPr lang="en-US" sz="2000" dirty="0"/>
          </a:p>
          <a:p>
            <a:pPr marL="182880" marR="0" lvl="0">
              <a:spcBef>
                <a:spcPts val="1200"/>
              </a:spcBef>
              <a:spcAft>
                <a:spcPts val="0"/>
              </a:spcAft>
              <a:buClr>
                <a:srgbClr val="9E3611"/>
              </a:buClr>
              <a:buSzPts val="2400"/>
            </a:pPr>
            <a:r>
              <a:rPr lang="en-US" sz="2000" b="0" i="0" u="none" strike="noStrike" cap="none" dirty="0">
                <a:sym typeface="Rockwell"/>
              </a:rPr>
              <a:t>5) </a:t>
            </a:r>
            <a:r>
              <a:rPr lang="en-US" sz="2000" b="0" i="0" u="none" strike="noStrike" cap="none" dirty="0" err="1">
                <a:sym typeface="Rockwell"/>
              </a:rPr>
              <a:t>Eurooppa-neuvostolle</a:t>
            </a:r>
            <a:r>
              <a:rPr lang="en-US" sz="2000" b="0" i="0" u="none" strike="noStrike" cap="none" dirty="0">
                <a:sym typeface="Rockwell"/>
              </a:rPr>
              <a:t> </a:t>
            </a:r>
            <a:r>
              <a:rPr lang="en-US" sz="2000" b="1" i="0" u="none" strike="noStrike" cap="none" dirty="0" err="1">
                <a:sym typeface="Rockwell"/>
              </a:rPr>
              <a:t>pysyvä</a:t>
            </a:r>
            <a:r>
              <a:rPr lang="en-US" sz="2000" b="1" i="0" u="none" strike="noStrike" cap="none" dirty="0">
                <a:sym typeface="Rockwell"/>
              </a:rPr>
              <a:t> </a:t>
            </a:r>
            <a:r>
              <a:rPr lang="en-US" sz="2000" b="1" i="0" u="none" strike="noStrike" cap="none" dirty="0" err="1">
                <a:sym typeface="Rockwell"/>
              </a:rPr>
              <a:t>puheenjohtaja</a:t>
            </a:r>
            <a:r>
              <a:rPr lang="en-US" sz="2000" b="1" i="0" u="none" strike="noStrike" cap="none" dirty="0">
                <a:sym typeface="Rockwell"/>
              </a:rPr>
              <a:t>, ”</a:t>
            </a:r>
            <a:r>
              <a:rPr lang="en-US" sz="2000" b="1" i="0" u="none" strike="noStrike" cap="none" dirty="0" err="1">
                <a:sym typeface="Rockwell"/>
              </a:rPr>
              <a:t>EU:n</a:t>
            </a:r>
            <a:r>
              <a:rPr lang="en-US" sz="2000" b="1" i="0" u="none" strike="noStrike" cap="none" dirty="0">
                <a:sym typeface="Rockwell"/>
              </a:rPr>
              <a:t> </a:t>
            </a:r>
            <a:r>
              <a:rPr lang="en-US" sz="2000" b="1" i="0" u="none" strike="noStrike" cap="none" dirty="0" err="1">
                <a:sym typeface="Rockwell"/>
              </a:rPr>
              <a:t>presidentti</a:t>
            </a:r>
            <a:r>
              <a:rPr lang="en-US" sz="2000" b="1" i="0" u="none" strike="noStrike" cap="none" dirty="0">
                <a:sym typeface="Rockwell"/>
              </a:rPr>
              <a:t>”</a:t>
            </a:r>
            <a:endParaRPr lang="en-US" sz="2000" dirty="0"/>
          </a:p>
          <a:p>
            <a:pPr marL="182880" marR="0" lvl="0">
              <a:spcBef>
                <a:spcPts val="1200"/>
              </a:spcBef>
              <a:spcAft>
                <a:spcPts val="0"/>
              </a:spcAft>
              <a:buClr>
                <a:srgbClr val="9E3611"/>
              </a:buClr>
              <a:buSzPts val="2400"/>
            </a:pPr>
            <a:r>
              <a:rPr lang="en-US" sz="2000" b="0" i="0" u="none" strike="noStrike" cap="none" dirty="0">
                <a:sym typeface="Rockwell"/>
              </a:rPr>
              <a:t>6) </a:t>
            </a:r>
            <a:r>
              <a:rPr lang="en-US" sz="2000" b="0" i="0" u="none" strike="noStrike" cap="none" dirty="0" err="1">
                <a:sym typeface="Rockwell"/>
              </a:rPr>
              <a:t>unionille</a:t>
            </a:r>
            <a:r>
              <a:rPr lang="en-US" sz="2000" b="0" i="0" u="none" strike="noStrike" cap="none" dirty="0">
                <a:sym typeface="Rockwell"/>
              </a:rPr>
              <a:t> </a:t>
            </a:r>
            <a:r>
              <a:rPr lang="en-US" sz="2000" b="1" i="0" u="none" strike="noStrike" cap="none" dirty="0" err="1">
                <a:sym typeface="Rockwell"/>
              </a:rPr>
              <a:t>ulkoasioiden</a:t>
            </a:r>
            <a:r>
              <a:rPr lang="en-US" sz="2000" b="1" i="0" u="none" strike="noStrike" cap="none" dirty="0">
                <a:sym typeface="Rockwell"/>
              </a:rPr>
              <a:t> ja </a:t>
            </a:r>
            <a:r>
              <a:rPr lang="en-US" sz="2000" b="1" i="0" u="none" strike="noStrike" cap="none" dirty="0" err="1">
                <a:sym typeface="Rockwell"/>
              </a:rPr>
              <a:t>turvallisuuspolitiikan</a:t>
            </a:r>
            <a:r>
              <a:rPr lang="en-US" sz="2000" b="1" i="0" u="none" strike="noStrike" cap="none" dirty="0">
                <a:sym typeface="Rockwell"/>
              </a:rPr>
              <a:t> </a:t>
            </a:r>
            <a:r>
              <a:rPr lang="en-US" sz="2000" b="1" i="0" u="none" strike="noStrike" cap="none" dirty="0" err="1">
                <a:sym typeface="Rockwell"/>
              </a:rPr>
              <a:t>korkea</a:t>
            </a:r>
            <a:r>
              <a:rPr lang="en-US" sz="2000" b="1" i="0" u="none" strike="noStrike" cap="none" dirty="0">
                <a:sym typeface="Rockwell"/>
              </a:rPr>
              <a:t> </a:t>
            </a:r>
            <a:r>
              <a:rPr lang="en-US" sz="2000" b="1" i="0" u="none" strike="noStrike" cap="none" dirty="0" err="1">
                <a:sym typeface="Rockwell"/>
              </a:rPr>
              <a:t>edustaja</a:t>
            </a:r>
            <a:r>
              <a:rPr lang="en-US" sz="2000" b="1" i="0" u="none" strike="noStrike" cap="none" dirty="0">
                <a:sym typeface="Rockwell"/>
              </a:rPr>
              <a:t>, ”</a:t>
            </a:r>
            <a:r>
              <a:rPr lang="en-US" sz="2000" b="1" i="0" u="none" strike="noStrike" cap="none" dirty="0" err="1">
                <a:sym typeface="Rockwell"/>
              </a:rPr>
              <a:t>EU:n</a:t>
            </a:r>
            <a:r>
              <a:rPr lang="en-US" sz="2000" b="1" i="0" u="none" strike="noStrike" cap="none" dirty="0">
                <a:sym typeface="Rockwell"/>
              </a:rPr>
              <a:t> </a:t>
            </a:r>
            <a:r>
              <a:rPr lang="en-US" sz="2000" b="1" i="0" u="none" strike="noStrike" cap="none" dirty="0" err="1">
                <a:sym typeface="Rockwell"/>
              </a:rPr>
              <a:t>ulkoministeri</a:t>
            </a:r>
            <a:r>
              <a:rPr lang="en-US" sz="2000" b="1" i="0" u="none" strike="noStrike" cap="none" dirty="0">
                <a:sym typeface="Rockwell"/>
              </a:rPr>
              <a:t>”</a:t>
            </a:r>
            <a:endParaRPr lang="en-US" sz="2000" i="1" dirty="0"/>
          </a:p>
          <a:p>
            <a:pPr marL="182880" marR="0" lvl="0">
              <a:spcBef>
                <a:spcPts val="1200"/>
              </a:spcBef>
              <a:spcAft>
                <a:spcPts val="0"/>
              </a:spcAft>
              <a:buClr>
                <a:srgbClr val="9E3611"/>
              </a:buClr>
              <a:buSzPts val="2400"/>
            </a:pPr>
            <a:r>
              <a:rPr lang="en-US" sz="2000" b="0" i="0" u="none" strike="noStrike" cap="none" dirty="0">
                <a:sym typeface="Rockwell"/>
              </a:rPr>
              <a:t>7) </a:t>
            </a:r>
            <a:r>
              <a:rPr lang="en-US" sz="2000" b="1" i="0" u="none" strike="noStrike" cap="none" dirty="0" err="1">
                <a:sym typeface="Rockwell"/>
              </a:rPr>
              <a:t>Läheisyysperiaatteen</a:t>
            </a:r>
            <a:r>
              <a:rPr lang="en-US" sz="2000" b="1" i="0" u="none" strike="noStrike" cap="none" dirty="0">
                <a:sym typeface="Rockwell"/>
              </a:rPr>
              <a:t> (</a:t>
            </a:r>
            <a:r>
              <a:rPr lang="en-US" sz="2000" b="1" i="1" u="sng" strike="noStrike" cap="none" dirty="0" err="1">
                <a:sym typeface="Rockwell"/>
              </a:rPr>
              <a:t>subsidiareettiperiaate</a:t>
            </a:r>
            <a:r>
              <a:rPr lang="en-US" sz="2000" b="1" i="0" u="none" strike="noStrike" cap="none" dirty="0">
                <a:sym typeface="Rockwell"/>
              </a:rPr>
              <a:t>) </a:t>
            </a:r>
            <a:r>
              <a:rPr lang="en-US" sz="2000" b="0" i="0" u="none" strike="noStrike" cap="none" dirty="0" err="1">
                <a:sym typeface="Rockwell"/>
              </a:rPr>
              <a:t>toteutuminen</a:t>
            </a:r>
            <a:endParaRPr lang="en-US" sz="2000" dirty="0"/>
          </a:p>
          <a:p>
            <a:pPr marL="0" marR="0" lvl="0" indent="0">
              <a:spcBef>
                <a:spcPts val="1200"/>
              </a:spcBef>
              <a:spcAft>
                <a:spcPts val="0"/>
              </a:spcAft>
              <a:buClr>
                <a:srgbClr val="9E3611"/>
              </a:buClr>
              <a:buSzPts val="2400"/>
              <a:buNone/>
            </a:pPr>
            <a:r>
              <a:rPr lang="en-US" sz="2000" dirty="0"/>
              <a:t>→ </a:t>
            </a:r>
            <a:r>
              <a:rPr lang="en-US" sz="2000" b="0" i="1" u="none" strike="noStrike" cap="none" dirty="0" err="1">
                <a:sym typeface="Rockwell"/>
              </a:rPr>
              <a:t>Kansalliset</a:t>
            </a:r>
            <a:r>
              <a:rPr lang="en-US" sz="2000" b="0" i="1" u="none" strike="noStrike" cap="none" dirty="0">
                <a:sym typeface="Rockwell"/>
              </a:rPr>
              <a:t> </a:t>
            </a:r>
            <a:r>
              <a:rPr lang="en-US" sz="2000" b="0" i="1" u="none" strike="noStrike" cap="none" dirty="0" err="1">
                <a:sym typeface="Rockwell"/>
              </a:rPr>
              <a:t>parlamentit</a:t>
            </a:r>
            <a:r>
              <a:rPr lang="en-US" sz="2000" b="0" i="1" u="none" strike="noStrike" cap="none" dirty="0">
                <a:sym typeface="Rockwell"/>
              </a:rPr>
              <a:t> </a:t>
            </a:r>
            <a:r>
              <a:rPr lang="en-US" sz="2000" b="0" i="1" u="none" strike="noStrike" cap="none" dirty="0" err="1">
                <a:sym typeface="Rockwell"/>
              </a:rPr>
              <a:t>voivat</a:t>
            </a:r>
            <a:r>
              <a:rPr lang="en-US" sz="2000" b="0" i="1" u="none" strike="noStrike" cap="none" dirty="0">
                <a:sym typeface="Rockwell"/>
              </a:rPr>
              <a:t> </a:t>
            </a:r>
            <a:r>
              <a:rPr lang="en-US" sz="2000" b="0" i="1" u="none" strike="noStrike" cap="none" dirty="0" err="1">
                <a:sym typeface="Rockwell"/>
              </a:rPr>
              <a:t>keskeyttää</a:t>
            </a:r>
            <a:r>
              <a:rPr lang="en-US" sz="2000" b="0" i="1" u="none" strike="noStrike" cap="none" dirty="0">
                <a:sym typeface="Rockwell"/>
              </a:rPr>
              <a:t> </a:t>
            </a:r>
            <a:r>
              <a:rPr lang="en-US" sz="2000" b="0" i="1" u="none" strike="noStrike" cap="none" dirty="0" err="1">
                <a:sym typeface="Rockwell"/>
              </a:rPr>
              <a:t>komission</a:t>
            </a:r>
            <a:r>
              <a:rPr lang="en-US" sz="2000" b="0" i="1" u="none" strike="noStrike" cap="none" dirty="0">
                <a:sym typeface="Rockwell"/>
              </a:rPr>
              <a:t> </a:t>
            </a:r>
            <a:r>
              <a:rPr lang="en-US" sz="2000" b="0" i="1" u="none" strike="noStrike" cap="none" dirty="0" err="1">
                <a:sym typeface="Rockwell"/>
              </a:rPr>
              <a:t>ajaman</a:t>
            </a:r>
            <a:r>
              <a:rPr lang="en-US" sz="2000" b="0" i="1" u="none" strike="noStrike" cap="none" dirty="0">
                <a:sym typeface="Rockwell"/>
              </a:rPr>
              <a:t> </a:t>
            </a:r>
            <a:r>
              <a:rPr lang="en-US" sz="2000" b="0" i="1" u="none" strike="noStrike" cap="none" dirty="0" err="1">
                <a:sym typeface="Rockwell"/>
              </a:rPr>
              <a:t>uudistuksen</a:t>
            </a:r>
            <a:r>
              <a:rPr lang="en-US" sz="2000" b="0" i="1" u="none" strike="noStrike" cap="none" dirty="0">
                <a:sym typeface="Rockwell"/>
              </a:rPr>
              <a:t>, </a:t>
            </a:r>
            <a:r>
              <a:rPr lang="en-US" sz="2000" b="0" i="1" u="sng" strike="noStrike" cap="none" dirty="0" err="1">
                <a:sym typeface="Rockwell"/>
              </a:rPr>
              <a:t>jos</a:t>
            </a:r>
            <a:r>
              <a:rPr lang="en-US" sz="2000" b="0" i="1" u="sng" strike="noStrike" cap="none" dirty="0">
                <a:sym typeface="Rockwell"/>
              </a:rPr>
              <a:t> </a:t>
            </a:r>
            <a:r>
              <a:rPr lang="en-US" sz="2000" b="0" i="1" u="sng" strike="noStrike" cap="none" dirty="0" err="1">
                <a:sym typeface="Rockwell"/>
              </a:rPr>
              <a:t>katsovat</a:t>
            </a:r>
            <a:r>
              <a:rPr lang="en-US" sz="2000" b="0" i="1" u="sng" strike="noStrike" cap="none" dirty="0">
                <a:sym typeface="Rockwell"/>
              </a:rPr>
              <a:t> </a:t>
            </a:r>
            <a:r>
              <a:rPr lang="en-US" sz="2000" b="0" i="1" u="sng" strike="noStrike" cap="none" dirty="0" err="1">
                <a:sym typeface="Rockwell"/>
              </a:rPr>
              <a:t>asian</a:t>
            </a:r>
            <a:r>
              <a:rPr lang="en-US" sz="2000" b="0" i="1" u="sng" strike="noStrike" cap="none" dirty="0">
                <a:sym typeface="Rockwell"/>
              </a:rPr>
              <a:t> </a:t>
            </a:r>
            <a:r>
              <a:rPr lang="en-US" sz="2000" b="0" i="1" u="sng" strike="noStrike" cap="none" dirty="0" err="1">
                <a:sym typeface="Rockwell"/>
              </a:rPr>
              <a:t>kuuluvan</a:t>
            </a:r>
            <a:r>
              <a:rPr lang="en-US" sz="2000" b="0" i="1" u="sng" strike="noStrike" cap="none" dirty="0">
                <a:sym typeface="Rockwell"/>
              </a:rPr>
              <a:t> </a:t>
            </a:r>
            <a:r>
              <a:rPr lang="en-US" sz="2000" b="0" i="1" u="sng" strike="noStrike" cap="none" dirty="0" err="1">
                <a:sym typeface="Rockwell"/>
              </a:rPr>
              <a:t>itselleen</a:t>
            </a:r>
            <a:endParaRPr lang="en-US" sz="2000" i="1" u="sng" dirty="0"/>
          </a:p>
          <a:p>
            <a:pPr marL="182880" marR="0" lvl="0">
              <a:spcBef>
                <a:spcPts val="1200"/>
              </a:spcBef>
              <a:spcAft>
                <a:spcPts val="0"/>
              </a:spcAft>
              <a:buClr>
                <a:srgbClr val="9E3611"/>
              </a:buClr>
              <a:buSzPts val="1573"/>
            </a:pPr>
            <a:endParaRPr lang="en-US" sz="2000" b="0" i="0" u="none" strike="noStrike" cap="none" dirty="0">
              <a:sym typeface="Rockwell"/>
            </a:endParaRPr>
          </a:p>
        </p:txBody>
      </p:sp>
      <p:pic>
        <p:nvPicPr>
          <p:cNvPr id="906" name="Google Shape;906;p119"/>
          <p:cNvPicPr preferRelativeResize="0">
            <a:picLocks noGrp="1"/>
          </p:cNvPicPr>
          <p:nvPr>
            <p:ph sz="half" idx="2"/>
          </p:nvPr>
        </p:nvPicPr>
        <p:blipFill rotWithShape="1">
          <a:blip r:embed="rId3"/>
          <a:srcRect l="16050" r="45929"/>
          <a:stretch/>
        </p:blipFill>
        <p:spPr>
          <a:xfrm>
            <a:off x="20" y="10"/>
            <a:ext cx="4635571" cy="6857990"/>
          </a:xfrm>
          <a:prstGeom prst="rect">
            <a:avLst/>
          </a:prstGeom>
          <a:noFill/>
          <a:effectLst/>
        </p:spPr>
      </p:pic>
      <p:cxnSp>
        <p:nvCxnSpPr>
          <p:cNvPr id="79" name="Straight Connector 7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0746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5">
                                            <p:txEl>
                                              <p:pRg st="0" end="0"/>
                                            </p:txEl>
                                          </p:spTgt>
                                        </p:tgtEl>
                                        <p:attrNameLst>
                                          <p:attrName>style.visibility</p:attrName>
                                        </p:attrNameLst>
                                      </p:cBhvr>
                                      <p:to>
                                        <p:strVal val="visible"/>
                                      </p:to>
                                    </p:set>
                                    <p:animEffect transition="in" filter="fade">
                                      <p:cBhvr>
                                        <p:cTn id="7" dur="500"/>
                                        <p:tgtEl>
                                          <p:spTgt spid="9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5">
                                            <p:txEl>
                                              <p:pRg st="1" end="1"/>
                                            </p:txEl>
                                          </p:spTgt>
                                        </p:tgtEl>
                                        <p:attrNameLst>
                                          <p:attrName>style.visibility</p:attrName>
                                        </p:attrNameLst>
                                      </p:cBhvr>
                                      <p:to>
                                        <p:strVal val="visible"/>
                                      </p:to>
                                    </p:set>
                                    <p:animEffect transition="in" filter="fade">
                                      <p:cBhvr>
                                        <p:cTn id="12" dur="500"/>
                                        <p:tgtEl>
                                          <p:spTgt spid="9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5">
                                            <p:txEl>
                                              <p:pRg st="2" end="2"/>
                                            </p:txEl>
                                          </p:spTgt>
                                        </p:tgtEl>
                                        <p:attrNameLst>
                                          <p:attrName>style.visibility</p:attrName>
                                        </p:attrNameLst>
                                      </p:cBhvr>
                                      <p:to>
                                        <p:strVal val="visible"/>
                                      </p:to>
                                    </p:set>
                                    <p:animEffect transition="in" filter="fade">
                                      <p:cBhvr>
                                        <p:cTn id="17" dur="500"/>
                                        <p:tgtEl>
                                          <p:spTgt spid="9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5">
                                            <p:txEl>
                                              <p:pRg st="3" end="3"/>
                                            </p:txEl>
                                          </p:spTgt>
                                        </p:tgtEl>
                                        <p:attrNameLst>
                                          <p:attrName>style.visibility</p:attrName>
                                        </p:attrNameLst>
                                      </p:cBhvr>
                                      <p:to>
                                        <p:strVal val="visible"/>
                                      </p:to>
                                    </p:set>
                                    <p:animEffect transition="in" filter="fade">
                                      <p:cBhvr>
                                        <p:cTn id="22" dur="500"/>
                                        <p:tgtEl>
                                          <p:spTgt spid="9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05">
                                            <p:txEl>
                                              <p:pRg st="4" end="4"/>
                                            </p:txEl>
                                          </p:spTgt>
                                        </p:tgtEl>
                                        <p:attrNameLst>
                                          <p:attrName>style.visibility</p:attrName>
                                        </p:attrNameLst>
                                      </p:cBhvr>
                                      <p:to>
                                        <p:strVal val="visible"/>
                                      </p:to>
                                    </p:set>
                                    <p:animEffect transition="in" filter="fade">
                                      <p:cBhvr>
                                        <p:cTn id="27" dur="500"/>
                                        <p:tgtEl>
                                          <p:spTgt spid="90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05">
                                            <p:txEl>
                                              <p:pRg st="5" end="5"/>
                                            </p:txEl>
                                          </p:spTgt>
                                        </p:tgtEl>
                                        <p:attrNameLst>
                                          <p:attrName>style.visibility</p:attrName>
                                        </p:attrNameLst>
                                      </p:cBhvr>
                                      <p:to>
                                        <p:strVal val="visible"/>
                                      </p:to>
                                    </p:set>
                                    <p:animEffect transition="in" filter="fade">
                                      <p:cBhvr>
                                        <p:cTn id="32" dur="500"/>
                                        <p:tgtEl>
                                          <p:spTgt spid="90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05">
                                            <p:txEl>
                                              <p:pRg st="6" end="6"/>
                                            </p:txEl>
                                          </p:spTgt>
                                        </p:tgtEl>
                                        <p:attrNameLst>
                                          <p:attrName>style.visibility</p:attrName>
                                        </p:attrNameLst>
                                      </p:cBhvr>
                                      <p:to>
                                        <p:strVal val="visible"/>
                                      </p:to>
                                    </p:set>
                                    <p:animEffect transition="in" filter="fade">
                                      <p:cBhvr>
                                        <p:cTn id="37" dur="500"/>
                                        <p:tgtEl>
                                          <p:spTgt spid="90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1000"/>
                                          </p:stCondLst>
                                        </p:cTn>
                                        <p:tgtEl>
                                          <p:spTgt spid="90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05">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05">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05">
                                            <p:txEl>
                                              <p:pRg st="2" end="2"/>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905">
                                            <p:txEl>
                                              <p:pRg st="3" end="3"/>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905">
                                            <p:txEl>
                                              <p:pRg st="4" end="4"/>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905">
                                            <p:txEl>
                                              <p:pRg st="5" end="5"/>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90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10"/>
        <p:cNvGrpSpPr/>
        <p:nvPr/>
      </p:nvGrpSpPr>
      <p:grpSpPr>
        <a:xfrm>
          <a:off x="0" y="0"/>
          <a:ext cx="0" cy="0"/>
          <a:chOff x="0" y="0"/>
          <a:chExt cx="0" cy="0"/>
        </a:xfrm>
      </p:grpSpPr>
      <p:sp>
        <p:nvSpPr>
          <p:cNvPr id="86" name="Rectangle 8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1" name="Google Shape;911;p120"/>
          <p:cNvSpPr txBox="1">
            <a:spLocks noGrp="1"/>
          </p:cNvSpPr>
          <p:nvPr>
            <p:ph type="title"/>
          </p:nvPr>
        </p:nvSpPr>
        <p:spPr>
          <a:xfrm>
            <a:off x="643467" y="321734"/>
            <a:ext cx="10905066" cy="1135737"/>
          </a:xfrm>
          <a:prstGeom prst="rect">
            <a:avLst/>
          </a:prstGeom>
        </p:spPr>
        <p:txBody>
          <a:bodyPr spcFirstLastPara="1" vert="horz" lIns="91440" tIns="45720" rIns="91440" bIns="45720" rtlCol="0" anchor="ctr" anchorCtr="0">
            <a:normAutofit/>
          </a:bodyPr>
          <a:lstStyle/>
          <a:p>
            <a:pPr marL="0" marR="0" lvl="0" indent="0">
              <a:spcAft>
                <a:spcPts val="0"/>
              </a:spcAft>
              <a:buSzPts val="5400"/>
            </a:pPr>
            <a:r>
              <a:rPr lang="en-US" sz="3600" b="0" i="0" u="none" strike="noStrike" kern="1200" cap="none">
                <a:solidFill>
                  <a:schemeClr val="tx1"/>
                </a:solidFill>
                <a:latin typeface="+mj-lt"/>
                <a:ea typeface="+mj-ea"/>
                <a:cs typeface="+mj-cs"/>
                <a:sym typeface="Rokkitt"/>
              </a:rPr>
              <a:t>LISSABONIN SOPIMUS V. 2009</a:t>
            </a:r>
            <a:endParaRPr lang="en-US" sz="3600" kern="1200">
              <a:solidFill>
                <a:schemeClr val="tx1"/>
              </a:solidFill>
              <a:latin typeface="+mj-lt"/>
              <a:ea typeface="+mj-ea"/>
              <a:cs typeface="+mj-cs"/>
            </a:endParaRPr>
          </a:p>
        </p:txBody>
      </p:sp>
      <p:sp>
        <p:nvSpPr>
          <p:cNvPr id="912" name="Google Shape;912;p120"/>
          <p:cNvSpPr txBox="1">
            <a:spLocks noGrp="1"/>
          </p:cNvSpPr>
          <p:nvPr>
            <p:ph sz="half" idx="1"/>
          </p:nvPr>
        </p:nvSpPr>
        <p:spPr>
          <a:xfrm>
            <a:off x="643468" y="1341912"/>
            <a:ext cx="4498547" cy="4835051"/>
          </a:xfrm>
          <a:prstGeom prst="rect">
            <a:avLst/>
          </a:prstGeom>
        </p:spPr>
        <p:txBody>
          <a:bodyPr spcFirstLastPara="1" vert="horz" lIns="91440" tIns="45720" rIns="91440" bIns="45720" rtlCol="0" anchorCtr="0">
            <a:normAutofit/>
          </a:bodyPr>
          <a:lstStyle/>
          <a:p>
            <a:pPr marL="182880" marR="0" lvl="0">
              <a:spcBef>
                <a:spcPts val="0"/>
              </a:spcBef>
              <a:spcAft>
                <a:spcPts val="0"/>
              </a:spcAft>
              <a:buClr>
                <a:srgbClr val="9E3611"/>
              </a:buClr>
              <a:buSzPts val="2400"/>
            </a:pPr>
            <a:r>
              <a:rPr lang="en-US" sz="2400" b="0" i="0" u="none" strike="noStrike" cap="none" dirty="0">
                <a:sym typeface="Rockwell"/>
              </a:rPr>
              <a:t>8) </a:t>
            </a:r>
            <a:r>
              <a:rPr lang="en-US" sz="2400" b="1" i="0" u="none" strike="noStrike" cap="none" dirty="0" err="1">
                <a:sym typeface="Rockwell"/>
              </a:rPr>
              <a:t>kansalaisaloite</a:t>
            </a:r>
            <a:r>
              <a:rPr lang="en-US" sz="2400" b="0" i="0" u="none" strike="noStrike" cap="none" dirty="0">
                <a:sym typeface="Rockwell"/>
              </a:rPr>
              <a:t>: </a:t>
            </a:r>
            <a:r>
              <a:rPr lang="en-US" sz="2400" b="0" i="0" u="none" strike="noStrike" cap="none" dirty="0" err="1">
                <a:sym typeface="Rockwell"/>
              </a:rPr>
              <a:t>lakialoite</a:t>
            </a:r>
            <a:r>
              <a:rPr lang="en-US" sz="2400" b="0" i="0" u="none" strike="noStrike" cap="none" dirty="0">
                <a:sym typeface="Rockwell"/>
              </a:rPr>
              <a:t> </a:t>
            </a:r>
            <a:r>
              <a:rPr lang="en-US" sz="2400" b="0" i="0" u="none" strike="noStrike" cap="none" dirty="0" err="1">
                <a:sym typeface="Rockwell"/>
              </a:rPr>
              <a:t>voi</a:t>
            </a:r>
            <a:r>
              <a:rPr lang="en-US" sz="2400" b="0" i="0" u="none" strike="noStrike" cap="none" dirty="0">
                <a:sym typeface="Rockwell"/>
              </a:rPr>
              <a:t> </a:t>
            </a:r>
            <a:r>
              <a:rPr lang="en-US" sz="2400" b="0" i="0" u="none" strike="noStrike" cap="none" dirty="0" err="1">
                <a:sym typeface="Rockwell"/>
              </a:rPr>
              <a:t>tulla</a:t>
            </a:r>
            <a:r>
              <a:rPr lang="en-US" sz="2400" b="0" i="0" u="none" strike="noStrike" cap="none" dirty="0">
                <a:sym typeface="Rockwell"/>
              </a:rPr>
              <a:t> </a:t>
            </a:r>
            <a:r>
              <a:rPr lang="en-US" sz="2400" b="0" i="0" u="none" strike="noStrike" cap="none" dirty="0" err="1">
                <a:sym typeface="Rockwell"/>
              </a:rPr>
              <a:t>komission</a:t>
            </a:r>
            <a:r>
              <a:rPr lang="en-US" sz="2400" b="0" i="0" u="none" strike="noStrike" cap="none" dirty="0">
                <a:sym typeface="Rockwell"/>
              </a:rPr>
              <a:t> </a:t>
            </a:r>
            <a:r>
              <a:rPr lang="en-US" sz="2400" b="0" i="0" u="none" strike="noStrike" cap="none" dirty="0" err="1">
                <a:sym typeface="Rockwell"/>
              </a:rPr>
              <a:t>ohella</a:t>
            </a:r>
            <a:r>
              <a:rPr lang="en-US" sz="2400" b="0" i="0" u="none" strike="noStrike" cap="none" dirty="0">
                <a:sym typeface="Rockwell"/>
              </a:rPr>
              <a:t> </a:t>
            </a:r>
            <a:r>
              <a:rPr lang="en-US" sz="2400" b="0" i="0" u="none" strike="noStrike" cap="none" dirty="0" err="1">
                <a:sym typeface="Rockwell"/>
              </a:rPr>
              <a:t>kansalaisilta</a:t>
            </a:r>
            <a:endParaRPr lang="en-US" sz="2400" dirty="0"/>
          </a:p>
          <a:p>
            <a:pPr marL="182880" marR="0" lvl="0">
              <a:spcBef>
                <a:spcPts val="1200"/>
              </a:spcBef>
              <a:spcAft>
                <a:spcPts val="0"/>
              </a:spcAft>
              <a:buClr>
                <a:srgbClr val="9E3611"/>
              </a:buClr>
              <a:buSzPts val="2400"/>
            </a:pPr>
            <a:r>
              <a:rPr lang="en-US" sz="2400" b="0" i="0" u="none" strike="noStrike" cap="none" dirty="0">
                <a:sym typeface="Rockwell"/>
              </a:rPr>
              <a:t>1 </a:t>
            </a:r>
            <a:r>
              <a:rPr lang="en-US" sz="2400" b="0" i="0" u="none" strike="noStrike" cap="none" dirty="0" err="1">
                <a:sym typeface="Rockwell"/>
              </a:rPr>
              <a:t>miljoonan</a:t>
            </a:r>
            <a:r>
              <a:rPr lang="en-US" sz="2400" b="0" i="0" u="none" strike="noStrike" cap="none" dirty="0">
                <a:sym typeface="Rockwell"/>
              </a:rPr>
              <a:t> EU-</a:t>
            </a:r>
            <a:r>
              <a:rPr lang="en-US" sz="2400" b="0" i="0" u="none" strike="noStrike" cap="none" dirty="0" err="1">
                <a:sym typeface="Rockwell"/>
              </a:rPr>
              <a:t>kansalaisen</a:t>
            </a:r>
            <a:r>
              <a:rPr lang="en-US" sz="2400" b="0" i="0" u="none" strike="noStrike" cap="none" dirty="0">
                <a:sym typeface="Rockwell"/>
              </a:rPr>
              <a:t> </a:t>
            </a:r>
            <a:r>
              <a:rPr lang="en-US" sz="2400" b="0" i="0" u="none" strike="noStrike" cap="none" dirty="0" err="1">
                <a:sym typeface="Rockwell"/>
              </a:rPr>
              <a:t>allekirjoitettava</a:t>
            </a:r>
            <a:r>
              <a:rPr lang="en-US" sz="2400" b="0" i="0" u="none" strike="noStrike" cap="none" dirty="0">
                <a:sym typeface="Rockwell"/>
              </a:rPr>
              <a:t> </a:t>
            </a:r>
            <a:endParaRPr lang="en-US" sz="2400" dirty="0"/>
          </a:p>
          <a:p>
            <a:pPr marL="182880" marR="0" lvl="0">
              <a:spcBef>
                <a:spcPts val="1200"/>
              </a:spcBef>
              <a:spcAft>
                <a:spcPts val="0"/>
              </a:spcAft>
              <a:buClr>
                <a:srgbClr val="9E3611"/>
              </a:buClr>
              <a:buSzPts val="2400"/>
            </a:pPr>
            <a:r>
              <a:rPr lang="en-US" sz="2400" b="0" i="0" u="none" strike="noStrike" cap="none" dirty="0" err="1">
                <a:sym typeface="Rockwell"/>
              </a:rPr>
              <a:t>kansalaisten</a:t>
            </a:r>
            <a:r>
              <a:rPr lang="en-US" sz="2400" b="0" i="0" u="none" strike="noStrike" cap="none" dirty="0">
                <a:sym typeface="Rockwell"/>
              </a:rPr>
              <a:t> </a:t>
            </a:r>
            <a:r>
              <a:rPr lang="en-US" sz="2400" b="0" i="0" u="none" strike="noStrike" cap="none" dirty="0" err="1">
                <a:sym typeface="Rockwell"/>
              </a:rPr>
              <a:t>oltava</a:t>
            </a:r>
            <a:r>
              <a:rPr lang="en-US" sz="2400" b="0" i="0" u="none" strike="noStrike" cap="none" dirty="0">
                <a:sym typeface="Rockwell"/>
              </a:rPr>
              <a:t> </a:t>
            </a:r>
            <a:r>
              <a:rPr lang="en-US" sz="2400" dirty="0" err="1">
                <a:sym typeface="Rockwell"/>
              </a:rPr>
              <a:t>väh</a:t>
            </a:r>
            <a:r>
              <a:rPr lang="en-US" sz="2400" dirty="0">
                <a:sym typeface="Rockwell"/>
              </a:rPr>
              <a:t>. 7:stä</a:t>
            </a:r>
            <a:r>
              <a:rPr lang="en-US" sz="2400" b="0" i="0" u="none" strike="noStrike" cap="none" dirty="0">
                <a:sym typeface="Rockwell"/>
              </a:rPr>
              <a:t> EU-</a:t>
            </a:r>
            <a:r>
              <a:rPr lang="en-US" sz="2400" b="0" i="0" u="none" strike="noStrike" cap="none" dirty="0" err="1">
                <a:sym typeface="Rockwell"/>
              </a:rPr>
              <a:t>maasta</a:t>
            </a:r>
            <a:endParaRPr lang="en-US" sz="2400" dirty="0"/>
          </a:p>
          <a:p>
            <a:pPr marL="182880" marR="0" lvl="0">
              <a:spcBef>
                <a:spcPts val="1200"/>
              </a:spcBef>
              <a:spcAft>
                <a:spcPts val="0"/>
              </a:spcAft>
              <a:buClr>
                <a:srgbClr val="9E3611"/>
              </a:buClr>
              <a:buSzPts val="2400"/>
            </a:pPr>
            <a:r>
              <a:rPr lang="en-US" sz="2400" b="0" i="0" u="none" strike="noStrike" cap="none" dirty="0">
                <a:sym typeface="Rockwell"/>
              </a:rPr>
              <a:t>9) </a:t>
            </a:r>
            <a:r>
              <a:rPr lang="en-US" sz="2400" b="1" i="0" u="none" strike="noStrike" cap="none" dirty="0" err="1">
                <a:sym typeface="Rockwell"/>
              </a:rPr>
              <a:t>t</a:t>
            </a:r>
            <a:r>
              <a:rPr lang="en-US" sz="2400" b="1" dirty="0" err="1"/>
              <a:t>urvatakuu</a:t>
            </a:r>
            <a:r>
              <a:rPr lang="en-US" sz="2400" b="1" i="0" u="none" strike="noStrike" cap="none" dirty="0" err="1">
                <a:sym typeface="Rockwell"/>
              </a:rPr>
              <a:t>lauseke</a:t>
            </a:r>
            <a:r>
              <a:rPr lang="en-US" sz="2400" b="0" i="0" u="none" strike="noStrike" cap="none" dirty="0">
                <a:sym typeface="Rockwell"/>
              </a:rPr>
              <a:t>: </a:t>
            </a:r>
            <a:r>
              <a:rPr lang="en-US" sz="2400" b="0" i="0" u="none" strike="noStrike" cap="none" dirty="0" err="1">
                <a:sym typeface="Rockwell"/>
              </a:rPr>
              <a:t>jäsenmaat</a:t>
            </a:r>
            <a:r>
              <a:rPr lang="en-US" sz="2400" b="0" i="0" u="none" strike="noStrike" cap="none" dirty="0">
                <a:sym typeface="Rockwell"/>
              </a:rPr>
              <a:t> </a:t>
            </a:r>
            <a:r>
              <a:rPr lang="en-US" sz="2400" b="0" u="none" strike="noStrike" cap="none" dirty="0" err="1">
                <a:sym typeface="Rockwell"/>
              </a:rPr>
              <a:t>antavat</a:t>
            </a:r>
            <a:r>
              <a:rPr lang="en-US" sz="2400" b="0" u="none" strike="noStrike" cap="none" dirty="0">
                <a:sym typeface="Rockwell"/>
              </a:rPr>
              <a:t> </a:t>
            </a:r>
            <a:r>
              <a:rPr lang="en-US" sz="2400" b="0" u="none" strike="noStrike" cap="none" dirty="0" err="1">
                <a:sym typeface="Rockwell"/>
              </a:rPr>
              <a:t>apua</a:t>
            </a:r>
            <a:r>
              <a:rPr lang="en-US" sz="2400" b="0" u="none" strike="noStrike" cap="none" dirty="0">
                <a:sym typeface="Rockwell"/>
              </a:rPr>
              <a:t> </a:t>
            </a:r>
            <a:r>
              <a:rPr lang="en-US" sz="2400" b="0" u="none" strike="noStrike" cap="none" dirty="0" err="1">
                <a:sym typeface="Rockwell"/>
              </a:rPr>
              <a:t>kaikin</a:t>
            </a:r>
            <a:r>
              <a:rPr lang="en-US" sz="2400" b="0" u="none" strike="noStrike" cap="none" dirty="0">
                <a:sym typeface="Rockwell"/>
              </a:rPr>
              <a:t> </a:t>
            </a:r>
            <a:r>
              <a:rPr lang="en-US" sz="2400" b="0" u="none" strike="noStrike" cap="none" dirty="0" err="1">
                <a:sym typeface="Rockwell"/>
              </a:rPr>
              <a:t>keinoin</a:t>
            </a:r>
            <a:r>
              <a:rPr lang="en-US" sz="2400" b="0" u="none" strike="noStrike" cap="none" dirty="0">
                <a:sym typeface="Rockwell"/>
              </a:rPr>
              <a:t>, </a:t>
            </a:r>
            <a:r>
              <a:rPr lang="en-US" sz="2400" b="0" u="none" strike="noStrike" cap="none" dirty="0" err="1">
                <a:sym typeface="Rockwell"/>
              </a:rPr>
              <a:t>jos</a:t>
            </a:r>
            <a:r>
              <a:rPr lang="en-US" sz="2400" b="0" u="none" strike="noStrike" cap="none" dirty="0">
                <a:sym typeface="Rockwell"/>
              </a:rPr>
              <a:t> </a:t>
            </a:r>
            <a:r>
              <a:rPr lang="en-US" sz="2400" b="0" u="none" strike="noStrike" cap="none" dirty="0" err="1">
                <a:sym typeface="Rockwell"/>
              </a:rPr>
              <a:t>joku</a:t>
            </a:r>
            <a:r>
              <a:rPr lang="en-US" sz="2400" b="0" u="none" strike="noStrike" cap="none" dirty="0">
                <a:sym typeface="Rockwell"/>
              </a:rPr>
              <a:t> </a:t>
            </a:r>
            <a:r>
              <a:rPr lang="en-US" sz="2400" b="0" u="none" strike="noStrike" cap="none" dirty="0" err="1">
                <a:sym typeface="Rockwell"/>
              </a:rPr>
              <a:t>EU:n</a:t>
            </a:r>
            <a:r>
              <a:rPr lang="en-US" sz="2400" b="0" u="none" strike="noStrike" cap="none" dirty="0">
                <a:sym typeface="Rockwell"/>
              </a:rPr>
              <a:t> </a:t>
            </a:r>
            <a:r>
              <a:rPr lang="en-US" sz="2400" b="0" u="none" strike="noStrike" cap="none" dirty="0" err="1">
                <a:sym typeface="Rockwell"/>
              </a:rPr>
              <a:t>jäsenmaa</a:t>
            </a:r>
            <a:r>
              <a:rPr lang="en-US" sz="2400" b="0" u="none" strike="noStrike" cap="none" dirty="0">
                <a:sym typeface="Rockwell"/>
              </a:rPr>
              <a:t> </a:t>
            </a:r>
            <a:r>
              <a:rPr lang="en-US" sz="2400" b="0" u="none" strike="noStrike" cap="none" dirty="0" err="1">
                <a:sym typeface="Rockwell"/>
              </a:rPr>
              <a:t>joutuu</a:t>
            </a:r>
            <a:r>
              <a:rPr lang="en-US" sz="2400" b="0" u="none" strike="noStrike" cap="none" dirty="0">
                <a:sym typeface="Rockwell"/>
              </a:rPr>
              <a:t> </a:t>
            </a:r>
            <a:r>
              <a:rPr lang="en-US" sz="2400" b="0" u="none" strike="noStrike" cap="none" dirty="0" err="1">
                <a:sym typeface="Rockwell"/>
              </a:rPr>
              <a:t>hyökkäyksen</a:t>
            </a:r>
            <a:r>
              <a:rPr lang="en-US" sz="2400" b="0" u="none" strike="noStrike" cap="none" dirty="0">
                <a:sym typeface="Rockwell"/>
              </a:rPr>
              <a:t> </a:t>
            </a:r>
            <a:r>
              <a:rPr lang="en-US" sz="2400" b="0" u="none" strike="noStrike" cap="none" dirty="0" err="1">
                <a:sym typeface="Rockwell"/>
              </a:rPr>
              <a:t>kohteeksi</a:t>
            </a:r>
            <a:endParaRPr lang="en-US" sz="2400" dirty="0"/>
          </a:p>
          <a:p>
            <a:pPr marL="182880" marR="0" lvl="0">
              <a:spcBef>
                <a:spcPts val="1200"/>
              </a:spcBef>
              <a:spcAft>
                <a:spcPts val="0"/>
              </a:spcAft>
              <a:buClr>
                <a:srgbClr val="9E3611"/>
              </a:buClr>
              <a:buSzPts val="1700"/>
            </a:pPr>
            <a:endParaRPr lang="en-US" sz="2000" b="0" u="none" strike="noStrike" cap="none" dirty="0">
              <a:sym typeface="Rockwell"/>
            </a:endParaRPr>
          </a:p>
        </p:txBody>
      </p:sp>
      <p:grpSp>
        <p:nvGrpSpPr>
          <p:cNvPr id="88" name="Group 87">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89" name="Isosceles Triangle 8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13" name="Google Shape;913;p120" descr="Kuva, joka sisältää kohteen teksti, kissa, nisäkäs, kesykissa&#10;&#10;Kuvaus luotu automaattisesti"/>
          <p:cNvPicPr preferRelativeResize="0">
            <a:picLocks noGrp="1"/>
          </p:cNvPicPr>
          <p:nvPr>
            <p:ph sz="half" idx="2"/>
          </p:nvPr>
        </p:nvPicPr>
        <p:blipFill rotWithShape="1">
          <a:blip r:embed="rId3"/>
          <a:stretch/>
        </p:blipFill>
        <p:spPr>
          <a:xfrm>
            <a:off x="5295320" y="2025431"/>
            <a:ext cx="6253212" cy="3876991"/>
          </a:xfrm>
          <a:prstGeom prst="rect">
            <a:avLst/>
          </a:prstGeom>
          <a:noFill/>
        </p:spPr>
      </p:pic>
      <p:grpSp>
        <p:nvGrpSpPr>
          <p:cNvPr id="92" name="Group 91">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93" name="Rectangle 92">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93">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2">
                                            <p:txEl>
                                              <p:pRg st="0" end="0"/>
                                            </p:txEl>
                                          </p:spTgt>
                                        </p:tgtEl>
                                        <p:attrNameLst>
                                          <p:attrName>style.visibility</p:attrName>
                                        </p:attrNameLst>
                                      </p:cBhvr>
                                      <p:to>
                                        <p:strVal val="visible"/>
                                      </p:to>
                                    </p:set>
                                    <p:animEffect transition="in" filter="fade">
                                      <p:cBhvr>
                                        <p:cTn id="7" dur="500"/>
                                        <p:tgtEl>
                                          <p:spTgt spid="9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2">
                                            <p:txEl>
                                              <p:pRg st="1" end="1"/>
                                            </p:txEl>
                                          </p:spTgt>
                                        </p:tgtEl>
                                        <p:attrNameLst>
                                          <p:attrName>style.visibility</p:attrName>
                                        </p:attrNameLst>
                                      </p:cBhvr>
                                      <p:to>
                                        <p:strVal val="visible"/>
                                      </p:to>
                                    </p:set>
                                    <p:animEffect transition="in" filter="fade">
                                      <p:cBhvr>
                                        <p:cTn id="12" dur="500"/>
                                        <p:tgtEl>
                                          <p:spTgt spid="9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12">
                                            <p:txEl>
                                              <p:pRg st="2" end="2"/>
                                            </p:txEl>
                                          </p:spTgt>
                                        </p:tgtEl>
                                        <p:attrNameLst>
                                          <p:attrName>style.visibility</p:attrName>
                                        </p:attrNameLst>
                                      </p:cBhvr>
                                      <p:to>
                                        <p:strVal val="visible"/>
                                      </p:to>
                                    </p:set>
                                    <p:animEffect transition="in" filter="fade">
                                      <p:cBhvr>
                                        <p:cTn id="17" dur="500"/>
                                        <p:tgtEl>
                                          <p:spTgt spid="9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2">
                                            <p:txEl>
                                              <p:pRg st="3" end="3"/>
                                            </p:txEl>
                                          </p:spTgt>
                                        </p:tgtEl>
                                        <p:attrNameLst>
                                          <p:attrName>style.visibility</p:attrName>
                                        </p:attrNameLst>
                                      </p:cBhvr>
                                      <p:to>
                                        <p:strVal val="visible"/>
                                      </p:to>
                                    </p:set>
                                    <p:animEffect transition="in" filter="fade">
                                      <p:cBhvr>
                                        <p:cTn id="22" dur="500"/>
                                        <p:tgtEl>
                                          <p:spTgt spid="9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000"/>
                                          </p:stCondLst>
                                        </p:cTn>
                                        <p:tgtEl>
                                          <p:spTgt spid="9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12">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1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1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1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12">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12">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110A4A-2D62-274C-B7CC-2BD0D5808474}"/>
              </a:ext>
            </a:extLst>
          </p:cNvPr>
          <p:cNvSpPr>
            <a:spLocks noGrp="1"/>
          </p:cNvSpPr>
          <p:nvPr>
            <p:ph type="title"/>
          </p:nvPr>
        </p:nvSpPr>
        <p:spPr/>
        <p:txBody>
          <a:bodyPr/>
          <a:lstStyle/>
          <a:p>
            <a:r>
              <a:rPr lang="fi-FI" dirty="0"/>
              <a:t>Maailmantalouden vapautuminen (kpl 12.)</a:t>
            </a:r>
          </a:p>
        </p:txBody>
      </p:sp>
      <p:sp>
        <p:nvSpPr>
          <p:cNvPr id="3" name="Sisällön paikkamerkki 2">
            <a:extLst>
              <a:ext uri="{FF2B5EF4-FFF2-40B4-BE49-F238E27FC236}">
                <a16:creationId xmlns:a16="http://schemas.microsoft.com/office/drawing/2014/main" id="{9CAD4697-78EC-B14B-B788-5BCD9EC39C81}"/>
              </a:ext>
            </a:extLst>
          </p:cNvPr>
          <p:cNvSpPr>
            <a:spLocks noGrp="1"/>
          </p:cNvSpPr>
          <p:nvPr>
            <p:ph sz="half" idx="1"/>
          </p:nvPr>
        </p:nvSpPr>
        <p:spPr/>
        <p:txBody>
          <a:bodyPr>
            <a:normAutofit/>
          </a:bodyPr>
          <a:lstStyle/>
          <a:p>
            <a:r>
              <a:rPr lang="fi-FI" dirty="0"/>
              <a:t>Talouden globalisaatio = tavaroiden, pääomien  ja työvoiman vapaa liikkuvuus (“vapaakauppa”)</a:t>
            </a:r>
          </a:p>
          <a:p>
            <a:r>
              <a:rPr lang="fi-FI" dirty="0"/>
              <a:t>→ synnyttänyt talouskasvua, elintason nousua</a:t>
            </a:r>
          </a:p>
          <a:p>
            <a:r>
              <a:rPr lang="fi-FI" dirty="0"/>
              <a:t>→ yritysten tuotanto siirtynyt halvempiin tuotantomaihin, suunnittelu ja korkea teknologia länsimaissa</a:t>
            </a:r>
          </a:p>
          <a:p>
            <a:pPr marL="0" indent="0">
              <a:buNone/>
            </a:pPr>
            <a:endParaRPr lang="fi-FI" dirty="0"/>
          </a:p>
        </p:txBody>
      </p:sp>
      <p:pic>
        <p:nvPicPr>
          <p:cNvPr id="5" name="Sisällön paikkamerkki 4"/>
          <p:cNvPicPr>
            <a:picLocks noGrp="1" noChangeAspect="1"/>
          </p:cNvPicPr>
          <p:nvPr>
            <p:ph sz="half" idx="2"/>
          </p:nvPr>
        </p:nvPicPr>
        <p:blipFill>
          <a:blip r:embed="rId2"/>
          <a:stretch>
            <a:fillRect/>
          </a:stretch>
        </p:blipFill>
        <p:spPr>
          <a:xfrm>
            <a:off x="6172200" y="2396293"/>
            <a:ext cx="5181600" cy="3210001"/>
          </a:xfrm>
          <a:prstGeom prst="rect">
            <a:avLst/>
          </a:prstGeom>
        </p:spPr>
      </p:pic>
      <p:sp>
        <p:nvSpPr>
          <p:cNvPr id="6" name="Tekstiruutu 5"/>
          <p:cNvSpPr txBox="1"/>
          <p:nvPr/>
        </p:nvSpPr>
        <p:spPr>
          <a:xfrm>
            <a:off x="6172200" y="5766318"/>
            <a:ext cx="4949890" cy="671804"/>
          </a:xfrm>
          <a:prstGeom prst="rect">
            <a:avLst/>
          </a:prstGeom>
          <a:noFill/>
        </p:spPr>
        <p:txBody>
          <a:bodyPr wrap="square" rtlCol="0">
            <a:spAutoFit/>
          </a:bodyPr>
          <a:lstStyle/>
          <a:p>
            <a:r>
              <a:rPr lang="fi-FI"/>
              <a:t>Mitä kuvio kertoo maailmantaloudessa tapahtuneista muutoksista?</a:t>
            </a:r>
            <a:endParaRPr lang="fi-FI" dirty="0"/>
          </a:p>
        </p:txBody>
      </p:sp>
    </p:spTree>
    <p:extLst>
      <p:ext uri="{BB962C8B-B14F-4D97-AF65-F5344CB8AC3E}">
        <p14:creationId xmlns:p14="http://schemas.microsoft.com/office/powerpoint/2010/main" val="53799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95110A4A-2D62-274C-B7CC-2BD0D5808474}"/>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a:solidFill>
                  <a:schemeClr val="tx1"/>
                </a:solidFill>
                <a:latin typeface="+mj-lt"/>
                <a:ea typeface="+mj-ea"/>
                <a:cs typeface="+mj-cs"/>
              </a:rPr>
              <a:t>Maailmantalouden vapautuminen (kpl 12.)</a:t>
            </a:r>
          </a:p>
        </p:txBody>
      </p:sp>
      <p:sp>
        <p:nvSpPr>
          <p:cNvPr id="3" name="Sisällön paikkamerkki 2">
            <a:extLst>
              <a:ext uri="{FF2B5EF4-FFF2-40B4-BE49-F238E27FC236}">
                <a16:creationId xmlns:a16="http://schemas.microsoft.com/office/drawing/2014/main" id="{9CAD4697-78EC-B14B-B788-5BCD9EC39C81}"/>
              </a:ext>
            </a:extLst>
          </p:cNvPr>
          <p:cNvSpPr>
            <a:spLocks noGrp="1"/>
          </p:cNvSpPr>
          <p:nvPr>
            <p:ph sz="half" idx="1"/>
          </p:nvPr>
        </p:nvSpPr>
        <p:spPr>
          <a:xfrm>
            <a:off x="643469" y="1782981"/>
            <a:ext cx="4008384" cy="4393982"/>
          </a:xfrm>
        </p:spPr>
        <p:txBody>
          <a:bodyPr vert="horz" lIns="91440" tIns="45720" rIns="91440" bIns="45720" rtlCol="0">
            <a:normAutofit/>
          </a:bodyPr>
          <a:lstStyle/>
          <a:p>
            <a:r>
              <a:rPr lang="en-US" sz="2000"/>
              <a:t>Talouden globalisaatio = tavaroiden, pääomien  ja työvoiman vapaa liikkuvuus (“vapaakauppa”)</a:t>
            </a:r>
          </a:p>
          <a:p>
            <a:r>
              <a:rPr lang="en-US" sz="2000"/>
              <a:t>→ synnyttänyt talouskasvua, elintason nousua</a:t>
            </a:r>
          </a:p>
          <a:p>
            <a:r>
              <a:rPr lang="en-US" sz="2000"/>
              <a:t>→ yritysten tuotanto siirtynyt halvempiin tuotantomaihin, suunnittelu ja korkea teknologia länsimaissa</a:t>
            </a:r>
          </a:p>
          <a:p>
            <a:r>
              <a:rPr lang="en-US" sz="2000"/>
              <a:t>→ työntekijöiden lisääntynyt liikkuvuus</a:t>
            </a:r>
          </a:p>
          <a:p>
            <a:endParaRPr lang="en-US" sz="2000"/>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Sisällön paikkamerkki 4"/>
          <p:cNvPicPr>
            <a:picLocks noGrp="1" noChangeAspect="1"/>
          </p:cNvPicPr>
          <p:nvPr>
            <p:ph sz="half" idx="2"/>
          </p:nvPr>
        </p:nvPicPr>
        <p:blipFill>
          <a:blip r:embed="rId2"/>
          <a:stretch>
            <a:fillRect/>
          </a:stretch>
        </p:blipFill>
        <p:spPr>
          <a:xfrm>
            <a:off x="5295320" y="2025431"/>
            <a:ext cx="6253212" cy="3876991"/>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kstiruutu 5"/>
          <p:cNvSpPr txBox="1"/>
          <p:nvPr/>
        </p:nvSpPr>
        <p:spPr>
          <a:xfrm>
            <a:off x="5295320" y="5514723"/>
            <a:ext cx="6253212" cy="387699"/>
          </a:xfrm>
          <a:prstGeom prst="rect">
            <a:avLst/>
          </a:prstGeom>
          <a:solidFill>
            <a:srgbClr val="000000">
              <a:alpha val="50000"/>
            </a:srgbClr>
          </a:solidFill>
          <a:ln>
            <a:noFill/>
          </a:ln>
        </p:spPr>
        <p:txBody>
          <a:bodyPr wrap="square" rtlCol="0">
            <a:noAutofit/>
          </a:bodyPr>
          <a:lstStyle/>
          <a:p>
            <a:pPr algn="ctr">
              <a:spcAft>
                <a:spcPts val="600"/>
              </a:spcAft>
            </a:pPr>
            <a:r>
              <a:rPr lang="fi-FI" sz="1250">
                <a:solidFill>
                  <a:srgbClr val="FFFFFF"/>
                </a:solidFill>
              </a:rPr>
              <a:t>Mitä kuvio kertoo maailmantaloudessa tapahtuneista muutoksista?</a:t>
            </a:r>
          </a:p>
        </p:txBody>
      </p:sp>
    </p:spTree>
    <p:extLst>
      <p:ext uri="{BB962C8B-B14F-4D97-AF65-F5344CB8AC3E}">
        <p14:creationId xmlns:p14="http://schemas.microsoft.com/office/powerpoint/2010/main" val="279961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Protektionismi (kpl 12.)</a:t>
            </a:r>
          </a:p>
        </p:txBody>
      </p:sp>
      <p:sp>
        <p:nvSpPr>
          <p:cNvPr id="3" name="Sisällön paikkamerkki 2"/>
          <p:cNvSpPr>
            <a:spLocks noGrp="1"/>
          </p:cNvSpPr>
          <p:nvPr>
            <p:ph sz="half" idx="1"/>
          </p:nvPr>
        </p:nvSpPr>
        <p:spPr/>
        <p:txBody>
          <a:bodyPr/>
          <a:lstStyle/>
          <a:p>
            <a:r>
              <a:rPr lang="fi-FI" dirty="0"/>
              <a:t>= estetään vapaata kauppaa, suositaan kotimaista tuotantoa</a:t>
            </a:r>
          </a:p>
          <a:p>
            <a:r>
              <a:rPr lang="fi-FI" dirty="0"/>
              <a:t>esim. suojatullit, tuontikiellot, valtion tuet, standardit…</a:t>
            </a:r>
          </a:p>
          <a:p>
            <a:r>
              <a:rPr lang="fi-FI" dirty="0"/>
              <a:t>Vapaakauppa tuottaa hyvinvointia, mutta voi myös aiheuttaa ongelmia oman maan taloudelle, siksi aika ajoin turvaudutaan </a:t>
            </a:r>
            <a:r>
              <a:rPr lang="fi-FI" b="1" dirty="0"/>
              <a:t>protektionismiin</a:t>
            </a:r>
          </a:p>
        </p:txBody>
      </p:sp>
      <p:pic>
        <p:nvPicPr>
          <p:cNvPr id="1026" name="Picture 2" descr="https://lh4.googleusercontent.com/AbqTgsFKKWtYQfTpDUKAGFpIorRGtAXgv6OPXFR_3_nmAt0JGFtQjxPeo0zqqCV6Axn6BvOkQyBA7E3R9IDDvT821o8vfK2OSK15gprdeH1eblhjd7sr0JYRpoIgroR0UkTkiQA7W6I"/>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641124"/>
            <a:ext cx="5181600" cy="2720340"/>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p:cNvSpPr txBox="1"/>
          <p:nvPr/>
        </p:nvSpPr>
        <p:spPr>
          <a:xfrm>
            <a:off x="6019800" y="5495731"/>
            <a:ext cx="5540829" cy="646331"/>
          </a:xfrm>
          <a:prstGeom prst="rect">
            <a:avLst/>
          </a:prstGeom>
          <a:noFill/>
        </p:spPr>
        <p:txBody>
          <a:bodyPr wrap="square" rtlCol="0">
            <a:spAutoFit/>
          </a:bodyPr>
          <a:lstStyle/>
          <a:p>
            <a:r>
              <a:rPr lang="fi-FI" dirty="0"/>
              <a:t>Donald </a:t>
            </a:r>
            <a:r>
              <a:rPr lang="fi-FI" dirty="0" err="1"/>
              <a:t>Trump</a:t>
            </a:r>
            <a:r>
              <a:rPr lang="fi-FI" dirty="0"/>
              <a:t> määräsi alumiinin ja teräksen tuonnille tullit 2018. Ne poistuivat </a:t>
            </a:r>
            <a:r>
              <a:rPr lang="fi-FI" dirty="0" err="1"/>
              <a:t>Bidenin</a:t>
            </a:r>
            <a:r>
              <a:rPr lang="fi-FI" dirty="0"/>
              <a:t> kaudella 2021.</a:t>
            </a:r>
          </a:p>
        </p:txBody>
      </p:sp>
    </p:spTree>
    <p:extLst>
      <p:ext uri="{BB962C8B-B14F-4D97-AF65-F5344CB8AC3E}">
        <p14:creationId xmlns:p14="http://schemas.microsoft.com/office/powerpoint/2010/main" val="39528545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81229E62-0C88-DA4E-A0CC-4CF7EA3FF88A}"/>
              </a:ext>
            </a:extLst>
          </p:cNvPr>
          <p:cNvSpPr>
            <a:spLocks noGrp="1"/>
          </p:cNvSpPr>
          <p:nvPr>
            <p:ph type="title"/>
          </p:nvPr>
        </p:nvSpPr>
        <p:spPr>
          <a:xfrm>
            <a:off x="838200" y="1412488"/>
            <a:ext cx="2899189" cy="4363844"/>
          </a:xfrm>
        </p:spPr>
        <p:txBody>
          <a:bodyPr anchor="t">
            <a:normAutofit/>
          </a:bodyPr>
          <a:lstStyle/>
          <a:p>
            <a:r>
              <a:rPr lang="fi-FI" sz="4000">
                <a:solidFill>
                  <a:srgbClr val="FFFFFF"/>
                </a:solidFill>
              </a:rPr>
              <a:t>YO-kysymys 2019</a:t>
            </a:r>
          </a:p>
        </p:txBody>
      </p:sp>
      <p:sp>
        <p:nvSpPr>
          <p:cNvPr id="3" name="Sisällön paikkamerkki 2">
            <a:extLst>
              <a:ext uri="{FF2B5EF4-FFF2-40B4-BE49-F238E27FC236}">
                <a16:creationId xmlns:a16="http://schemas.microsoft.com/office/drawing/2014/main" id="{A578C004-2960-DB4B-90FB-A3592472FBF3}"/>
              </a:ext>
            </a:extLst>
          </p:cNvPr>
          <p:cNvSpPr>
            <a:spLocks noGrp="1"/>
          </p:cNvSpPr>
          <p:nvPr>
            <p:ph sz="half" idx="1"/>
          </p:nvPr>
        </p:nvSpPr>
        <p:spPr>
          <a:xfrm>
            <a:off x="4380855" y="1412489"/>
            <a:ext cx="3427283" cy="4363844"/>
          </a:xfrm>
        </p:spPr>
        <p:txBody>
          <a:bodyPr>
            <a:normAutofit/>
          </a:bodyPr>
          <a:lstStyle/>
          <a:p>
            <a:r>
              <a:rPr lang="fi-FI" sz="2000">
                <a:hlinkClick r:id="rId2"/>
              </a:rPr>
              <a:t>https://yle.fi/plus/abitreenit/2019/syksy/YH-fi/attachments/index.html#8.A</a:t>
            </a:r>
            <a:endParaRPr lang="fi-FI" sz="200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Sisällön paikkamerkki 3">
            <a:extLst>
              <a:ext uri="{FF2B5EF4-FFF2-40B4-BE49-F238E27FC236}">
                <a16:creationId xmlns:a16="http://schemas.microsoft.com/office/drawing/2014/main" id="{0DC1FEDF-9E6D-2440-8B8F-75D40DB660BD}"/>
              </a:ext>
            </a:extLst>
          </p:cNvPr>
          <p:cNvSpPr>
            <a:spLocks noGrp="1"/>
          </p:cNvSpPr>
          <p:nvPr>
            <p:ph sz="half" idx="2"/>
          </p:nvPr>
        </p:nvSpPr>
        <p:spPr>
          <a:xfrm>
            <a:off x="8451604" y="1412489"/>
            <a:ext cx="3197701" cy="4363844"/>
          </a:xfrm>
        </p:spPr>
        <p:txBody>
          <a:bodyPr>
            <a:normAutofit/>
          </a:bodyPr>
          <a:lstStyle/>
          <a:p>
            <a:r>
              <a:rPr lang="fi-FI" sz="2000"/>
              <a:t>Vertaile taloustieteilijä Milton Friedmanin ja presidentti Donald Trumpin näkemyksiä vapaakaupasta.</a:t>
            </a:r>
          </a:p>
        </p:txBody>
      </p:sp>
    </p:spTree>
    <p:extLst>
      <p:ext uri="{BB962C8B-B14F-4D97-AF65-F5344CB8AC3E}">
        <p14:creationId xmlns:p14="http://schemas.microsoft.com/office/powerpoint/2010/main" val="3783376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DBFA238-0097-BE46-B824-A19878629550}"/>
              </a:ext>
            </a:extLst>
          </p:cNvPr>
          <p:cNvSpPr>
            <a:spLocks noGrp="1"/>
          </p:cNvSpPr>
          <p:nvPr>
            <p:ph type="title"/>
          </p:nvPr>
        </p:nvSpPr>
        <p:spPr>
          <a:xfrm>
            <a:off x="838200" y="668377"/>
            <a:ext cx="10515600" cy="1325563"/>
          </a:xfrm>
        </p:spPr>
        <p:txBody>
          <a:bodyPr>
            <a:normAutofit/>
          </a:bodyPr>
          <a:lstStyle/>
          <a:p>
            <a:r>
              <a:rPr lang="fi-FI" dirty="0"/>
              <a:t>Taloudellisen globalisaation edut ja haitat</a:t>
            </a:r>
          </a:p>
        </p:txBody>
      </p:sp>
      <p:sp>
        <p:nvSpPr>
          <p:cNvPr id="3" name="Sisällön paikkamerkki 2">
            <a:extLst>
              <a:ext uri="{FF2B5EF4-FFF2-40B4-BE49-F238E27FC236}">
                <a16:creationId xmlns:a16="http://schemas.microsoft.com/office/drawing/2014/main" id="{42548513-A18B-F944-8214-08ACAD71B18B}"/>
              </a:ext>
            </a:extLst>
          </p:cNvPr>
          <p:cNvSpPr>
            <a:spLocks noGrp="1"/>
          </p:cNvSpPr>
          <p:nvPr>
            <p:ph sz="half" idx="1"/>
          </p:nvPr>
        </p:nvSpPr>
        <p:spPr>
          <a:xfrm>
            <a:off x="838200" y="2177456"/>
            <a:ext cx="5097780" cy="3795748"/>
          </a:xfrm>
        </p:spPr>
        <p:txBody>
          <a:bodyPr>
            <a:normAutofit/>
          </a:bodyPr>
          <a:lstStyle/>
          <a:p>
            <a:r>
              <a:rPr lang="fi-FI" sz="2400" b="1"/>
              <a:t>Edut</a:t>
            </a:r>
          </a:p>
          <a:p>
            <a:endParaRPr lang="fi-FI" sz="2400"/>
          </a:p>
          <a:p>
            <a:pPr marL="0" indent="0">
              <a:buNone/>
            </a:pPr>
            <a:r>
              <a:rPr lang="fi-FI" sz="2400"/>
              <a:t>+ suuryritysten kannattavuuden paraneminen ja skaalaetu</a:t>
            </a:r>
          </a:p>
          <a:p>
            <a:pPr marL="0" indent="0">
              <a:buNone/>
            </a:pPr>
            <a:r>
              <a:rPr lang="fi-FI" sz="2400"/>
              <a:t>+ köyhyyden väheneminen kehitysmaissa (työpaikat, investoinnit)</a:t>
            </a:r>
          </a:p>
          <a:p>
            <a:pPr marL="0" indent="0">
              <a:buNone/>
            </a:pPr>
            <a:r>
              <a:rPr lang="fi-FI" sz="2400"/>
              <a:t>+ Maailman valtioiden riippuvuus toisistaan</a:t>
            </a:r>
          </a:p>
          <a:p>
            <a:pPr marL="0" indent="0">
              <a:buNone/>
            </a:pPr>
            <a:endParaRPr lang="fi-FI" sz="2400"/>
          </a:p>
        </p:txBody>
      </p:sp>
      <p:sp>
        <p:nvSpPr>
          <p:cNvPr id="4" name="Sisällön paikkamerkki 3">
            <a:extLst>
              <a:ext uri="{FF2B5EF4-FFF2-40B4-BE49-F238E27FC236}">
                <a16:creationId xmlns:a16="http://schemas.microsoft.com/office/drawing/2014/main" id="{A8E86234-F358-2C47-B1FB-348767676D34}"/>
              </a:ext>
            </a:extLst>
          </p:cNvPr>
          <p:cNvSpPr>
            <a:spLocks noGrp="1"/>
          </p:cNvSpPr>
          <p:nvPr>
            <p:ph sz="half" idx="2"/>
          </p:nvPr>
        </p:nvSpPr>
        <p:spPr>
          <a:xfrm>
            <a:off x="6256020" y="2177456"/>
            <a:ext cx="5097780" cy="3795748"/>
          </a:xfrm>
        </p:spPr>
        <p:txBody>
          <a:bodyPr>
            <a:normAutofit/>
          </a:bodyPr>
          <a:lstStyle/>
          <a:p>
            <a:r>
              <a:rPr lang="fi-FI" sz="2400" b="1"/>
              <a:t>Haitat</a:t>
            </a:r>
          </a:p>
          <a:p>
            <a:endParaRPr lang="fi-FI" sz="2400"/>
          </a:p>
          <a:p>
            <a:r>
              <a:rPr lang="fi-FI" sz="2400"/>
              <a:t>- Suuryritysten vallan kasvu ja verokilpailu</a:t>
            </a:r>
          </a:p>
          <a:p>
            <a:r>
              <a:rPr lang="fi-FI" sz="2400"/>
              <a:t>- Työpaikkojen väheneminen hyvinvointivaltioissa</a:t>
            </a:r>
          </a:p>
          <a:p>
            <a:r>
              <a:rPr lang="fi-FI" sz="2400"/>
              <a:t>- Heikot työolot ja ihmisoikeudet kehitysmaissa</a:t>
            </a:r>
          </a:p>
          <a:p>
            <a:r>
              <a:rPr lang="fi-FI" sz="2400"/>
              <a:t>- Ilmastonmuutoksen kiihtyminen</a:t>
            </a:r>
          </a:p>
        </p:txBody>
      </p:sp>
    </p:spTree>
    <p:extLst>
      <p:ext uri="{BB962C8B-B14F-4D97-AF65-F5344CB8AC3E}">
        <p14:creationId xmlns:p14="http://schemas.microsoft.com/office/powerpoint/2010/main" val="19972180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6B19540-1C24-2C40-9AEC-FCCF0F63462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fi-FI" sz="2400" dirty="0">
                <a:solidFill>
                  <a:schemeClr val="bg1"/>
                </a:solidFill>
              </a:rPr>
              <a:t>Unionin menojen kokonaismäärä vuosina 2021–2027 on 1 824,3 miljardia euroa</a:t>
            </a:r>
            <a:endParaRPr lang="en-US" sz="2400" kern="1200" dirty="0">
              <a:solidFill>
                <a:schemeClr val="bg1"/>
              </a:solidFill>
              <a:latin typeface="+mj-lt"/>
              <a:ea typeface="+mj-ea"/>
              <a:cs typeface="+mj-cs"/>
            </a:endParaRPr>
          </a:p>
        </p:txBody>
      </p:sp>
      <p:pic>
        <p:nvPicPr>
          <p:cNvPr id="2050" name="Picture 2" descr="Kuva: Renja Nurmi / Yle">
            <a:extLst>
              <a:ext uri="{FF2B5EF4-FFF2-40B4-BE49-F238E27FC236}">
                <a16:creationId xmlns:a16="http://schemas.microsoft.com/office/drawing/2014/main" id="{EA2AD785-2971-3247-B04C-79BEB24B50A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197672" y="643466"/>
            <a:ext cx="5939988" cy="55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57391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7"/>
        <p:cNvGrpSpPr/>
        <p:nvPr/>
      </p:nvGrpSpPr>
      <p:grpSpPr>
        <a:xfrm>
          <a:off x="0" y="0"/>
          <a:ext cx="0" cy="0"/>
          <a:chOff x="0" y="0"/>
          <a:chExt cx="0" cy="0"/>
        </a:xfrm>
      </p:grpSpPr>
      <p:sp>
        <p:nvSpPr>
          <p:cNvPr id="109" name="Rectangle 10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8" name="Google Shape;998;p131"/>
          <p:cNvSpPr txBox="1">
            <a:spLocks noGrp="1"/>
          </p:cNvSpPr>
          <p:nvPr>
            <p:ph type="title"/>
          </p:nvPr>
        </p:nvSpPr>
        <p:spPr>
          <a:xfrm>
            <a:off x="838200" y="1412488"/>
            <a:ext cx="2899189" cy="4363844"/>
          </a:xfrm>
          <a:prstGeom prst="rect">
            <a:avLst/>
          </a:prstGeom>
        </p:spPr>
        <p:txBody>
          <a:bodyPr spcFirstLastPara="1" lIns="91425" tIns="91425" rIns="91425" bIns="91425" anchor="t" anchorCtr="0">
            <a:normAutofit/>
          </a:bodyPr>
          <a:lstStyle/>
          <a:p>
            <a:pPr marL="0" lvl="0" indent="0" rtl="0">
              <a:spcBef>
                <a:spcPts val="0"/>
              </a:spcBef>
              <a:spcAft>
                <a:spcPts val="0"/>
              </a:spcAft>
              <a:buNone/>
            </a:pPr>
            <a:r>
              <a:rPr lang="fi-FI" sz="2800">
                <a:solidFill>
                  <a:srgbClr val="FFFFFF"/>
                </a:solidFill>
              </a:rPr>
              <a:t>EU-rahoitusesimerkki</a:t>
            </a:r>
          </a:p>
        </p:txBody>
      </p:sp>
      <p:sp>
        <p:nvSpPr>
          <p:cNvPr id="999" name="Google Shape;999;p131"/>
          <p:cNvSpPr txBox="1">
            <a:spLocks noGrp="1"/>
          </p:cNvSpPr>
          <p:nvPr>
            <p:ph sz="half" idx="1"/>
          </p:nvPr>
        </p:nvSpPr>
        <p:spPr>
          <a:xfrm>
            <a:off x="4380855" y="1412489"/>
            <a:ext cx="3427283" cy="4363844"/>
          </a:xfrm>
          <a:prstGeom prst="rect">
            <a:avLst/>
          </a:prstGeom>
        </p:spPr>
        <p:txBody>
          <a:bodyPr spcFirstLastPara="1" lIns="91425" tIns="91425" rIns="91425" bIns="91425" anchorCtr="0">
            <a:normAutofit/>
          </a:bodyPr>
          <a:lstStyle/>
          <a:p>
            <a:pPr marL="0" lvl="0" indent="0" rtl="0">
              <a:spcBef>
                <a:spcPts val="1200"/>
              </a:spcBef>
              <a:spcAft>
                <a:spcPts val="0"/>
              </a:spcAft>
              <a:buNone/>
            </a:pPr>
            <a:r>
              <a:rPr lang="fi-FI" sz="2000" u="sng">
                <a:latin typeface="Arial"/>
                <a:ea typeface="Arial"/>
                <a:cs typeface="Arial"/>
                <a:sym typeface="Arial"/>
                <a:hlinkClick r:id="rId3"/>
              </a:rPr>
              <a:t>https://www.youtube.com/watch?v=DoC_V8nVcII</a:t>
            </a:r>
            <a:endParaRPr lang="fi-FI" sz="2000"/>
          </a:p>
        </p:txBody>
      </p:sp>
      <p:cxnSp>
        <p:nvCxnSpPr>
          <p:cNvPr id="111" name="Straight Connector 1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00" name="Google Shape;1000;p131"/>
          <p:cNvSpPr txBox="1">
            <a:spLocks noGrp="1"/>
          </p:cNvSpPr>
          <p:nvPr>
            <p:ph sz="half" idx="2"/>
          </p:nvPr>
        </p:nvSpPr>
        <p:spPr>
          <a:xfrm>
            <a:off x="8451604" y="1412489"/>
            <a:ext cx="3197701" cy="4363844"/>
          </a:xfrm>
          <a:prstGeom prst="rect">
            <a:avLst/>
          </a:prstGeom>
        </p:spPr>
        <p:txBody>
          <a:bodyPr spcFirstLastPara="1" lIns="91425" tIns="91425" rIns="91425" bIns="91425" anchorCtr="0">
            <a:normAutofit/>
          </a:bodyPr>
          <a:lstStyle/>
          <a:p>
            <a:pPr marL="0" lvl="0" indent="0" rtl="0">
              <a:spcBef>
                <a:spcPts val="1200"/>
              </a:spcBef>
              <a:spcAft>
                <a:spcPts val="0"/>
              </a:spcAft>
              <a:buNone/>
            </a:pPr>
            <a:r>
              <a:rPr lang="fi-FI" sz="2000"/>
              <a:t>Takatalo &amp; Tompuri</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0F897BCA-E8F2-CF42-998F-9D026EFA5F35}"/>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a:solidFill>
                  <a:schemeClr val="tx1"/>
                </a:solidFill>
                <a:latin typeface="+mj-lt"/>
                <a:ea typeface="+mj-ea"/>
                <a:cs typeface="+mj-cs"/>
              </a:rPr>
              <a:t>EU:n elvytyspaketti 2021-2027</a:t>
            </a:r>
          </a:p>
        </p:txBody>
      </p:sp>
      <p:sp>
        <p:nvSpPr>
          <p:cNvPr id="4" name="Sisällön paikkamerkki 3">
            <a:extLst>
              <a:ext uri="{FF2B5EF4-FFF2-40B4-BE49-F238E27FC236}">
                <a16:creationId xmlns:a16="http://schemas.microsoft.com/office/drawing/2014/main" id="{907B1875-3B5F-1543-82AE-58CFE7035FF8}"/>
              </a:ext>
            </a:extLst>
          </p:cNvPr>
          <p:cNvSpPr>
            <a:spLocks noGrp="1"/>
          </p:cNvSpPr>
          <p:nvPr>
            <p:ph sz="half" idx="2"/>
          </p:nvPr>
        </p:nvSpPr>
        <p:spPr>
          <a:xfrm>
            <a:off x="643469" y="1782981"/>
            <a:ext cx="4008384" cy="4393982"/>
          </a:xfrm>
        </p:spPr>
        <p:txBody>
          <a:bodyPr vert="horz" lIns="91440" tIns="45720" rIns="91440" bIns="45720" rtlCol="0">
            <a:normAutofit/>
          </a:bodyPr>
          <a:lstStyle/>
          <a:p>
            <a:r>
              <a:rPr lang="en-US" sz="2000"/>
              <a:t>750 miljardin elpymisrahasto (2021)</a:t>
            </a:r>
          </a:p>
          <a:p>
            <a:r>
              <a:rPr lang="en-US" sz="2000">
                <a:sym typeface="Wingdings" pitchFamily="2" charset="2"/>
              </a:rPr>
              <a:t>Next Generation EU</a:t>
            </a:r>
          </a:p>
          <a:p>
            <a:r>
              <a:rPr lang="en-US" sz="2000">
                <a:sym typeface="Wingdings" pitchFamily="2" charset="2"/>
              </a:rPr>
              <a:t>EU:n yhteisvelka</a:t>
            </a:r>
          </a:p>
          <a:p>
            <a:r>
              <a:rPr lang="en-US" sz="2000">
                <a:sym typeface="Wingdings" pitchFamily="2" charset="2"/>
              </a:rPr>
              <a:t> Pääosin jäsenmaille koronaelvytystä:</a:t>
            </a:r>
          </a:p>
          <a:p>
            <a:r>
              <a:rPr lang="en-US" sz="2000">
                <a:sym typeface="Wingdings" pitchFamily="2" charset="2"/>
              </a:rPr>
              <a:t>312 miljardia avustuksia</a:t>
            </a:r>
          </a:p>
          <a:p>
            <a:r>
              <a:rPr lang="en-US" sz="2000">
                <a:sym typeface="Wingdings" pitchFamily="2" charset="2"/>
              </a:rPr>
              <a:t>360 miljardia lainoja</a:t>
            </a:r>
          </a:p>
          <a:p>
            <a:r>
              <a:rPr lang="en-US" sz="2000">
                <a:sym typeface="Wingdings" pitchFamily="2" charset="2"/>
              </a:rPr>
              <a:t>Suomen maksuosuus 6,6 miljardia</a:t>
            </a:r>
          </a:p>
          <a:p>
            <a:r>
              <a:rPr lang="en-US" sz="2000">
                <a:sym typeface="Wingdings" pitchFamily="2" charset="2"/>
              </a:rPr>
              <a:t>Suomen tuet 2,7 miljardia</a:t>
            </a:r>
            <a:endParaRPr lang="en-US" sz="2000"/>
          </a:p>
          <a:p>
            <a:endParaRPr lang="en-US" sz="2000"/>
          </a:p>
        </p:txBody>
      </p:sp>
      <p:grpSp>
        <p:nvGrpSpPr>
          <p:cNvPr id="73" name="Group 7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74" name="Isosceles Triangle 7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Grafiikka: EU:n budjetti 2021–2027 ja elvytysrahasto. Budjetti 1074 miljardia euroa ja elvytyspaketti 750 miljardia euroa. Elvytyspaketti koostuu lainasta (360 miljardia euroa), tuista (312 miljardia euroa) ja muiden ohjelmien kautta jaetuista tuista (75 miljardia euroa).">
            <a:extLst>
              <a:ext uri="{FF2B5EF4-FFF2-40B4-BE49-F238E27FC236}">
                <a16:creationId xmlns:a16="http://schemas.microsoft.com/office/drawing/2014/main" id="{0F8D61BD-97CB-F84C-A508-BEA0092B208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420624" y="1782981"/>
            <a:ext cx="6002603" cy="4361892"/>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8" name="Rectangle 7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61575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4F5A7985-9C6E-147E-EA93-1401370FCE33}"/>
              </a:ext>
            </a:extLst>
          </p:cNvPr>
          <p:cNvSpPr>
            <a:spLocks noGrp="1"/>
          </p:cNvSpPr>
          <p:nvPr>
            <p:ph type="title"/>
          </p:nvPr>
        </p:nvSpPr>
        <p:spPr>
          <a:xfrm>
            <a:off x="643467" y="321734"/>
            <a:ext cx="10905066" cy="1135737"/>
          </a:xfrm>
        </p:spPr>
        <p:txBody>
          <a:bodyPr>
            <a:normAutofit/>
          </a:bodyPr>
          <a:lstStyle/>
          <a:p>
            <a:r>
              <a:rPr lang="fi-FI" sz="3600" dirty="0"/>
              <a:t>Kpl 3. Maailmantalous ja sen pelisäännöt</a:t>
            </a:r>
          </a:p>
        </p:txBody>
      </p:sp>
      <p:sp>
        <p:nvSpPr>
          <p:cNvPr id="3" name="Sisällön paikkamerkki 2">
            <a:extLst>
              <a:ext uri="{FF2B5EF4-FFF2-40B4-BE49-F238E27FC236}">
                <a16:creationId xmlns:a16="http://schemas.microsoft.com/office/drawing/2014/main" id="{07FBBF80-B772-FC89-A949-D7DABD55228B}"/>
              </a:ext>
            </a:extLst>
          </p:cNvPr>
          <p:cNvSpPr>
            <a:spLocks noGrp="1"/>
          </p:cNvSpPr>
          <p:nvPr>
            <p:ph idx="1"/>
          </p:nvPr>
        </p:nvSpPr>
        <p:spPr>
          <a:xfrm>
            <a:off x="1195753" y="1324708"/>
            <a:ext cx="5352003" cy="5038272"/>
          </a:xfrm>
        </p:spPr>
        <p:txBody>
          <a:bodyPr>
            <a:normAutofit lnSpcReduction="10000"/>
          </a:bodyPr>
          <a:lstStyle/>
          <a:p>
            <a:r>
              <a:rPr lang="fi-FI" sz="2400" dirty="0"/>
              <a:t>Suurvallat kilpailevat kansainvälisillä markkinoilla:</a:t>
            </a:r>
          </a:p>
          <a:p>
            <a:pPr lvl="1"/>
            <a:r>
              <a:rPr lang="fi-FI" b="1" dirty="0"/>
              <a:t>Protektionismi </a:t>
            </a:r>
            <a:r>
              <a:rPr lang="fi-FI" dirty="0"/>
              <a:t>(= suojatullipolitiikka) &amp; </a:t>
            </a:r>
            <a:r>
              <a:rPr lang="fi-FI" b="1" dirty="0"/>
              <a:t>pakotteet</a:t>
            </a:r>
          </a:p>
          <a:p>
            <a:pPr lvl="1"/>
            <a:r>
              <a:rPr lang="fi-FI" dirty="0"/>
              <a:t> </a:t>
            </a:r>
            <a:r>
              <a:rPr lang="fi-FI" b="1" dirty="0"/>
              <a:t>Vapaakauppa</a:t>
            </a:r>
            <a:endParaRPr lang="fi-FI" dirty="0"/>
          </a:p>
          <a:p>
            <a:pPr marL="0" indent="0">
              <a:buNone/>
            </a:pPr>
            <a:r>
              <a:rPr lang="fi-FI" sz="2400" b="0" i="1" u="sng" strike="noStrike" dirty="0">
                <a:effectLst/>
                <a:latin typeface="Source Sans Pro" panose="020B0503030403020204" pitchFamily="34" charset="0"/>
              </a:rPr>
              <a:t>Protektionismi:</a:t>
            </a:r>
          </a:p>
          <a:p>
            <a:pPr>
              <a:buFont typeface="Arial" panose="020B0604020202020204" pitchFamily="34" charset="0"/>
              <a:buChar char="•"/>
            </a:pPr>
            <a:r>
              <a:rPr lang="fi-FI" sz="2400" b="0" i="0" u="none" strike="noStrike" dirty="0">
                <a:effectLst/>
                <a:latin typeface="Source Sans Pro" panose="020B0503030403020204" pitchFamily="34" charset="0"/>
              </a:rPr>
              <a:t>Valtio suojelee kotimaista tuotantoa asettamalla ulkomaisille tuotteille </a:t>
            </a:r>
            <a:r>
              <a:rPr lang="fi-FI" sz="2400" b="1" i="0" u="none" strike="noStrike" dirty="0">
                <a:effectLst/>
                <a:latin typeface="Source Sans Pro" panose="020B0503030403020204" pitchFamily="34" charset="0"/>
              </a:rPr>
              <a:t>tulleja.</a:t>
            </a:r>
          </a:p>
          <a:p>
            <a:pPr>
              <a:buFont typeface="Arial" panose="020B0604020202020204" pitchFamily="34" charset="0"/>
              <a:buChar char="•"/>
            </a:pPr>
            <a:r>
              <a:rPr lang="fi-FI" sz="2400" b="0" i="0" u="none" strike="noStrike" dirty="0">
                <a:effectLst/>
                <a:latin typeface="Source Sans Pro" panose="020B0503030403020204" pitchFamily="34" charset="0"/>
              </a:rPr>
              <a:t>Valtio tukee kotimaista tuotantoa </a:t>
            </a:r>
            <a:r>
              <a:rPr lang="fi-FI" sz="2400" b="1" i="0" u="none" strike="noStrike" dirty="0">
                <a:effectLst/>
                <a:latin typeface="Source Sans Pro" panose="020B0503030403020204" pitchFamily="34" charset="0"/>
              </a:rPr>
              <a:t>rahallisesti</a:t>
            </a:r>
            <a:r>
              <a:rPr lang="fi-FI" sz="2400" b="0" i="0" u="none" strike="noStrike" dirty="0">
                <a:effectLst/>
                <a:latin typeface="Source Sans Pro" panose="020B0503030403020204" pitchFamily="34" charset="0"/>
              </a:rPr>
              <a:t> esim. maatalous- ja telakkatuilla.</a:t>
            </a:r>
          </a:p>
          <a:p>
            <a:pPr>
              <a:buFont typeface="Arial" panose="020B0604020202020204" pitchFamily="34" charset="0"/>
              <a:buChar char="•"/>
            </a:pPr>
            <a:r>
              <a:rPr lang="fi-FI" sz="2400" b="1" dirty="0">
                <a:latin typeface="Source Sans Pro" panose="020B0503030403020204" pitchFamily="34" charset="0"/>
              </a:rPr>
              <a:t>Pakotteilla</a:t>
            </a:r>
            <a:r>
              <a:rPr lang="fi-FI" sz="2400" dirty="0">
                <a:latin typeface="Source Sans Pro" panose="020B0503030403020204" pitchFamily="34" charset="0"/>
              </a:rPr>
              <a:t> estetään kauppa poliittisista syistä</a:t>
            </a:r>
            <a:endParaRPr lang="fi-FI" sz="2400" b="0" i="0" u="none" strike="noStrike" dirty="0">
              <a:effectLst/>
              <a:latin typeface="Source Sans Pro" panose="020B0503030403020204" pitchFamily="34" charset="0"/>
            </a:endParaRPr>
          </a:p>
          <a:p>
            <a:pPr marL="0" indent="0">
              <a:buNone/>
            </a:pPr>
            <a:endParaRPr lang="fi-FI" sz="2400" dirty="0"/>
          </a:p>
          <a:p>
            <a:endParaRPr lang="fi-FI" sz="1700" dirty="0"/>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Kuva 4">
            <a:extLst>
              <a:ext uri="{FF2B5EF4-FFF2-40B4-BE49-F238E27FC236}">
                <a16:creationId xmlns:a16="http://schemas.microsoft.com/office/drawing/2014/main" id="{727D1EE4-0182-9298-A56D-34C31EA762B7}"/>
              </a:ext>
            </a:extLst>
          </p:cNvPr>
          <p:cNvPicPr>
            <a:picLocks noChangeAspect="1"/>
          </p:cNvPicPr>
          <p:nvPr/>
        </p:nvPicPr>
        <p:blipFill>
          <a:blip r:embed="rId2"/>
          <a:stretch>
            <a:fillRect/>
          </a:stretch>
        </p:blipFill>
        <p:spPr>
          <a:xfrm>
            <a:off x="6271845" y="2282759"/>
            <a:ext cx="5800095" cy="4080221"/>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4777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64"/>
        <p:cNvGrpSpPr/>
        <p:nvPr/>
      </p:nvGrpSpPr>
      <p:grpSpPr>
        <a:xfrm>
          <a:off x="0" y="0"/>
          <a:ext cx="0" cy="0"/>
          <a:chOff x="0" y="0"/>
          <a:chExt cx="0" cy="0"/>
        </a:xfrm>
      </p:grpSpPr>
      <p:sp>
        <p:nvSpPr>
          <p:cNvPr id="112" name="Rectangle 111">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5" name="Google Shape;1065;p140"/>
          <p:cNvSpPr txBox="1">
            <a:spLocks noGrp="1"/>
          </p:cNvSpPr>
          <p:nvPr>
            <p:ph type="title"/>
          </p:nvPr>
        </p:nvSpPr>
        <p:spPr>
          <a:xfrm>
            <a:off x="838200" y="1412488"/>
            <a:ext cx="2899189" cy="4363844"/>
          </a:xfrm>
          <a:prstGeom prst="rect">
            <a:avLst/>
          </a:prstGeom>
        </p:spPr>
        <p:txBody>
          <a:bodyPr spcFirstLastPara="1" lIns="91425" tIns="91425" rIns="91425" bIns="91425" anchor="t" anchorCtr="0">
            <a:normAutofit/>
          </a:bodyPr>
          <a:lstStyle/>
          <a:p>
            <a:pPr marL="0" lvl="0" indent="0" rtl="0">
              <a:spcBef>
                <a:spcPts val="0"/>
              </a:spcBef>
              <a:spcAft>
                <a:spcPts val="0"/>
              </a:spcAft>
              <a:buNone/>
            </a:pPr>
            <a:r>
              <a:rPr lang="fi-FI" sz="4000" dirty="0">
                <a:solidFill>
                  <a:srgbClr val="FFFFFF"/>
                </a:solidFill>
              </a:rPr>
              <a:t>Euro ja euroalue (kpl 14.)</a:t>
            </a:r>
          </a:p>
        </p:txBody>
      </p:sp>
      <p:sp>
        <p:nvSpPr>
          <p:cNvPr id="1066" name="Google Shape;1066;p140"/>
          <p:cNvSpPr txBox="1">
            <a:spLocks noGrp="1"/>
          </p:cNvSpPr>
          <p:nvPr>
            <p:ph sz="half" idx="1"/>
          </p:nvPr>
        </p:nvSpPr>
        <p:spPr>
          <a:xfrm>
            <a:off x="4380854" y="618344"/>
            <a:ext cx="3427283" cy="5621311"/>
          </a:xfrm>
          <a:prstGeom prst="rect">
            <a:avLst/>
          </a:prstGeom>
        </p:spPr>
        <p:txBody>
          <a:bodyPr spcFirstLastPara="1" lIns="91425" tIns="91425" rIns="91425" bIns="91425" anchorCtr="0">
            <a:normAutofit/>
          </a:bodyPr>
          <a:lstStyle/>
          <a:p>
            <a:pPr marL="38100" lvl="0" indent="0" rtl="0">
              <a:spcBef>
                <a:spcPts val="0"/>
              </a:spcBef>
              <a:spcAft>
                <a:spcPts val="0"/>
              </a:spcAft>
              <a:buSzPts val="3000"/>
              <a:buNone/>
            </a:pPr>
            <a:r>
              <a:rPr lang="fi-FI" sz="2400" u="sng" dirty="0"/>
              <a:t>Edut:</a:t>
            </a:r>
          </a:p>
          <a:p>
            <a:pPr marL="457200" lvl="0" indent="-419100" rtl="0">
              <a:spcBef>
                <a:spcPts val="0"/>
              </a:spcBef>
              <a:spcAft>
                <a:spcPts val="0"/>
              </a:spcAft>
              <a:buSzPts val="3000"/>
              <a:buChar char="▪"/>
            </a:pPr>
            <a:r>
              <a:rPr lang="fi-FI" sz="2400" b="1" dirty="0"/>
              <a:t>+ ei valuutanvaihtoa kansalaisille tai yrityksille</a:t>
            </a:r>
          </a:p>
          <a:p>
            <a:pPr marL="457200" lvl="0" indent="-419100" rtl="0">
              <a:spcBef>
                <a:spcPts val="0"/>
              </a:spcBef>
              <a:spcAft>
                <a:spcPts val="0"/>
              </a:spcAft>
              <a:buSzPts val="3000"/>
              <a:buChar char="▪"/>
            </a:pPr>
            <a:r>
              <a:rPr lang="fi-FI" sz="2400" b="1" dirty="0"/>
              <a:t>+ euroalueen alhaiset korot: hyvä mm. asuntovelalliselle</a:t>
            </a:r>
          </a:p>
          <a:p>
            <a:pPr marL="457200" lvl="0" indent="-419100" rtl="0">
              <a:spcBef>
                <a:spcPts val="0"/>
              </a:spcBef>
              <a:spcAft>
                <a:spcPts val="0"/>
              </a:spcAft>
              <a:buSzPts val="3000"/>
              <a:buChar char="▪"/>
            </a:pPr>
            <a:r>
              <a:rPr lang="fi-FI" sz="2400" b="1" dirty="0"/>
              <a:t>+ inflaatio pysynyt kurissa</a:t>
            </a:r>
          </a:p>
          <a:p>
            <a:pPr marL="0" lvl="0" indent="0" rtl="0">
              <a:spcBef>
                <a:spcPts val="1200"/>
              </a:spcBef>
              <a:spcAft>
                <a:spcPts val="0"/>
              </a:spcAft>
              <a:buNone/>
            </a:pPr>
            <a:endParaRPr lang="fi-FI" sz="2000" b="1" dirty="0"/>
          </a:p>
        </p:txBody>
      </p:sp>
      <p:cxnSp>
        <p:nvCxnSpPr>
          <p:cNvPr id="114" name="Straight Connector 113">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67" name="Google Shape;1067;p140"/>
          <p:cNvSpPr txBox="1">
            <a:spLocks noGrp="1"/>
          </p:cNvSpPr>
          <p:nvPr>
            <p:ph sz="half" idx="2"/>
          </p:nvPr>
        </p:nvSpPr>
        <p:spPr>
          <a:xfrm>
            <a:off x="8265231" y="439387"/>
            <a:ext cx="3752598" cy="4339419"/>
          </a:xfrm>
          <a:prstGeom prst="rect">
            <a:avLst/>
          </a:prstGeom>
        </p:spPr>
        <p:txBody>
          <a:bodyPr spcFirstLastPara="1" lIns="91425" tIns="91425" rIns="91425" bIns="91425" anchorCtr="0">
            <a:noAutofit/>
          </a:bodyPr>
          <a:lstStyle/>
          <a:p>
            <a:pPr marL="182880" lvl="0" indent="-74929" rtl="0">
              <a:spcBef>
                <a:spcPts val="1200"/>
              </a:spcBef>
              <a:spcAft>
                <a:spcPts val="0"/>
              </a:spcAft>
              <a:buNone/>
            </a:pPr>
            <a:r>
              <a:rPr lang="fi-FI" sz="2400" u="sng" dirty="0"/>
              <a:t>Haitat: </a:t>
            </a:r>
          </a:p>
          <a:p>
            <a:pPr marL="457200" lvl="0" indent="-381000" rtl="0">
              <a:spcBef>
                <a:spcPts val="1200"/>
              </a:spcBef>
              <a:spcAft>
                <a:spcPts val="0"/>
              </a:spcAft>
              <a:buSzPts val="2400"/>
              <a:buChar char="-"/>
            </a:pPr>
            <a:r>
              <a:rPr lang="fi-FI" sz="2400" b="1" dirty="0"/>
              <a:t>Valtioilla ei rahapoliittista valtaa</a:t>
            </a:r>
          </a:p>
          <a:p>
            <a:pPr marL="457200" lvl="0" indent="-381000" rtl="0">
              <a:spcBef>
                <a:spcPts val="0"/>
              </a:spcBef>
              <a:spcAft>
                <a:spcPts val="0"/>
              </a:spcAft>
              <a:buSzPts val="2400"/>
              <a:buChar char="-"/>
            </a:pPr>
            <a:r>
              <a:rPr lang="fi-FI" sz="2400" b="1" dirty="0"/>
              <a:t>Valuuttaa ei voi </a:t>
            </a:r>
            <a:r>
              <a:rPr lang="fi-FI" sz="2400" b="1" i="1" dirty="0"/>
              <a:t>devalvoida</a:t>
            </a:r>
            <a:r>
              <a:rPr lang="fi-FI" sz="2400" b="1" dirty="0"/>
              <a:t>: voi haitata vientiä, jos valuutan arvo liian korkea</a:t>
            </a:r>
          </a:p>
          <a:p>
            <a:pPr marL="457200" lvl="0" indent="-381000" rtl="0">
              <a:spcBef>
                <a:spcPts val="0"/>
              </a:spcBef>
              <a:spcAft>
                <a:spcPts val="0"/>
              </a:spcAft>
              <a:buSzPts val="2400"/>
              <a:buChar char="-"/>
            </a:pPr>
            <a:r>
              <a:rPr lang="fi-FI" sz="2400" b="1" dirty="0"/>
              <a:t>Velkakriisi 2008 ja kriisimaiden (Kreikka, Espanja..) auttaminen </a:t>
            </a:r>
            <a:r>
              <a:rPr lang="fi-FI" sz="2400" b="1" i="1" dirty="0"/>
              <a:t>EVM-mekanismilla → </a:t>
            </a:r>
            <a:r>
              <a:rPr lang="fi-FI" sz="2400" b="1" dirty="0"/>
              <a:t>pitkä hitaan kasvun aika euroalueella (stagnaatio)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6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6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127"/>
          <p:cNvSpPr txBox="1">
            <a:spLocks noGrp="1"/>
          </p:cNvSpPr>
          <p:nvPr>
            <p:ph type="title"/>
          </p:nvPr>
        </p:nvSpPr>
        <p:spPr>
          <a:xfrm>
            <a:off x="155925" y="95375"/>
            <a:ext cx="10972200" cy="1833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SzPts val="5400"/>
              <a:buFont typeface="Rokkitt"/>
              <a:buNone/>
            </a:pPr>
            <a:r>
              <a:rPr lang="fi-FI" sz="5400" b="0" i="0" u="none" strike="noStrike" cap="none">
                <a:latin typeface="Rokkitt"/>
                <a:ea typeface="Rokkitt"/>
                <a:cs typeface="Rokkitt"/>
                <a:sym typeface="Rokkitt"/>
              </a:rPr>
              <a:t>EKP: RAHAPOLITIIKKA</a:t>
            </a:r>
            <a:endParaRPr sz="5400" b="0" i="0" u="none" strike="noStrike" cap="none">
              <a:latin typeface="Rokkitt"/>
              <a:ea typeface="Rokkitt"/>
              <a:cs typeface="Rokkitt"/>
              <a:sym typeface="Rokkitt"/>
            </a:endParaRPr>
          </a:p>
          <a:p>
            <a:pPr marL="0" marR="0" lvl="0" indent="0" algn="l" rtl="0">
              <a:lnSpc>
                <a:spcPct val="90000"/>
              </a:lnSpc>
              <a:spcBef>
                <a:spcPts val="0"/>
              </a:spcBef>
              <a:spcAft>
                <a:spcPts val="0"/>
              </a:spcAft>
              <a:buSzPts val="5400"/>
              <a:buFont typeface="Rokkitt"/>
              <a:buNone/>
            </a:pPr>
            <a:r>
              <a:rPr lang="fi-FI" sz="1400" b="1">
                <a:solidFill>
                  <a:schemeClr val="dk1"/>
                </a:solidFill>
                <a:highlight>
                  <a:srgbClr val="FFFFFF"/>
                </a:highlight>
                <a:latin typeface="Arial"/>
                <a:ea typeface="Arial"/>
                <a:cs typeface="Arial"/>
                <a:sym typeface="Arial"/>
              </a:rPr>
              <a:t>Ohjauskorko</a:t>
            </a:r>
            <a:r>
              <a:rPr lang="fi-FI" sz="1400">
                <a:solidFill>
                  <a:schemeClr val="dk1"/>
                </a:solidFill>
                <a:highlight>
                  <a:srgbClr val="FFFFFF"/>
                </a:highlight>
                <a:latin typeface="Arial"/>
                <a:ea typeface="Arial"/>
                <a:cs typeface="Arial"/>
                <a:sym typeface="Arial"/>
              </a:rPr>
              <a:t> </a:t>
            </a:r>
            <a:r>
              <a:rPr lang="fi-FI" sz="1400" b="1">
                <a:solidFill>
                  <a:schemeClr val="dk1"/>
                </a:solidFill>
                <a:highlight>
                  <a:srgbClr val="FFFFFF"/>
                </a:highlight>
                <a:latin typeface="Arial"/>
                <a:ea typeface="Arial"/>
                <a:cs typeface="Arial"/>
                <a:sym typeface="Arial"/>
              </a:rPr>
              <a:t>on </a:t>
            </a:r>
            <a:r>
              <a:rPr lang="fi-FI" sz="1400" b="1">
                <a:solidFill>
                  <a:schemeClr val="dk1"/>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keskuspankin</a:t>
            </a:r>
            <a:r>
              <a:rPr lang="fi-FI" sz="1400" b="1">
                <a:solidFill>
                  <a:schemeClr val="dk1"/>
                </a:solidFill>
                <a:highlight>
                  <a:srgbClr val="FFFFFF"/>
                </a:highlight>
                <a:latin typeface="Arial"/>
                <a:ea typeface="Arial"/>
                <a:cs typeface="Arial"/>
                <a:sym typeface="Arial"/>
              </a:rPr>
              <a:t> määrittämä korkotaso, jolla se lainaa rahan pankeille.</a:t>
            </a:r>
            <a:endParaRPr sz="1400" b="1">
              <a:solidFill>
                <a:schemeClr val="dk1"/>
              </a:solidFill>
              <a:highlight>
                <a:srgbClr val="FFFFFF"/>
              </a:highlight>
              <a:latin typeface="Arial"/>
              <a:ea typeface="Arial"/>
              <a:cs typeface="Arial"/>
              <a:sym typeface="Arial"/>
            </a:endParaRPr>
          </a:p>
          <a:p>
            <a:pPr marL="0" marR="0" lvl="0" indent="0" algn="l" rtl="0">
              <a:lnSpc>
                <a:spcPct val="90000"/>
              </a:lnSpc>
              <a:spcBef>
                <a:spcPts val="0"/>
              </a:spcBef>
              <a:spcAft>
                <a:spcPts val="0"/>
              </a:spcAft>
              <a:buSzPts val="5400"/>
              <a:buFont typeface="Rokkitt"/>
              <a:buNone/>
            </a:pPr>
            <a:r>
              <a:rPr lang="fi-FI" sz="1400" b="1">
                <a:solidFill>
                  <a:schemeClr val="dk1"/>
                </a:solidFill>
                <a:highlight>
                  <a:srgbClr val="FFFFFF"/>
                </a:highlight>
                <a:latin typeface="Arial"/>
                <a:ea typeface="Arial"/>
                <a:cs typeface="Arial"/>
                <a:sym typeface="Arial"/>
              </a:rPr>
              <a:t>Keskuspankki laskee liikkeelle rahan lainoina pankeille, jotka maksavat rahasta vähintään ohjauskoron verran. Keskuspankilta rahan saamiseen vaadittu korko vaikuttaa </a:t>
            </a:r>
            <a:r>
              <a:rPr lang="fi-FI" sz="1400" b="1">
                <a:solidFill>
                  <a:schemeClr val="dk1"/>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markkinakorkoihin</a:t>
            </a:r>
            <a:r>
              <a:rPr lang="fi-FI" sz="1400" b="1">
                <a:solidFill>
                  <a:schemeClr val="dk1"/>
                </a:solidFill>
                <a:highlight>
                  <a:srgbClr val="FFFFFF"/>
                </a:highlight>
                <a:latin typeface="Arial"/>
                <a:ea typeface="Arial"/>
                <a:cs typeface="Arial"/>
                <a:sym typeface="Arial"/>
              </a:rPr>
              <a:t>, eli pankkien toisilleen myöntämien lainojen korkoihin.</a:t>
            </a:r>
            <a:endParaRPr sz="1400" b="1">
              <a:solidFill>
                <a:schemeClr val="dk1"/>
              </a:solidFill>
              <a:highlight>
                <a:srgbClr val="FFFFFF"/>
              </a:highlight>
              <a:latin typeface="Arial"/>
              <a:ea typeface="Arial"/>
              <a:cs typeface="Arial"/>
              <a:sym typeface="Arial"/>
            </a:endParaRPr>
          </a:p>
        </p:txBody>
      </p:sp>
      <p:pic>
        <p:nvPicPr>
          <p:cNvPr id="969" name="Google Shape;969;p127"/>
          <p:cNvPicPr preferRelativeResize="0">
            <a:picLocks noGrp="1"/>
          </p:cNvPicPr>
          <p:nvPr>
            <p:ph sz="half" idx="1"/>
          </p:nvPr>
        </p:nvPicPr>
        <p:blipFill rotWithShape="1">
          <a:blip r:embed="rId5">
            <a:alphaModFix/>
          </a:blip>
          <a:stretch/>
        </p:blipFill>
        <p:spPr>
          <a:xfrm>
            <a:off x="838200" y="2275487"/>
            <a:ext cx="5181600" cy="3451614"/>
          </a:xfrm>
          <a:prstGeom prst="rect">
            <a:avLst/>
          </a:prstGeom>
          <a:noFill/>
          <a:ln>
            <a:noFill/>
          </a:ln>
        </p:spPr>
      </p:pic>
      <p:pic>
        <p:nvPicPr>
          <p:cNvPr id="970" name="Google Shape;970;p127"/>
          <p:cNvPicPr preferRelativeResize="0">
            <a:picLocks noGrp="1"/>
          </p:cNvPicPr>
          <p:nvPr>
            <p:ph sz="half" idx="2"/>
          </p:nvPr>
        </p:nvPicPr>
        <p:blipFill rotWithShape="1">
          <a:blip r:embed="rId6">
            <a:alphaModFix/>
          </a:blip>
          <a:stretch/>
        </p:blipFill>
        <p:spPr>
          <a:xfrm>
            <a:off x="6172200" y="2487641"/>
            <a:ext cx="5181600" cy="3027305"/>
          </a:xfrm>
          <a:prstGeom prst="rect">
            <a:avLst/>
          </a:prstGeom>
          <a:noFill/>
          <a:ln>
            <a:noFill/>
          </a:ln>
        </p:spPr>
      </p:pic>
      <p:pic>
        <p:nvPicPr>
          <p:cNvPr id="971" name="Google Shape;971;p127"/>
          <p:cNvPicPr preferRelativeResize="0"/>
          <p:nvPr/>
        </p:nvPicPr>
        <p:blipFill rotWithShape="1">
          <a:blip r:embed="rId7">
            <a:alphaModFix/>
          </a:blip>
          <a:srcRect/>
          <a:stretch/>
        </p:blipFill>
        <p:spPr>
          <a:xfrm>
            <a:off x="7568700" y="1808850"/>
            <a:ext cx="3188750" cy="2347949"/>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7"/>
        <p:cNvGrpSpPr/>
        <p:nvPr/>
      </p:nvGrpSpPr>
      <p:grpSpPr>
        <a:xfrm>
          <a:off x="0" y="0"/>
          <a:ext cx="0" cy="0"/>
          <a:chOff x="0" y="0"/>
          <a:chExt cx="0" cy="0"/>
        </a:xfrm>
      </p:grpSpPr>
      <p:sp>
        <p:nvSpPr>
          <p:cNvPr id="105" name="Rectangle 104">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8" name="Google Shape;1058;p139"/>
          <p:cNvSpPr txBox="1">
            <a:spLocks noGrp="1"/>
          </p:cNvSpPr>
          <p:nvPr>
            <p:ph type="title"/>
          </p:nvPr>
        </p:nvSpPr>
        <p:spPr>
          <a:xfrm>
            <a:off x="838200" y="1412488"/>
            <a:ext cx="2899189" cy="4363844"/>
          </a:xfrm>
          <a:prstGeom prst="rect">
            <a:avLst/>
          </a:prstGeom>
        </p:spPr>
        <p:txBody>
          <a:bodyPr spcFirstLastPara="1" lIns="91425" tIns="91425" rIns="91425" bIns="91425" anchor="t" anchorCtr="0">
            <a:normAutofit/>
          </a:bodyPr>
          <a:lstStyle/>
          <a:p>
            <a:pPr marL="0" lvl="0" indent="0" rtl="0">
              <a:spcBef>
                <a:spcPts val="0"/>
              </a:spcBef>
              <a:spcAft>
                <a:spcPts val="0"/>
              </a:spcAft>
              <a:buNone/>
            </a:pPr>
            <a:r>
              <a:rPr lang="fi-FI" sz="4000">
                <a:solidFill>
                  <a:srgbClr val="FFFFFF"/>
                </a:solidFill>
              </a:rPr>
              <a:t>EKP ja korko </a:t>
            </a:r>
          </a:p>
        </p:txBody>
      </p:sp>
      <p:sp>
        <p:nvSpPr>
          <p:cNvPr id="1059" name="Google Shape;1059;p139"/>
          <p:cNvSpPr txBox="1">
            <a:spLocks noGrp="1"/>
          </p:cNvSpPr>
          <p:nvPr>
            <p:ph sz="half" idx="1"/>
          </p:nvPr>
        </p:nvSpPr>
        <p:spPr>
          <a:xfrm>
            <a:off x="4380855" y="1412489"/>
            <a:ext cx="3427283" cy="4363844"/>
          </a:xfrm>
          <a:prstGeom prst="rect">
            <a:avLst/>
          </a:prstGeom>
        </p:spPr>
        <p:txBody>
          <a:bodyPr spcFirstLastPara="1" lIns="91425" tIns="91425" rIns="91425" bIns="91425" anchorCtr="0">
            <a:normAutofit/>
          </a:bodyPr>
          <a:lstStyle/>
          <a:p>
            <a:pPr marL="0" lvl="0" indent="0" rtl="0">
              <a:spcBef>
                <a:spcPts val="1200"/>
              </a:spcBef>
              <a:spcAft>
                <a:spcPts val="0"/>
              </a:spcAft>
              <a:buNone/>
            </a:pPr>
            <a:r>
              <a:rPr lang="fi-FI" sz="2000" u="sng">
                <a:latin typeface="Arial"/>
                <a:ea typeface="Arial"/>
                <a:cs typeface="Arial"/>
                <a:sym typeface="Arial"/>
                <a:hlinkClick r:id="rId3"/>
              </a:rPr>
              <a:t>https://www.youtube.com/watch?v=9p0CVa_QF5Q</a:t>
            </a:r>
            <a:endParaRPr lang="fi-FI" sz="2000"/>
          </a:p>
          <a:p>
            <a:pPr marL="0" lvl="0" indent="0" rtl="0">
              <a:spcBef>
                <a:spcPts val="1200"/>
              </a:spcBef>
              <a:spcAft>
                <a:spcPts val="0"/>
              </a:spcAft>
              <a:buNone/>
            </a:pPr>
            <a:endParaRPr lang="fi-FI" sz="2000"/>
          </a:p>
          <a:p>
            <a:pPr marL="0" lvl="0" indent="0" rtl="0">
              <a:spcBef>
                <a:spcPts val="1200"/>
              </a:spcBef>
              <a:spcAft>
                <a:spcPts val="0"/>
              </a:spcAft>
              <a:buNone/>
            </a:pPr>
            <a:endParaRPr lang="fi-FI" sz="2000"/>
          </a:p>
          <a:p>
            <a:pPr marL="0" lvl="0" indent="0" rtl="0">
              <a:spcBef>
                <a:spcPts val="1200"/>
              </a:spcBef>
              <a:spcAft>
                <a:spcPts val="0"/>
              </a:spcAft>
              <a:buNone/>
            </a:pPr>
            <a:r>
              <a:rPr lang="fi-FI" sz="2000" u="sng">
                <a:latin typeface="Arial"/>
                <a:ea typeface="Arial"/>
                <a:cs typeface="Arial"/>
                <a:sym typeface="Arial"/>
                <a:hlinkClick r:id="rId4"/>
              </a:rPr>
              <a:t>https://areena.yle.fi/1-3858107</a:t>
            </a:r>
            <a:endParaRPr lang="fi-FI" sz="2000"/>
          </a:p>
        </p:txBody>
      </p:sp>
      <p:cxnSp>
        <p:nvCxnSpPr>
          <p:cNvPr id="107" name="Straight Connector 106">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60" name="Google Shape;1060;p139"/>
          <p:cNvSpPr txBox="1">
            <a:spLocks noGrp="1"/>
          </p:cNvSpPr>
          <p:nvPr>
            <p:ph sz="half" idx="2"/>
          </p:nvPr>
        </p:nvSpPr>
        <p:spPr>
          <a:xfrm>
            <a:off x="8451604" y="1412489"/>
            <a:ext cx="3197701" cy="4363844"/>
          </a:xfrm>
          <a:prstGeom prst="rect">
            <a:avLst/>
          </a:prstGeom>
        </p:spPr>
        <p:txBody>
          <a:bodyPr spcFirstLastPara="1" lIns="91425" tIns="91425" rIns="91425" bIns="91425" anchorCtr="0">
            <a:normAutofit/>
          </a:bodyPr>
          <a:lstStyle/>
          <a:p>
            <a:pPr marL="0" lvl="0" indent="0" rtl="0">
              <a:spcBef>
                <a:spcPts val="1200"/>
              </a:spcBef>
              <a:spcAft>
                <a:spcPts val="0"/>
              </a:spcAft>
              <a:buNone/>
            </a:pPr>
            <a:endParaRPr lang="fi-FI" sz="20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49"/>
          <p:cNvSpPr txBox="1">
            <a:spLocks noGrp="1"/>
          </p:cNvSpPr>
          <p:nvPr>
            <p:ph type="title"/>
          </p:nvPr>
        </p:nvSpPr>
        <p:spPr>
          <a:xfrm>
            <a:off x="330125" y="472075"/>
            <a:ext cx="10778100" cy="90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Suomen </a:t>
            </a:r>
            <a:r>
              <a:rPr lang="fi-FI" dirty="0" err="1"/>
              <a:t>ulko</a:t>
            </a:r>
            <a:r>
              <a:rPr lang="fi-FI" dirty="0"/>
              <a:t>- ja turvallisuuspolitiikka (kpl 16.)</a:t>
            </a:r>
            <a:endParaRPr dirty="0"/>
          </a:p>
        </p:txBody>
      </p:sp>
      <p:sp>
        <p:nvSpPr>
          <p:cNvPr id="1140" name="Google Shape;1140;p149"/>
          <p:cNvSpPr txBox="1">
            <a:spLocks noGrp="1"/>
          </p:cNvSpPr>
          <p:nvPr>
            <p:ph sz="half" idx="1"/>
          </p:nvPr>
        </p:nvSpPr>
        <p:spPr>
          <a:xfrm>
            <a:off x="212350" y="1379275"/>
            <a:ext cx="5833800" cy="4793100"/>
          </a:xfrm>
          <a:prstGeom prst="rect">
            <a:avLst/>
          </a:prstGeom>
        </p:spPr>
        <p:txBody>
          <a:bodyPr spcFirstLastPara="1" wrap="square" lIns="91425" tIns="91425" rIns="91425" bIns="91425" anchor="t" anchorCtr="0">
            <a:noAutofit/>
          </a:bodyPr>
          <a:lstStyle/>
          <a:p>
            <a:pPr marL="182880" lvl="0" indent="-74929" algn="l" rtl="0">
              <a:spcBef>
                <a:spcPts val="1200"/>
              </a:spcBef>
              <a:spcAft>
                <a:spcPts val="0"/>
              </a:spcAft>
              <a:buNone/>
            </a:pPr>
            <a:r>
              <a:rPr lang="fi-FI" sz="3000" b="1" u="sng" dirty="0"/>
              <a:t>NATO-jäsenyys</a:t>
            </a:r>
            <a:r>
              <a:rPr lang="fi-FI" sz="3000" u="sng" dirty="0"/>
              <a:t>:</a:t>
            </a:r>
            <a:endParaRPr sz="3000" u="sng" dirty="0"/>
          </a:p>
          <a:p>
            <a:pPr marL="182880" lvl="0" indent="-74929" algn="l" rtl="0">
              <a:spcBef>
                <a:spcPts val="1200"/>
              </a:spcBef>
              <a:spcAft>
                <a:spcPts val="0"/>
              </a:spcAft>
              <a:buNone/>
            </a:pPr>
            <a:endParaRPr sz="3000" dirty="0"/>
          </a:p>
          <a:p>
            <a:pPr marL="457200" lvl="0" indent="-419100" algn="l" rtl="0">
              <a:spcBef>
                <a:spcPts val="1200"/>
              </a:spcBef>
              <a:spcAft>
                <a:spcPts val="0"/>
              </a:spcAft>
              <a:buSzPts val="3000"/>
              <a:buChar char="+"/>
            </a:pPr>
            <a:r>
              <a:rPr lang="fi-FI" sz="3000" i="1" dirty="0"/>
              <a:t>kiristynyt kansainvälinen tilanne (turvatakuut)</a:t>
            </a:r>
            <a:endParaRPr sz="3000" i="1" dirty="0"/>
          </a:p>
          <a:p>
            <a:pPr marL="457200" lvl="0" indent="-419100" algn="l" rtl="0">
              <a:spcBef>
                <a:spcPts val="0"/>
              </a:spcBef>
              <a:spcAft>
                <a:spcPts val="0"/>
              </a:spcAft>
              <a:buSzPts val="3000"/>
              <a:buChar char="+"/>
            </a:pPr>
            <a:r>
              <a:rPr lang="fi-FI" sz="3000" i="1" dirty="0"/>
              <a:t>huoli Venäjän kehityksestä</a:t>
            </a:r>
            <a:endParaRPr sz="3000" i="1" dirty="0"/>
          </a:p>
          <a:p>
            <a:pPr marL="457200" lvl="0" indent="-419100" algn="l" rtl="0">
              <a:spcBef>
                <a:spcPts val="0"/>
              </a:spcBef>
              <a:spcAft>
                <a:spcPts val="0"/>
              </a:spcAft>
              <a:buSzPts val="3000"/>
              <a:buChar char="+"/>
            </a:pPr>
            <a:r>
              <a:rPr lang="fi-FI" sz="3000" i="1" dirty="0"/>
              <a:t>NATO kansainvälinen rauhaa ylläpitävä järjestö</a:t>
            </a:r>
            <a:endParaRPr sz="3000" i="1" dirty="0"/>
          </a:p>
          <a:p>
            <a:pPr marL="457200" lvl="0" indent="-336550" algn="l" rtl="0">
              <a:spcBef>
                <a:spcPts val="0"/>
              </a:spcBef>
              <a:spcAft>
                <a:spcPts val="0"/>
              </a:spcAft>
              <a:buSzPts val="1700"/>
              <a:buChar char="+"/>
            </a:pPr>
            <a:r>
              <a:rPr lang="fi-FI" sz="3000" i="1" dirty="0"/>
              <a:t>pienemmät kustannukset</a:t>
            </a:r>
            <a:r>
              <a:rPr lang="fi-FI" i="1" dirty="0"/>
              <a:t>?</a:t>
            </a:r>
            <a:endParaRPr i="1" dirty="0"/>
          </a:p>
        </p:txBody>
      </p:sp>
      <p:sp>
        <p:nvSpPr>
          <p:cNvPr id="1141" name="Google Shape;1141;p149"/>
          <p:cNvSpPr txBox="1">
            <a:spLocks noGrp="1"/>
          </p:cNvSpPr>
          <p:nvPr>
            <p:ph sz="half" idx="2"/>
          </p:nvPr>
        </p:nvSpPr>
        <p:spPr>
          <a:xfrm>
            <a:off x="6364225" y="1992450"/>
            <a:ext cx="5240700" cy="4179900"/>
          </a:xfrm>
          <a:prstGeom prst="rect">
            <a:avLst/>
          </a:prstGeom>
        </p:spPr>
        <p:txBody>
          <a:bodyPr spcFirstLastPara="1" wrap="square" lIns="91425" tIns="91425" rIns="91425" bIns="91425" anchor="t" anchorCtr="0">
            <a:noAutofit/>
          </a:bodyPr>
          <a:lstStyle/>
          <a:p>
            <a:pPr marL="457200" lvl="0" indent="-419100" algn="l" rtl="0">
              <a:spcBef>
                <a:spcPts val="1200"/>
              </a:spcBef>
              <a:spcAft>
                <a:spcPts val="0"/>
              </a:spcAft>
              <a:buSzPts val="3000"/>
              <a:buChar char="-"/>
            </a:pPr>
            <a:r>
              <a:rPr lang="fi-FI" sz="3000" i="1" dirty="0"/>
              <a:t>Venäjä reagoisi Suomen liittymiseen kielteisesti</a:t>
            </a:r>
            <a:endParaRPr sz="3000" i="1" dirty="0"/>
          </a:p>
          <a:p>
            <a:pPr marL="457200" lvl="0" indent="-419100" algn="l" rtl="0">
              <a:spcBef>
                <a:spcPts val="0"/>
              </a:spcBef>
              <a:spcAft>
                <a:spcPts val="0"/>
              </a:spcAft>
              <a:buSzPts val="3000"/>
              <a:buChar char="-"/>
            </a:pPr>
            <a:r>
              <a:rPr lang="fi-FI" sz="3000" i="1" dirty="0"/>
              <a:t>Suomi osalliseksi konflikteista, joista muuten pysyisi erossa</a:t>
            </a:r>
            <a:endParaRPr sz="3000" i="1" dirty="0"/>
          </a:p>
          <a:p>
            <a:pPr marL="457200" lvl="0" indent="-419100" algn="l" rtl="0">
              <a:spcBef>
                <a:spcPts val="0"/>
              </a:spcBef>
              <a:spcAft>
                <a:spcPts val="0"/>
              </a:spcAft>
              <a:buSzPts val="3000"/>
              <a:buChar char="-"/>
            </a:pPr>
            <a:r>
              <a:rPr lang="fi-FI" sz="3000" i="1" dirty="0"/>
              <a:t>terrorismin uhka kasvaisi</a:t>
            </a:r>
            <a:endParaRPr sz="3000" i="1" dirty="0"/>
          </a:p>
          <a:p>
            <a:pPr marL="457200" lvl="0" indent="-419100" algn="l" rtl="0">
              <a:spcBef>
                <a:spcPts val="0"/>
              </a:spcBef>
              <a:spcAft>
                <a:spcPts val="0"/>
              </a:spcAft>
              <a:buSzPts val="3000"/>
              <a:buChar char="-"/>
            </a:pPr>
            <a:r>
              <a:rPr lang="fi-FI" sz="3000" i="1" dirty="0"/>
              <a:t>ei toisi taloudellisia säästöjä?</a:t>
            </a:r>
            <a:endParaRPr sz="30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40">
                                            <p:txEl>
                                              <p:pRg st="2" end="2"/>
                                            </p:txEl>
                                          </p:spTgt>
                                        </p:tgtEl>
                                        <p:attrNameLst>
                                          <p:attrName>style.visibility</p:attrName>
                                        </p:attrNameLst>
                                      </p:cBhvr>
                                      <p:to>
                                        <p:strVal val="visible"/>
                                      </p:to>
                                    </p:set>
                                    <p:anim calcmode="lin" valueType="num">
                                      <p:cBhvr additive="base">
                                        <p:cTn id="7" dur="500" fill="hold"/>
                                        <p:tgtEl>
                                          <p:spTgt spid="114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40">
                                            <p:txEl>
                                              <p:pRg st="3" end="3"/>
                                            </p:txEl>
                                          </p:spTgt>
                                        </p:tgtEl>
                                        <p:attrNameLst>
                                          <p:attrName>style.visibility</p:attrName>
                                        </p:attrNameLst>
                                      </p:cBhvr>
                                      <p:to>
                                        <p:strVal val="visible"/>
                                      </p:to>
                                    </p:set>
                                    <p:anim calcmode="lin" valueType="num">
                                      <p:cBhvr additive="base">
                                        <p:cTn id="13" dur="500" fill="hold"/>
                                        <p:tgtEl>
                                          <p:spTgt spid="1140">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40">
                                            <p:txEl>
                                              <p:pRg st="4" end="4"/>
                                            </p:txEl>
                                          </p:spTgt>
                                        </p:tgtEl>
                                        <p:attrNameLst>
                                          <p:attrName>style.visibility</p:attrName>
                                        </p:attrNameLst>
                                      </p:cBhvr>
                                      <p:to>
                                        <p:strVal val="visible"/>
                                      </p:to>
                                    </p:set>
                                    <p:anim calcmode="lin" valueType="num">
                                      <p:cBhvr additive="base">
                                        <p:cTn id="19" dur="500" fill="hold"/>
                                        <p:tgtEl>
                                          <p:spTgt spid="114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40">
                                            <p:txEl>
                                              <p:pRg st="5" end="5"/>
                                            </p:txEl>
                                          </p:spTgt>
                                        </p:tgtEl>
                                        <p:attrNameLst>
                                          <p:attrName>style.visibility</p:attrName>
                                        </p:attrNameLst>
                                      </p:cBhvr>
                                      <p:to>
                                        <p:strVal val="visible"/>
                                      </p:to>
                                    </p:set>
                                    <p:anim calcmode="lin" valueType="num">
                                      <p:cBhvr additive="base">
                                        <p:cTn id="25" dur="500" fill="hold"/>
                                        <p:tgtEl>
                                          <p:spTgt spid="1140">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4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41">
                                            <p:txEl>
                                              <p:pRg st="0" end="0"/>
                                            </p:txEl>
                                          </p:spTgt>
                                        </p:tgtEl>
                                        <p:attrNameLst>
                                          <p:attrName>style.visibility</p:attrName>
                                        </p:attrNameLst>
                                      </p:cBhvr>
                                      <p:to>
                                        <p:strVal val="visible"/>
                                      </p:to>
                                    </p:set>
                                    <p:anim calcmode="lin" valueType="num">
                                      <p:cBhvr additive="base">
                                        <p:cTn id="31" dur="500" fill="hold"/>
                                        <p:tgtEl>
                                          <p:spTgt spid="114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41">
                                            <p:txEl>
                                              <p:pRg st="1" end="1"/>
                                            </p:txEl>
                                          </p:spTgt>
                                        </p:tgtEl>
                                        <p:attrNameLst>
                                          <p:attrName>style.visibility</p:attrName>
                                        </p:attrNameLst>
                                      </p:cBhvr>
                                      <p:to>
                                        <p:strVal val="visible"/>
                                      </p:to>
                                    </p:set>
                                    <p:anim calcmode="lin" valueType="num">
                                      <p:cBhvr additive="base">
                                        <p:cTn id="37" dur="500" fill="hold"/>
                                        <p:tgtEl>
                                          <p:spTgt spid="1141">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41">
                                            <p:txEl>
                                              <p:pRg st="2" end="2"/>
                                            </p:txEl>
                                          </p:spTgt>
                                        </p:tgtEl>
                                        <p:attrNameLst>
                                          <p:attrName>style.visibility</p:attrName>
                                        </p:attrNameLst>
                                      </p:cBhvr>
                                      <p:to>
                                        <p:strVal val="visible"/>
                                      </p:to>
                                    </p:set>
                                    <p:anim calcmode="lin" valueType="num">
                                      <p:cBhvr additive="base">
                                        <p:cTn id="43" dur="500" fill="hold"/>
                                        <p:tgtEl>
                                          <p:spTgt spid="1141">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4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41">
                                            <p:txEl>
                                              <p:pRg st="3" end="3"/>
                                            </p:txEl>
                                          </p:spTgt>
                                        </p:tgtEl>
                                        <p:attrNameLst>
                                          <p:attrName>style.visibility</p:attrName>
                                        </p:attrNameLst>
                                      </p:cBhvr>
                                      <p:to>
                                        <p:strVal val="visible"/>
                                      </p:to>
                                    </p:set>
                                    <p:anim calcmode="lin" valueType="num">
                                      <p:cBhvr additive="base">
                                        <p:cTn id="49" dur="500" fill="hold"/>
                                        <p:tgtEl>
                                          <p:spTgt spid="1141">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4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AC70B143-0403-98C1-43D3-64145E68C522}"/>
              </a:ext>
            </a:extLst>
          </p:cNvPr>
          <p:cNvSpPr>
            <a:spLocks noGrp="1"/>
          </p:cNvSpPr>
          <p:nvPr>
            <p:ph type="title"/>
          </p:nvPr>
        </p:nvSpPr>
        <p:spPr>
          <a:xfrm>
            <a:off x="1137034" y="609597"/>
            <a:ext cx="9392421" cy="1330841"/>
          </a:xfrm>
        </p:spPr>
        <p:txBody>
          <a:bodyPr>
            <a:normAutofit/>
          </a:bodyPr>
          <a:lstStyle/>
          <a:p>
            <a:r>
              <a:rPr lang="fi-FI" dirty="0"/>
              <a:t>Kpl 3. Maailmantalous ja sen pelissäännöt</a:t>
            </a:r>
          </a:p>
        </p:txBody>
      </p:sp>
      <p:sp>
        <p:nvSpPr>
          <p:cNvPr id="3" name="Sisällön paikkamerkki 2">
            <a:extLst>
              <a:ext uri="{FF2B5EF4-FFF2-40B4-BE49-F238E27FC236}">
                <a16:creationId xmlns:a16="http://schemas.microsoft.com/office/drawing/2014/main" id="{1297AE8B-8D2C-F4FA-BA1B-464AC201D637}"/>
              </a:ext>
            </a:extLst>
          </p:cNvPr>
          <p:cNvSpPr>
            <a:spLocks noGrp="1"/>
          </p:cNvSpPr>
          <p:nvPr>
            <p:ph idx="1"/>
          </p:nvPr>
        </p:nvSpPr>
        <p:spPr>
          <a:xfrm>
            <a:off x="375556" y="2198362"/>
            <a:ext cx="6890657" cy="4151638"/>
          </a:xfrm>
        </p:spPr>
        <p:txBody>
          <a:bodyPr>
            <a:normAutofit lnSpcReduction="10000"/>
          </a:bodyPr>
          <a:lstStyle/>
          <a:p>
            <a:pPr marL="0" indent="0">
              <a:buNone/>
            </a:pPr>
            <a:r>
              <a:rPr lang="fi-FI" i="1" u="sng" strike="noStrike" dirty="0">
                <a:effectLst/>
                <a:latin typeface="Source Sans Pro" panose="020B0503030403020204" pitchFamily="34" charset="0"/>
              </a:rPr>
              <a:t>Vapaakauppa:</a:t>
            </a:r>
            <a:endParaRPr lang="fi-FI" i="1" u="sng" dirty="0">
              <a:latin typeface="Source Sans Pro" panose="020B0503030403020204" pitchFamily="34" charset="0"/>
            </a:endParaRPr>
          </a:p>
          <a:p>
            <a:pPr>
              <a:buFont typeface="Arial" panose="020B0604020202020204" pitchFamily="34" charset="0"/>
              <a:buChar char="•"/>
            </a:pPr>
            <a:r>
              <a:rPr lang="fi-FI" b="0" i="0" u="none" strike="noStrike" dirty="0">
                <a:effectLst/>
                <a:latin typeface="Source Sans Pro" panose="020B0503030403020204" pitchFamily="34" charset="0"/>
              </a:rPr>
              <a:t>kauppaa ilman rajoituksia.</a:t>
            </a:r>
          </a:p>
          <a:p>
            <a:pPr>
              <a:buFont typeface="Arial" panose="020B0604020202020204" pitchFamily="34" charset="0"/>
              <a:buChar char="•"/>
            </a:pPr>
            <a:r>
              <a:rPr lang="fi-FI" b="1" i="0" u="none" strike="noStrike" dirty="0">
                <a:effectLst/>
                <a:latin typeface="Source Sans Pro" panose="020B0503030403020204" pitchFamily="34" charset="0"/>
              </a:rPr>
              <a:t>Komparatiivinen eli suhteellinen etu </a:t>
            </a:r>
            <a:r>
              <a:rPr lang="fi-FI" b="0" i="0" u="none" strike="noStrike" dirty="0">
                <a:effectLst/>
                <a:latin typeface="Source Sans Pro" panose="020B0503030403020204" pitchFamily="34" charset="0"/>
              </a:rPr>
              <a:t>= valtio on kilpailijoita parempi jonkin hyödykkeen valmistamisessa.</a:t>
            </a:r>
          </a:p>
          <a:p>
            <a:pPr lvl="1"/>
            <a:r>
              <a:rPr lang="fi-FI" b="0" i="0" u="none" strike="noStrike" dirty="0">
                <a:effectLst/>
                <a:latin typeface="Source Sans Pro" panose="020B0503030403020204" pitchFamily="34" charset="0"/>
                <a:sym typeface="Wingdings" pitchFamily="2" charset="2"/>
              </a:rPr>
              <a:t> </a:t>
            </a:r>
            <a:r>
              <a:rPr lang="fi-FI" b="0" i="0" u="none" strike="noStrike" dirty="0">
                <a:effectLst/>
                <a:latin typeface="Source Sans Pro" panose="020B0503030403020204" pitchFamily="34" charset="0"/>
              </a:rPr>
              <a:t>Jos jokainen keskittyy vahvuuksiinsa ja hyödykkeitä voi myydä vapaasti, jolloin kaikki hyötyvät.</a:t>
            </a:r>
          </a:p>
          <a:p>
            <a:pPr>
              <a:buFont typeface="Arial" panose="020B0604020202020204" pitchFamily="34" charset="0"/>
              <a:buChar char="•"/>
            </a:pPr>
            <a:r>
              <a:rPr lang="fi-FI" dirty="0">
                <a:latin typeface="Source Sans Pro" panose="020B0503030403020204" pitchFamily="34" charset="0"/>
              </a:rPr>
              <a:t>Myös ongelmia voi syntyä: </a:t>
            </a:r>
            <a:r>
              <a:rPr lang="fi-FI">
                <a:latin typeface="Source Sans Pro" panose="020B0503030403020204" pitchFamily="34" charset="0"/>
              </a:rPr>
              <a:t>tietyn alan yritysten </a:t>
            </a:r>
            <a:r>
              <a:rPr lang="fi-FI" dirty="0">
                <a:latin typeface="Source Sans Pro" panose="020B0503030403020204" pitchFamily="34" charset="0"/>
              </a:rPr>
              <a:t>ja työpaikkojen siirtyminen halvempiin maihin</a:t>
            </a:r>
            <a:endParaRPr lang="fi-FI" b="0" i="0" u="none" strike="noStrike" dirty="0">
              <a:effectLst/>
              <a:latin typeface="Source Sans Pro" panose="020B0503030403020204" pitchFamily="34" charset="0"/>
            </a:endParaRPr>
          </a:p>
          <a:p>
            <a:endParaRPr lang="fi-FI" sz="2000" dirty="0"/>
          </a:p>
        </p:txBody>
      </p:sp>
      <p:pic>
        <p:nvPicPr>
          <p:cNvPr id="5" name="Kuva 4">
            <a:extLst>
              <a:ext uri="{FF2B5EF4-FFF2-40B4-BE49-F238E27FC236}">
                <a16:creationId xmlns:a16="http://schemas.microsoft.com/office/drawing/2014/main" id="{C390F205-52EA-DDAE-5FC6-D7EA18D0D976}"/>
              </a:ext>
            </a:extLst>
          </p:cNvPr>
          <p:cNvPicPr>
            <a:picLocks noChangeAspect="1"/>
          </p:cNvPicPr>
          <p:nvPr/>
        </p:nvPicPr>
        <p:blipFill>
          <a:blip r:embed="rId2"/>
          <a:stretch>
            <a:fillRect/>
          </a:stretch>
        </p:blipFill>
        <p:spPr>
          <a:xfrm>
            <a:off x="7266214" y="2334986"/>
            <a:ext cx="4499962" cy="2907054"/>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8021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Maailmantalouden järjestöjä (kpl 3.)</a:t>
            </a:r>
          </a:p>
        </p:txBody>
      </p:sp>
      <p:graphicFrame>
        <p:nvGraphicFramePr>
          <p:cNvPr id="2054" name="Sisällön paikkamerkki 2">
            <a:extLst>
              <a:ext uri="{FF2B5EF4-FFF2-40B4-BE49-F238E27FC236}">
                <a16:creationId xmlns:a16="http://schemas.microsoft.com/office/drawing/2014/main" id="{5425ED39-94CF-4346-8B22-44B1111C8AEA}"/>
              </a:ext>
            </a:extLst>
          </p:cNvPr>
          <p:cNvGraphicFramePr>
            <a:graphicFrameLocks noGrp="1"/>
          </p:cNvGraphicFramePr>
          <p:nvPr>
            <p:ph sz="half" idx="1"/>
            <p:extLst>
              <p:ext uri="{D42A27DB-BD31-4B8C-83A1-F6EECF244321}">
                <p14:modId xmlns:p14="http://schemas.microsoft.com/office/powerpoint/2010/main" val="3444263544"/>
              </p:ext>
            </p:extLst>
          </p:nvPr>
        </p:nvGraphicFramePr>
        <p:xfrm>
          <a:off x="188099" y="1490043"/>
          <a:ext cx="6754568" cy="5056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https://lh4.googleusercontent.com/g4CBoCKCaTgTv-xdONaOLourRc11fACEjedbs00B4aKu1wfs03B40yVR0J3s6j5CoUwXlmm0s9bHgOyQO79EWTR-SWhJEv0cy2PrEA-ZNV1QLjB6n0jirvxBC88gaJ6zbsQ9t85CLj4"/>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7577235" y="1649307"/>
            <a:ext cx="3948289" cy="11738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4.googleusercontent.com/i_xng_EJLGV7SJVmyYs6zy8HUPCFCxYy6wfmdh-LBZOdmcsnFb1XZwmhOlUopB99etyhJg5TCY8UlBCxg2ayZdKJt6I-g2o42dpkl70_1WePsS68uUhzECWol4iwJF66tk0xdu6q7S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1401" y="2951717"/>
            <a:ext cx="4762500" cy="3171826"/>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p:cNvSpPr txBox="1"/>
          <p:nvPr/>
        </p:nvSpPr>
        <p:spPr>
          <a:xfrm>
            <a:off x="7577235" y="6123543"/>
            <a:ext cx="4614765" cy="369332"/>
          </a:xfrm>
          <a:prstGeom prst="rect">
            <a:avLst/>
          </a:prstGeom>
          <a:noFill/>
        </p:spPr>
        <p:txBody>
          <a:bodyPr wrap="square" rtlCol="0">
            <a:spAutoFit/>
          </a:bodyPr>
          <a:lstStyle/>
          <a:p>
            <a:r>
              <a:rPr lang="fi-FI" dirty="0"/>
              <a:t>WTO:n päämaja Genevessä.</a:t>
            </a:r>
          </a:p>
        </p:txBody>
      </p:sp>
    </p:spTree>
    <p:extLst>
      <p:ext uri="{BB962C8B-B14F-4D97-AF65-F5344CB8AC3E}">
        <p14:creationId xmlns:p14="http://schemas.microsoft.com/office/powerpoint/2010/main" val="957241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Maailmantalouden järjestöjä (kpl 3.)</a:t>
            </a:r>
          </a:p>
        </p:txBody>
      </p:sp>
      <p:sp>
        <p:nvSpPr>
          <p:cNvPr id="3" name="Sisällön paikkamerkki 2"/>
          <p:cNvSpPr>
            <a:spLocks noGrp="1"/>
          </p:cNvSpPr>
          <p:nvPr>
            <p:ph sz="half" idx="1"/>
          </p:nvPr>
        </p:nvSpPr>
        <p:spPr>
          <a:xfrm>
            <a:off x="101599" y="1569155"/>
            <a:ext cx="6694311" cy="5057423"/>
          </a:xfrm>
        </p:spPr>
        <p:txBody>
          <a:bodyPr>
            <a:normAutofit/>
          </a:bodyPr>
          <a:lstStyle/>
          <a:p>
            <a:r>
              <a:rPr lang="fi-FI" b="1" u="sng" dirty="0"/>
              <a:t>IMF (kansainvälinen valuuttarahasto)</a:t>
            </a:r>
            <a:r>
              <a:rPr lang="fi-FI" u="sng" dirty="0"/>
              <a:t>:</a:t>
            </a:r>
          </a:p>
          <a:p>
            <a:pPr lvl="1"/>
            <a:r>
              <a:rPr lang="fi-FI" sz="2800" dirty="0"/>
              <a:t>Seuraa </a:t>
            </a:r>
            <a:r>
              <a:rPr lang="fi-FI" sz="2800" b="1" dirty="0"/>
              <a:t>maksutaseita </a:t>
            </a:r>
            <a:r>
              <a:rPr lang="fi-FI" sz="2800" dirty="0"/>
              <a:t>eli kuinka paljon kukin maa on </a:t>
            </a:r>
            <a:r>
              <a:rPr lang="fi-FI" sz="2800" i="1" dirty="0"/>
              <a:t>velkaa toisille</a:t>
            </a:r>
          </a:p>
          <a:p>
            <a:pPr lvl="1"/>
            <a:r>
              <a:rPr lang="fi-FI" sz="2800" dirty="0"/>
              <a:t>Lyhytaikaiset lainat </a:t>
            </a:r>
            <a:r>
              <a:rPr lang="fi-FI" sz="2800" b="1" dirty="0"/>
              <a:t>rahoitusvaikeuksiin</a:t>
            </a:r>
            <a:r>
              <a:rPr lang="fi-FI" sz="2800" dirty="0"/>
              <a:t> joutuneille maille </a:t>
            </a:r>
          </a:p>
          <a:p>
            <a:pPr marL="0" indent="0">
              <a:buNone/>
            </a:pPr>
            <a:endParaRPr lang="fi-FI" dirty="0"/>
          </a:p>
          <a:p>
            <a:r>
              <a:rPr lang="fi-FI" b="1" u="sng" dirty="0"/>
              <a:t>Maailmanpankki</a:t>
            </a:r>
            <a:r>
              <a:rPr lang="fi-FI" u="sng" dirty="0"/>
              <a:t>:</a:t>
            </a:r>
            <a:r>
              <a:rPr lang="fi-FI" dirty="0"/>
              <a:t> </a:t>
            </a:r>
          </a:p>
          <a:p>
            <a:pPr lvl="1"/>
            <a:r>
              <a:rPr lang="fi-FI" sz="2800" b="1" dirty="0"/>
              <a:t>köyhyyden vähentäminen </a:t>
            </a:r>
            <a:r>
              <a:rPr lang="fi-FI" sz="2800" dirty="0"/>
              <a:t>ja </a:t>
            </a:r>
            <a:r>
              <a:rPr lang="fi-FI" sz="2800" b="1" dirty="0"/>
              <a:t>kestävän kehityksen</a:t>
            </a:r>
            <a:r>
              <a:rPr lang="fi-FI" sz="2800" dirty="0"/>
              <a:t> edistäminen</a:t>
            </a:r>
          </a:p>
          <a:p>
            <a:pPr lvl="1"/>
            <a:r>
              <a:rPr lang="fi-FI" sz="2800" b="1" dirty="0"/>
              <a:t>lainoittaa</a:t>
            </a:r>
            <a:r>
              <a:rPr lang="fi-FI" sz="2800" dirty="0"/>
              <a:t> maiden rakenteellisia uudistuksia</a:t>
            </a:r>
          </a:p>
          <a:p>
            <a:endParaRPr lang="fi-FI" dirty="0"/>
          </a:p>
        </p:txBody>
      </p:sp>
      <p:pic>
        <p:nvPicPr>
          <p:cNvPr id="3074" name="Picture 2" descr="https://lh6.googleusercontent.com/w7UzcPQ0fmi584F_qStu-qGiZL9nxbRm3mLyNwaaeKefnLjpOOvYVOifrLA_3e06j-7pwFZa9tzFSeAtJq8-RS6dMv-7i1smgWvolZUSuctfKLAuKf0viRVz7XL7f8pmDJSyK_4V9jY"/>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25216" y="1825625"/>
            <a:ext cx="4762500" cy="3762375"/>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p:cNvSpPr txBox="1"/>
          <p:nvPr/>
        </p:nvSpPr>
        <p:spPr>
          <a:xfrm>
            <a:off x="7634816" y="5786320"/>
            <a:ext cx="4762500" cy="369332"/>
          </a:xfrm>
          <a:prstGeom prst="rect">
            <a:avLst/>
          </a:prstGeom>
          <a:noFill/>
        </p:spPr>
        <p:txBody>
          <a:bodyPr wrap="square" rtlCol="0">
            <a:spAutoFit/>
          </a:bodyPr>
          <a:lstStyle/>
          <a:p>
            <a:r>
              <a:rPr lang="fi-FI" dirty="0"/>
              <a:t>IMF:n pääkonttori Washingtonissa.</a:t>
            </a:r>
          </a:p>
        </p:txBody>
      </p:sp>
    </p:spTree>
    <p:extLst>
      <p:ext uri="{BB962C8B-B14F-4D97-AF65-F5344CB8AC3E}">
        <p14:creationId xmlns:p14="http://schemas.microsoft.com/office/powerpoint/2010/main" val="542501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08BEC29-A4FC-6346-B121-E7EF9E8E678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err="1"/>
              <a:t>Maailmantalouden</a:t>
            </a:r>
            <a:r>
              <a:rPr lang="en-US" sz="4200" dirty="0"/>
              <a:t> </a:t>
            </a:r>
            <a:r>
              <a:rPr lang="en-US" sz="4200" dirty="0" err="1"/>
              <a:t>järjestöjä</a:t>
            </a:r>
            <a:r>
              <a:rPr lang="en-US" sz="4200" dirty="0"/>
              <a:t> (</a:t>
            </a:r>
            <a:r>
              <a:rPr lang="en-US" sz="4200" dirty="0" err="1"/>
              <a:t>kpl</a:t>
            </a:r>
            <a:r>
              <a:rPr lang="en-US" sz="4200" dirty="0"/>
              <a:t> 3.)</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9D07A8BC-7050-E048-8BB4-F130EA598ABF}"/>
              </a:ext>
            </a:extLst>
          </p:cNvPr>
          <p:cNvSpPr>
            <a:spLocks noGrp="1"/>
          </p:cNvSpPr>
          <p:nvPr>
            <p:ph sz="half" idx="1"/>
          </p:nvPr>
        </p:nvSpPr>
        <p:spPr>
          <a:xfrm>
            <a:off x="179109" y="2872899"/>
            <a:ext cx="4958499" cy="3726994"/>
          </a:xfrm>
        </p:spPr>
        <p:txBody>
          <a:bodyPr vert="horz" lIns="91440" tIns="45720" rIns="91440" bIns="45720" rtlCol="0">
            <a:noAutofit/>
          </a:bodyPr>
          <a:lstStyle/>
          <a:p>
            <a:r>
              <a:rPr lang="en-US" sz="2000" b="1" u="sng" dirty="0"/>
              <a:t>G20</a:t>
            </a:r>
            <a:r>
              <a:rPr lang="en-US" sz="2000" u="sng" dirty="0"/>
              <a:t>:</a:t>
            </a:r>
            <a:r>
              <a:rPr lang="en-US" sz="2000" dirty="0"/>
              <a:t> Eu ja 19 </a:t>
            </a:r>
            <a:r>
              <a:rPr lang="en-US" sz="2000" dirty="0" err="1"/>
              <a:t>maailman</a:t>
            </a:r>
            <a:r>
              <a:rPr lang="en-US" sz="2000" dirty="0"/>
              <a:t> </a:t>
            </a:r>
            <a:r>
              <a:rPr lang="en-US" sz="2000" dirty="0" err="1"/>
              <a:t>rikkainta</a:t>
            </a:r>
            <a:r>
              <a:rPr lang="en-US" sz="2000" dirty="0"/>
              <a:t> </a:t>
            </a:r>
            <a:r>
              <a:rPr lang="en-US" sz="2000" dirty="0" err="1"/>
              <a:t>maata</a:t>
            </a:r>
            <a:endParaRPr lang="en-US" sz="2000" dirty="0"/>
          </a:p>
          <a:p>
            <a:pPr lvl="1"/>
            <a:r>
              <a:rPr lang="en-US" sz="2000" dirty="0" err="1"/>
              <a:t>Yhteistyö</a:t>
            </a:r>
            <a:r>
              <a:rPr lang="en-US" sz="2000" dirty="0"/>
              <a:t>- ja </a:t>
            </a:r>
            <a:r>
              <a:rPr lang="en-US" sz="2000" dirty="0" err="1"/>
              <a:t>keskustelufoorumi</a:t>
            </a:r>
            <a:r>
              <a:rPr lang="en-US" sz="2000" dirty="0"/>
              <a:t> </a:t>
            </a:r>
            <a:r>
              <a:rPr lang="en-US" sz="2000" dirty="0" err="1"/>
              <a:t>ajankohtaisista</a:t>
            </a:r>
            <a:r>
              <a:rPr lang="en-US" sz="2000" dirty="0"/>
              <a:t> </a:t>
            </a:r>
            <a:r>
              <a:rPr lang="en-US" sz="2000" dirty="0" err="1"/>
              <a:t>asioista</a:t>
            </a:r>
            <a:r>
              <a:rPr lang="en-US" sz="2000" dirty="0"/>
              <a:t> </a:t>
            </a:r>
            <a:r>
              <a:rPr lang="en-US" sz="2000" dirty="0" err="1"/>
              <a:t>maailman</a:t>
            </a:r>
            <a:r>
              <a:rPr lang="en-US" sz="2000" dirty="0"/>
              <a:t> </a:t>
            </a:r>
            <a:r>
              <a:rPr lang="en-US" sz="2000" dirty="0" err="1"/>
              <a:t>taloudessa</a:t>
            </a:r>
            <a:endParaRPr lang="en-US" sz="2000" dirty="0"/>
          </a:p>
          <a:p>
            <a:pPr marL="457200" lvl="1" indent="0">
              <a:buNone/>
            </a:pPr>
            <a:endParaRPr lang="en-US" sz="2000" dirty="0"/>
          </a:p>
          <a:p>
            <a:r>
              <a:rPr lang="en-US" sz="2000" b="1" u="sng" dirty="0"/>
              <a:t>G7</a:t>
            </a:r>
            <a:r>
              <a:rPr lang="en-US" sz="2000" u="sng" dirty="0"/>
              <a:t>:</a:t>
            </a:r>
            <a:r>
              <a:rPr lang="en-US" sz="2000" dirty="0"/>
              <a:t> </a:t>
            </a:r>
            <a:r>
              <a:rPr lang="en-US" sz="2000" dirty="0" err="1"/>
              <a:t>maailman</a:t>
            </a:r>
            <a:r>
              <a:rPr lang="en-US" sz="2000" dirty="0"/>
              <a:t> 7 </a:t>
            </a:r>
            <a:r>
              <a:rPr lang="en-US" sz="2000" dirty="0" err="1"/>
              <a:t>kehittyneintä</a:t>
            </a:r>
            <a:r>
              <a:rPr lang="en-US" sz="2000" dirty="0"/>
              <a:t> </a:t>
            </a:r>
            <a:r>
              <a:rPr lang="en-US" sz="2000" dirty="0" err="1"/>
              <a:t>taloutta</a:t>
            </a:r>
            <a:endParaRPr lang="en-US" sz="2000" dirty="0"/>
          </a:p>
          <a:p>
            <a:pPr lvl="1"/>
            <a:r>
              <a:rPr lang="en-US" sz="2000" dirty="0" err="1"/>
              <a:t>Keskustelufoorumi</a:t>
            </a:r>
            <a:r>
              <a:rPr lang="en-US" sz="2000" dirty="0"/>
              <a:t> </a:t>
            </a:r>
            <a:r>
              <a:rPr lang="en-US" sz="2000" dirty="0" err="1"/>
              <a:t>ajankohtaisista</a:t>
            </a:r>
            <a:r>
              <a:rPr lang="en-US" sz="2000" dirty="0"/>
              <a:t> </a:t>
            </a:r>
            <a:r>
              <a:rPr lang="en-US" sz="2000" dirty="0" err="1"/>
              <a:t>talouskysymyksistä</a:t>
            </a:r>
            <a:endParaRPr lang="en-US" sz="2000" dirty="0"/>
          </a:p>
          <a:p>
            <a:pPr marL="457200" lvl="1" indent="0">
              <a:buNone/>
            </a:pPr>
            <a:endParaRPr lang="en-US" sz="2000" dirty="0"/>
          </a:p>
          <a:p>
            <a:r>
              <a:rPr lang="en-US" sz="2000" b="1" u="sng" dirty="0"/>
              <a:t>OECD</a:t>
            </a:r>
            <a:r>
              <a:rPr lang="en-US" sz="2000" u="sng" dirty="0"/>
              <a:t>:</a:t>
            </a:r>
            <a:r>
              <a:rPr lang="en-US" sz="2000" dirty="0"/>
              <a:t> </a:t>
            </a:r>
            <a:r>
              <a:rPr lang="en-US" sz="2000" dirty="0" err="1"/>
              <a:t>edistää</a:t>
            </a:r>
            <a:r>
              <a:rPr lang="en-US" sz="2000" dirty="0"/>
              <a:t> </a:t>
            </a:r>
            <a:r>
              <a:rPr lang="en-US" sz="2000" dirty="0" err="1"/>
              <a:t>jäsenvaltioiden</a:t>
            </a:r>
            <a:r>
              <a:rPr lang="en-US" sz="2000" dirty="0"/>
              <a:t> </a:t>
            </a:r>
            <a:r>
              <a:rPr lang="en-US" sz="2000" dirty="0" err="1"/>
              <a:t>kauppaa</a:t>
            </a:r>
            <a:r>
              <a:rPr lang="en-US" sz="2000" dirty="0"/>
              <a:t> ja </a:t>
            </a:r>
            <a:r>
              <a:rPr lang="en-US" sz="2000" dirty="0" err="1"/>
              <a:t>antaa</a:t>
            </a:r>
            <a:r>
              <a:rPr lang="en-US" sz="2000" dirty="0"/>
              <a:t> </a:t>
            </a:r>
            <a:r>
              <a:rPr lang="en-US" sz="2000" dirty="0" err="1"/>
              <a:t>ohjeita</a:t>
            </a:r>
            <a:r>
              <a:rPr lang="en-US" sz="2000" dirty="0"/>
              <a:t> </a:t>
            </a:r>
            <a:r>
              <a:rPr lang="en-US" sz="2000" b="1" dirty="0" err="1"/>
              <a:t>talouspolitiikan</a:t>
            </a:r>
            <a:r>
              <a:rPr lang="en-US" sz="2000" dirty="0"/>
              <a:t> </a:t>
            </a:r>
            <a:r>
              <a:rPr lang="en-US" sz="2000" dirty="0" err="1"/>
              <a:t>harjoittamiseen</a:t>
            </a:r>
            <a:endParaRPr lang="en-US" sz="2000" dirty="0"/>
          </a:p>
        </p:txBody>
      </p:sp>
      <p:pic>
        <p:nvPicPr>
          <p:cNvPr id="1026" name="Picture 2">
            <a:extLst>
              <a:ext uri="{FF2B5EF4-FFF2-40B4-BE49-F238E27FC236}">
                <a16:creationId xmlns:a16="http://schemas.microsoft.com/office/drawing/2014/main" id="{767DA8BE-FBBA-084A-B81D-4A3614D90AC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0796" r="21560"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129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8"/>
        <p:cNvGrpSpPr/>
        <p:nvPr/>
      </p:nvGrpSpPr>
      <p:grpSpPr>
        <a:xfrm>
          <a:off x="0" y="0"/>
          <a:ext cx="0" cy="0"/>
          <a:chOff x="0" y="0"/>
          <a:chExt cx="0" cy="0"/>
        </a:xfrm>
      </p:grpSpPr>
      <p:sp useBgFill="1">
        <p:nvSpPr>
          <p:cNvPr id="119" name="Rectangle 11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Google Shape;369;p48"/>
          <p:cNvSpPr txBox="1">
            <a:spLocks noGrp="1"/>
          </p:cNvSpPr>
          <p:nvPr>
            <p:ph type="title"/>
          </p:nvPr>
        </p:nvSpPr>
        <p:spPr>
          <a:xfrm>
            <a:off x="841248" y="548640"/>
            <a:ext cx="3600860" cy="1821336"/>
          </a:xfrm>
          <a:prstGeom prst="rect">
            <a:avLst/>
          </a:prstGeom>
        </p:spPr>
        <p:txBody>
          <a:bodyPr spcFirstLastPara="1" lIns="91425" tIns="91425" rIns="91425" bIns="91425" anchorCtr="0">
            <a:normAutofit/>
          </a:bodyPr>
          <a:lstStyle/>
          <a:p>
            <a:pPr marL="457200" lvl="0" indent="-571500" rtl="0">
              <a:spcBef>
                <a:spcPts val="0"/>
              </a:spcBef>
              <a:spcAft>
                <a:spcPts val="0"/>
              </a:spcAft>
              <a:buSzPts val="5400"/>
              <a:buAutoNum type="arabicPeriod"/>
            </a:pPr>
            <a:r>
              <a:rPr lang="fi-FI" sz="3400" dirty="0"/>
              <a:t>Euroopan yhdentyminen (kpl 4.)</a:t>
            </a:r>
          </a:p>
        </p:txBody>
      </p:sp>
      <p:sp>
        <p:nvSpPr>
          <p:cNvPr id="12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Google Shape;370;p48"/>
          <p:cNvSpPr txBox="1">
            <a:spLocks noGrp="1"/>
          </p:cNvSpPr>
          <p:nvPr>
            <p:ph idx="1"/>
          </p:nvPr>
        </p:nvSpPr>
        <p:spPr>
          <a:xfrm>
            <a:off x="5126418" y="1027579"/>
            <a:ext cx="6854835" cy="5149286"/>
          </a:xfrm>
          <a:prstGeom prst="rect">
            <a:avLst/>
          </a:prstGeom>
        </p:spPr>
        <p:txBody>
          <a:bodyPr spcFirstLastPara="1" lIns="91425" tIns="91425" rIns="91425" bIns="91425" anchor="ctr" anchorCtr="0">
            <a:noAutofit/>
          </a:bodyPr>
          <a:lstStyle/>
          <a:p>
            <a:pPr marL="457200" lvl="0" indent="-419100" rtl="0">
              <a:spcBef>
                <a:spcPts val="1200"/>
              </a:spcBef>
              <a:spcAft>
                <a:spcPts val="0"/>
              </a:spcAft>
              <a:buSzPts val="3000"/>
              <a:buChar char="▪"/>
            </a:pPr>
            <a:r>
              <a:rPr lang="fi-FI" sz="2400" i="1" u="sng" dirty="0"/>
              <a:t>Varhaisvaiheet:</a:t>
            </a:r>
          </a:p>
          <a:p>
            <a:pPr marL="457200" lvl="0" indent="-419100">
              <a:spcBef>
                <a:spcPts val="1200"/>
              </a:spcBef>
              <a:buSzPts val="3000"/>
              <a:buChar char="▪"/>
            </a:pPr>
            <a:r>
              <a:rPr lang="fi-FI" sz="2400" dirty="0"/>
              <a:t>1870-71 </a:t>
            </a:r>
            <a:r>
              <a:rPr lang="fi-FI" sz="2400" b="1" dirty="0"/>
              <a:t>Saksan-Ranskan sota </a:t>
            </a:r>
          </a:p>
          <a:p>
            <a:pPr marL="457200" lvl="0" indent="-419100">
              <a:spcBef>
                <a:spcPts val="1200"/>
              </a:spcBef>
              <a:buSzPts val="3000"/>
              <a:buChar char="▪"/>
            </a:pPr>
            <a:r>
              <a:rPr lang="fi-FI" sz="2400" dirty="0"/>
              <a:t>1900-luvun alussa </a:t>
            </a:r>
            <a:r>
              <a:rPr lang="fi-FI" sz="2400" b="1" dirty="0"/>
              <a:t>I ja II ms </a:t>
            </a:r>
            <a:r>
              <a:rPr lang="fi-FI" sz="2400" dirty="0"/>
              <a:t>ja </a:t>
            </a:r>
            <a:r>
              <a:rPr lang="fi-FI" sz="2400" b="1" dirty="0"/>
              <a:t>fasistiset liikkeet</a:t>
            </a:r>
          </a:p>
          <a:p>
            <a:pPr marL="457200" lvl="0" indent="-419100" rtl="0">
              <a:spcBef>
                <a:spcPts val="1200"/>
              </a:spcBef>
              <a:spcAft>
                <a:spcPts val="0"/>
              </a:spcAft>
              <a:buSzPts val="3000"/>
              <a:buChar char="▪"/>
            </a:pPr>
            <a:r>
              <a:rPr lang="fi-FI" sz="2400" dirty="0"/>
              <a:t>II </a:t>
            </a:r>
            <a:r>
              <a:rPr lang="fi-FI" sz="2400" dirty="0" err="1"/>
              <a:t>ms:n</a:t>
            </a:r>
            <a:r>
              <a:rPr lang="fi-FI" sz="2400" dirty="0"/>
              <a:t> jälkeen </a:t>
            </a:r>
            <a:r>
              <a:rPr lang="fi-FI" sz="2400" b="1" dirty="0"/>
              <a:t>kylmän sodan aika </a:t>
            </a:r>
            <a:r>
              <a:rPr lang="fi-FI" sz="2400" dirty="0"/>
              <a:t>(1947-91)</a:t>
            </a:r>
          </a:p>
          <a:p>
            <a:pPr marL="914400" lvl="1" indent="-419100">
              <a:spcBef>
                <a:spcPts val="1200"/>
              </a:spcBef>
              <a:buSzPts val="3000"/>
              <a:buChar char="▪"/>
            </a:pPr>
            <a:r>
              <a:rPr lang="fi-FI" sz="2000" dirty="0"/>
              <a:t>talous oli romahtanut</a:t>
            </a:r>
          </a:p>
          <a:p>
            <a:pPr marL="914400" lvl="1" indent="-419100">
              <a:spcBef>
                <a:spcPts val="1200"/>
              </a:spcBef>
              <a:buSzPts val="3000"/>
              <a:buChar char="▪"/>
            </a:pPr>
            <a:r>
              <a:rPr lang="fi-FI" sz="2000" dirty="0"/>
              <a:t>itäblokki ja länsiblokki</a:t>
            </a:r>
          </a:p>
          <a:p>
            <a:pPr marL="495300" lvl="1" indent="0">
              <a:spcBef>
                <a:spcPts val="1200"/>
              </a:spcBef>
              <a:buSzPts val="3000"/>
              <a:buNone/>
            </a:pPr>
            <a:endParaRPr lang="fi-FI" sz="2000" dirty="0"/>
          </a:p>
          <a:p>
            <a:pPr marL="457200" indent="-419100">
              <a:spcBef>
                <a:spcPts val="1200"/>
              </a:spcBef>
              <a:buSzPts val="3000"/>
              <a:buChar char="▪"/>
            </a:pPr>
            <a:r>
              <a:rPr lang="fi-FI" sz="2400" dirty="0"/>
              <a:t>Ranskan ulkoministeri </a:t>
            </a:r>
            <a:r>
              <a:rPr lang="fi-FI" sz="2400" b="1" dirty="0"/>
              <a:t>Robert </a:t>
            </a:r>
            <a:r>
              <a:rPr lang="fi-FI" sz="2400" b="1" dirty="0" err="1"/>
              <a:t>Schuman</a:t>
            </a:r>
            <a:r>
              <a:rPr lang="fi-FI" sz="2400" b="1" dirty="0"/>
              <a:t> </a:t>
            </a:r>
            <a:r>
              <a:rPr lang="fi-FI" sz="2400" dirty="0"/>
              <a:t>ja diplomaatti </a:t>
            </a:r>
            <a:r>
              <a:rPr lang="fi-FI" sz="2400" b="1" dirty="0"/>
              <a:t>Jean </a:t>
            </a:r>
            <a:r>
              <a:rPr lang="fi-FI" sz="2400" b="1" dirty="0" err="1"/>
              <a:t>Monnet</a:t>
            </a:r>
            <a:r>
              <a:rPr lang="fi-FI" sz="2400" dirty="0"/>
              <a:t>:</a:t>
            </a:r>
          </a:p>
          <a:p>
            <a:pPr marL="914400" lvl="1" indent="-419100">
              <a:spcBef>
                <a:spcPts val="1200"/>
              </a:spcBef>
              <a:buSzPts val="3000"/>
              <a:buChar char="▪"/>
            </a:pPr>
            <a:r>
              <a:rPr lang="fi-FI" sz="2000" b="1" dirty="0"/>
              <a:t>talouskasvu </a:t>
            </a:r>
            <a:r>
              <a:rPr lang="fi-FI" sz="2000" b="1" i="1" dirty="0"/>
              <a:t>vapaakaupan </a:t>
            </a:r>
            <a:r>
              <a:rPr lang="fi-FI" sz="2000" b="1" dirty="0"/>
              <a:t>avulla</a:t>
            </a:r>
          </a:p>
          <a:p>
            <a:pPr marL="914400" lvl="1" indent="-419100">
              <a:spcBef>
                <a:spcPts val="1200"/>
              </a:spcBef>
              <a:buSzPts val="3000"/>
              <a:buChar char="▪"/>
            </a:pPr>
            <a:r>
              <a:rPr lang="fi-FI" sz="2000" b="1" dirty="0"/>
              <a:t>ajatus </a:t>
            </a:r>
            <a:r>
              <a:rPr lang="fi-FI" sz="2000" b="1" i="1" dirty="0"/>
              <a:t>pysyvästä rauhasta</a:t>
            </a:r>
            <a:r>
              <a:rPr lang="fi-FI" sz="2000" i="1" dirty="0"/>
              <a:t> </a:t>
            </a:r>
            <a:r>
              <a:rPr lang="fi-FI" sz="2000" b="1" dirty="0"/>
              <a:t>Euroopassa</a:t>
            </a:r>
          </a:p>
          <a:p>
            <a:pPr marL="914400" lvl="1" indent="-419100">
              <a:spcBef>
                <a:spcPts val="1200"/>
              </a:spcBef>
              <a:buSzPts val="3000"/>
              <a:buChar char="▪"/>
            </a:pPr>
            <a:r>
              <a:rPr lang="fi-FI" sz="2000" dirty="0"/>
              <a:t>Saksan ja Ranskan sitominen </a:t>
            </a:r>
            <a:r>
              <a:rPr lang="fi-FI" sz="2000" b="1" dirty="0"/>
              <a:t>hiili- ja terästeollisuuden </a:t>
            </a:r>
            <a:r>
              <a:rPr lang="fi-FI" sz="2000" dirty="0"/>
              <a:t>avulla</a:t>
            </a:r>
          </a:p>
          <a:p>
            <a:pPr marL="838200" lvl="1" indent="-342900">
              <a:spcBef>
                <a:spcPts val="1200"/>
              </a:spcBef>
              <a:buSzPts val="3000"/>
              <a:buFont typeface="Wingdings" panose="05000000000000000000" pitchFamily="2" charset="2"/>
              <a:buChar char="à"/>
            </a:pPr>
            <a:r>
              <a:rPr lang="fi-FI" sz="2000" i="1" dirty="0" err="1">
                <a:sym typeface="Wingdings" panose="05000000000000000000" pitchFamily="2" charset="2"/>
              </a:rPr>
              <a:t>Schumanin</a:t>
            </a:r>
            <a:r>
              <a:rPr lang="fi-FI" sz="2000" i="1" dirty="0">
                <a:sym typeface="Wingdings" panose="05000000000000000000" pitchFamily="2" charset="2"/>
              </a:rPr>
              <a:t> julistus </a:t>
            </a:r>
            <a:r>
              <a:rPr lang="fi-FI" sz="2000" dirty="0">
                <a:sym typeface="Wingdings" panose="05000000000000000000" pitchFamily="2" charset="2"/>
              </a:rPr>
              <a:t>9.5.1950</a:t>
            </a:r>
          </a:p>
          <a:p>
            <a:pPr marL="495300" lvl="1" indent="0">
              <a:spcBef>
                <a:spcPts val="1200"/>
              </a:spcBef>
              <a:buSzPts val="3000"/>
              <a:buNone/>
            </a:pPr>
            <a:endParaRPr lang="fi-FI" sz="2000" dirty="0"/>
          </a:p>
          <a:p>
            <a:pPr marL="457200" lvl="0" indent="-419100" rtl="0">
              <a:spcBef>
                <a:spcPts val="1200"/>
              </a:spcBef>
              <a:spcAft>
                <a:spcPts val="0"/>
              </a:spcAft>
              <a:buSzPts val="3000"/>
              <a:buChar char="▪"/>
            </a:pPr>
            <a:endParaRPr lang="fi-FI" sz="2400" dirty="0"/>
          </a:p>
        </p:txBody>
      </p:sp>
      <p:pic>
        <p:nvPicPr>
          <p:cNvPr id="2" name="Kuva 1"/>
          <p:cNvPicPr>
            <a:picLocks noChangeAspect="1"/>
          </p:cNvPicPr>
          <p:nvPr/>
        </p:nvPicPr>
        <p:blipFill>
          <a:blip r:embed="rId3"/>
          <a:stretch>
            <a:fillRect/>
          </a:stretch>
        </p:blipFill>
        <p:spPr>
          <a:xfrm>
            <a:off x="459837" y="2615276"/>
            <a:ext cx="3805756" cy="2501561"/>
          </a:xfrm>
          <a:prstGeom prst="rect">
            <a:avLst/>
          </a:prstGeom>
        </p:spPr>
      </p:pic>
      <p:sp>
        <p:nvSpPr>
          <p:cNvPr id="3" name="Suorakulmio 2"/>
          <p:cNvSpPr/>
          <p:nvPr/>
        </p:nvSpPr>
        <p:spPr>
          <a:xfrm>
            <a:off x="283323" y="5116837"/>
            <a:ext cx="4158785" cy="1477328"/>
          </a:xfrm>
          <a:prstGeom prst="rect">
            <a:avLst/>
          </a:prstGeom>
        </p:spPr>
        <p:txBody>
          <a:bodyPr wrap="square">
            <a:spAutoFit/>
          </a:bodyPr>
          <a:lstStyle/>
          <a:p>
            <a:r>
              <a:rPr lang="fi-FI" dirty="0"/>
              <a:t>Ranskan ulkoministeri Robert </a:t>
            </a:r>
            <a:r>
              <a:rPr lang="fi-FI" dirty="0" err="1"/>
              <a:t>Schuman</a:t>
            </a:r>
            <a:r>
              <a:rPr lang="fi-FI" dirty="0"/>
              <a:t> esitti ajatuksen hiili- ja terästuotannon yhteisöstä. Diplomaatti Jean </a:t>
            </a:r>
            <a:r>
              <a:rPr lang="fi-FI" dirty="0" err="1"/>
              <a:t>Monnet</a:t>
            </a:r>
            <a:r>
              <a:rPr lang="fi-FI" dirty="0"/>
              <a:t> esitti ajatuksen kaupan esteiden vähentämisestä.</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0">
                                            <p:txEl>
                                              <p:pRg st="0" end="0"/>
                                            </p:txEl>
                                          </p:spTgt>
                                        </p:tgtEl>
                                        <p:attrNameLst>
                                          <p:attrName>style.visibility</p:attrName>
                                        </p:attrNameLst>
                                      </p:cBhvr>
                                      <p:to>
                                        <p:strVal val="visible"/>
                                      </p:to>
                                    </p:set>
                                    <p:anim calcmode="lin" valueType="num">
                                      <p:cBhvr additive="base">
                                        <p:cTn id="7" dur="500" fill="hold"/>
                                        <p:tgtEl>
                                          <p:spTgt spid="37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0">
                                            <p:txEl>
                                              <p:pRg st="1" end="1"/>
                                            </p:txEl>
                                          </p:spTgt>
                                        </p:tgtEl>
                                        <p:attrNameLst>
                                          <p:attrName>style.visibility</p:attrName>
                                        </p:attrNameLst>
                                      </p:cBhvr>
                                      <p:to>
                                        <p:strVal val="visible"/>
                                      </p:to>
                                    </p:set>
                                    <p:anim calcmode="lin" valueType="num">
                                      <p:cBhvr additive="base">
                                        <p:cTn id="13" dur="500" fill="hold"/>
                                        <p:tgtEl>
                                          <p:spTgt spid="37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0">
                                            <p:txEl>
                                              <p:pRg st="2" end="2"/>
                                            </p:txEl>
                                          </p:spTgt>
                                        </p:tgtEl>
                                        <p:attrNameLst>
                                          <p:attrName>style.visibility</p:attrName>
                                        </p:attrNameLst>
                                      </p:cBhvr>
                                      <p:to>
                                        <p:strVal val="visible"/>
                                      </p:to>
                                    </p:set>
                                    <p:anim calcmode="lin" valueType="num">
                                      <p:cBhvr additive="base">
                                        <p:cTn id="19" dur="500" fill="hold"/>
                                        <p:tgtEl>
                                          <p:spTgt spid="37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0">
                                            <p:txEl>
                                              <p:pRg st="3" end="3"/>
                                            </p:txEl>
                                          </p:spTgt>
                                        </p:tgtEl>
                                        <p:attrNameLst>
                                          <p:attrName>style.visibility</p:attrName>
                                        </p:attrNameLst>
                                      </p:cBhvr>
                                      <p:to>
                                        <p:strVal val="visible"/>
                                      </p:to>
                                    </p:set>
                                    <p:anim calcmode="lin" valueType="num">
                                      <p:cBhvr additive="base">
                                        <p:cTn id="25" dur="500" fill="hold"/>
                                        <p:tgtEl>
                                          <p:spTgt spid="37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0">
                                            <p:txEl>
                                              <p:pRg st="4" end="4"/>
                                            </p:txEl>
                                          </p:spTgt>
                                        </p:tgtEl>
                                        <p:attrNameLst>
                                          <p:attrName>style.visibility</p:attrName>
                                        </p:attrNameLst>
                                      </p:cBhvr>
                                      <p:to>
                                        <p:strVal val="visible"/>
                                      </p:to>
                                    </p:set>
                                    <p:anim calcmode="lin" valueType="num">
                                      <p:cBhvr additive="base">
                                        <p:cTn id="31" dur="500" fill="hold"/>
                                        <p:tgtEl>
                                          <p:spTgt spid="37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70">
                                            <p:txEl>
                                              <p:pRg st="5" end="5"/>
                                            </p:txEl>
                                          </p:spTgt>
                                        </p:tgtEl>
                                        <p:attrNameLst>
                                          <p:attrName>style.visibility</p:attrName>
                                        </p:attrNameLst>
                                      </p:cBhvr>
                                      <p:to>
                                        <p:strVal val="visible"/>
                                      </p:to>
                                    </p:set>
                                    <p:anim calcmode="lin" valueType="num">
                                      <p:cBhvr additive="base">
                                        <p:cTn id="37" dur="500" fill="hold"/>
                                        <p:tgtEl>
                                          <p:spTgt spid="37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7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70">
                                            <p:txEl>
                                              <p:pRg st="7" end="7"/>
                                            </p:txEl>
                                          </p:spTgt>
                                        </p:tgtEl>
                                        <p:attrNameLst>
                                          <p:attrName>style.visibility</p:attrName>
                                        </p:attrNameLst>
                                      </p:cBhvr>
                                      <p:to>
                                        <p:strVal val="visible"/>
                                      </p:to>
                                    </p:set>
                                    <p:anim calcmode="lin" valueType="num">
                                      <p:cBhvr additive="base">
                                        <p:cTn id="43" dur="500" fill="hold"/>
                                        <p:tgtEl>
                                          <p:spTgt spid="370">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70">
                                            <p:txEl>
                                              <p:pRg st="8" end="8"/>
                                            </p:txEl>
                                          </p:spTgt>
                                        </p:tgtEl>
                                        <p:attrNameLst>
                                          <p:attrName>style.visibility</p:attrName>
                                        </p:attrNameLst>
                                      </p:cBhvr>
                                      <p:to>
                                        <p:strVal val="visible"/>
                                      </p:to>
                                    </p:set>
                                    <p:anim calcmode="lin" valueType="num">
                                      <p:cBhvr additive="base">
                                        <p:cTn id="49" dur="500" fill="hold"/>
                                        <p:tgtEl>
                                          <p:spTgt spid="370">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7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70">
                                            <p:txEl>
                                              <p:pRg st="9" end="9"/>
                                            </p:txEl>
                                          </p:spTgt>
                                        </p:tgtEl>
                                        <p:attrNameLst>
                                          <p:attrName>style.visibility</p:attrName>
                                        </p:attrNameLst>
                                      </p:cBhvr>
                                      <p:to>
                                        <p:strVal val="visible"/>
                                      </p:to>
                                    </p:set>
                                    <p:anim calcmode="lin" valueType="num">
                                      <p:cBhvr additive="base">
                                        <p:cTn id="55" dur="500" fill="hold"/>
                                        <p:tgtEl>
                                          <p:spTgt spid="370">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70">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70">
                                            <p:txEl>
                                              <p:pRg st="10" end="10"/>
                                            </p:txEl>
                                          </p:spTgt>
                                        </p:tgtEl>
                                        <p:attrNameLst>
                                          <p:attrName>style.visibility</p:attrName>
                                        </p:attrNameLst>
                                      </p:cBhvr>
                                      <p:to>
                                        <p:strVal val="visible"/>
                                      </p:to>
                                    </p:set>
                                    <p:anim calcmode="lin" valueType="num">
                                      <p:cBhvr additive="base">
                                        <p:cTn id="61" dur="500" fill="hold"/>
                                        <p:tgtEl>
                                          <p:spTgt spid="370">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70">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70">
                                            <p:txEl>
                                              <p:pRg st="11" end="11"/>
                                            </p:txEl>
                                          </p:spTgt>
                                        </p:tgtEl>
                                        <p:attrNameLst>
                                          <p:attrName>style.visibility</p:attrName>
                                        </p:attrNameLst>
                                      </p:cBhvr>
                                      <p:to>
                                        <p:strVal val="visible"/>
                                      </p:to>
                                    </p:set>
                                    <p:anim calcmode="lin" valueType="num">
                                      <p:cBhvr additive="base">
                                        <p:cTn id="67" dur="500" fill="hold"/>
                                        <p:tgtEl>
                                          <p:spTgt spid="370">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70">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r-FR" dirty="0"/>
              <a:t>Parc de Cinquantenaire -puisto Brysselissä.</a:t>
            </a:r>
            <a:endParaRPr lang="fi-FI" dirty="0"/>
          </a:p>
        </p:txBody>
      </p:sp>
      <p:pic>
        <p:nvPicPr>
          <p:cNvPr id="4" name="Sisällön paikkamerkki 3"/>
          <p:cNvPicPr>
            <a:picLocks noGrp="1" noChangeAspect="1"/>
          </p:cNvPicPr>
          <p:nvPr>
            <p:ph idx="1"/>
          </p:nvPr>
        </p:nvPicPr>
        <p:blipFill>
          <a:blip r:embed="rId2"/>
          <a:stretch>
            <a:fillRect/>
          </a:stretch>
        </p:blipFill>
        <p:spPr>
          <a:xfrm>
            <a:off x="3840480" y="1690688"/>
            <a:ext cx="3216537" cy="4351338"/>
          </a:xfrm>
          <a:prstGeom prst="rect">
            <a:avLst/>
          </a:prstGeom>
        </p:spPr>
      </p:pic>
    </p:spTree>
    <p:extLst>
      <p:ext uri="{BB962C8B-B14F-4D97-AF65-F5344CB8AC3E}">
        <p14:creationId xmlns:p14="http://schemas.microsoft.com/office/powerpoint/2010/main" val="1739841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SzPts val="5400"/>
              <a:buFont typeface="Rokkitt"/>
              <a:buNone/>
            </a:pPr>
            <a:r>
              <a:rPr lang="fi-FI" dirty="0"/>
              <a:t>2</a:t>
            </a:r>
            <a:r>
              <a:rPr lang="fi-FI" sz="5400" b="0" i="0" u="none" strike="noStrike" cap="none" dirty="0">
                <a:latin typeface="Rokkitt"/>
                <a:ea typeface="Rokkitt"/>
                <a:cs typeface="Rokkitt"/>
                <a:sym typeface="Rokkitt"/>
              </a:rPr>
              <a:t>. HIILI- JA TERÄSYHTEISÖ (kpl 4.)</a:t>
            </a:r>
            <a:endParaRPr dirty="0"/>
          </a:p>
        </p:txBody>
      </p:sp>
      <p:sp>
        <p:nvSpPr>
          <p:cNvPr id="391" name="Google Shape;391;p51"/>
          <p:cNvSpPr txBox="1">
            <a:spLocks noGrp="1"/>
          </p:cNvSpPr>
          <p:nvPr>
            <p:ph sz="half" idx="1"/>
          </p:nvPr>
        </p:nvSpPr>
        <p:spPr>
          <a:xfrm>
            <a:off x="231350" y="1957389"/>
            <a:ext cx="5706871" cy="4535486"/>
          </a:xfrm>
          <a:prstGeom prst="rect">
            <a:avLst/>
          </a:prstGeom>
          <a:noFill/>
          <a:ln>
            <a:noFill/>
          </a:ln>
        </p:spPr>
        <p:txBody>
          <a:bodyPr spcFirstLastPara="1" wrap="square" lIns="91425" tIns="45700" rIns="91425" bIns="45700" anchor="t" anchorCtr="0">
            <a:noAutofit/>
          </a:bodyPr>
          <a:lstStyle/>
          <a:p>
            <a:pPr marL="182880" marR="0" lvl="0" indent="-227330" algn="l" rtl="0">
              <a:lnSpc>
                <a:spcPct val="90000"/>
              </a:lnSpc>
              <a:spcBef>
                <a:spcPts val="0"/>
              </a:spcBef>
              <a:spcAft>
                <a:spcPts val="0"/>
              </a:spcAft>
              <a:buClr>
                <a:srgbClr val="9E3611"/>
              </a:buClr>
              <a:buSzPts val="2400"/>
              <a:buFont typeface="Noto Sans Symbols"/>
              <a:buChar char="▪"/>
            </a:pPr>
            <a:r>
              <a:rPr lang="fi-FI" b="1" i="1" u="sng" strike="noStrike" cap="none" dirty="0">
                <a:solidFill>
                  <a:schemeClr val="dk1"/>
                </a:solidFill>
              </a:rPr>
              <a:t>Hiili- ja teräsyhteisö</a:t>
            </a:r>
            <a:r>
              <a:rPr lang="fi-FI" b="1" i="1" u="sng" dirty="0"/>
              <a:t> 1951 (Pariisin sopimus)</a:t>
            </a:r>
          </a:p>
          <a:p>
            <a:pPr marL="0" marR="0" lvl="0" indent="0" algn="l" rtl="0">
              <a:lnSpc>
                <a:spcPct val="90000"/>
              </a:lnSpc>
              <a:spcBef>
                <a:spcPts val="0"/>
              </a:spcBef>
              <a:spcAft>
                <a:spcPts val="0"/>
              </a:spcAft>
              <a:buClr>
                <a:srgbClr val="9E3611"/>
              </a:buClr>
              <a:buSzPts val="2400"/>
              <a:buNone/>
            </a:pPr>
            <a:endParaRPr lang="fi-FI" b="1" i="1" u="sng" dirty="0"/>
          </a:p>
          <a:p>
            <a:pPr marL="182880" marR="0" lvl="0" indent="-227330" algn="l" rtl="0">
              <a:lnSpc>
                <a:spcPct val="90000"/>
              </a:lnSpc>
              <a:spcBef>
                <a:spcPts val="0"/>
              </a:spcBef>
              <a:spcAft>
                <a:spcPts val="0"/>
              </a:spcAft>
              <a:buClr>
                <a:srgbClr val="9E3611"/>
              </a:buClr>
              <a:buSzPts val="2400"/>
              <a:buFont typeface="Noto Sans Symbols"/>
              <a:buChar char="▪"/>
            </a:pPr>
            <a:r>
              <a:rPr lang="fi-FI" dirty="0"/>
              <a:t>hiili- ja terästeollisuuden tullivapaus ja niiden yhteinen valvonta  </a:t>
            </a:r>
          </a:p>
          <a:p>
            <a:pPr marL="0" marR="0" lvl="0" indent="0" algn="l" rtl="0">
              <a:lnSpc>
                <a:spcPct val="90000"/>
              </a:lnSpc>
              <a:spcBef>
                <a:spcPts val="0"/>
              </a:spcBef>
              <a:spcAft>
                <a:spcPts val="0"/>
              </a:spcAft>
              <a:buClr>
                <a:srgbClr val="9E3611"/>
              </a:buClr>
              <a:buSzPts val="2400"/>
              <a:buNone/>
            </a:pPr>
            <a:endParaRPr lang="fi-FI" dirty="0"/>
          </a:p>
          <a:p>
            <a:pPr marL="182880" marR="0" lvl="0" indent="-227330" algn="l" rtl="0">
              <a:lnSpc>
                <a:spcPct val="90000"/>
              </a:lnSpc>
              <a:spcBef>
                <a:spcPts val="0"/>
              </a:spcBef>
              <a:spcAft>
                <a:spcPts val="0"/>
              </a:spcAft>
              <a:buClr>
                <a:srgbClr val="9E3611"/>
              </a:buClr>
              <a:buSzPts val="2400"/>
              <a:buFont typeface="Noto Sans Symbols"/>
              <a:buChar char="▪"/>
            </a:pPr>
            <a:r>
              <a:rPr lang="fi-FI" u="none" strike="noStrike" cap="none" dirty="0">
                <a:solidFill>
                  <a:schemeClr val="dk1"/>
                </a:solidFill>
              </a:rPr>
              <a:t>Ranska, Länsi-Saksa, Alankomaat, Belgia, Luxemburg ja Italia</a:t>
            </a:r>
            <a:r>
              <a:rPr lang="fi-FI" i="0" u="none" strike="noStrike" cap="none" dirty="0">
                <a:solidFill>
                  <a:schemeClr val="dk1"/>
                </a:solidFill>
                <a:latin typeface="Rockwell"/>
                <a:ea typeface="Rockwell"/>
                <a:cs typeface="Rockwell"/>
                <a:sym typeface="Rockwell"/>
              </a:rPr>
              <a:t> </a:t>
            </a:r>
            <a:endParaRPr dirty="0"/>
          </a:p>
          <a:p>
            <a:pPr marL="0" marR="0" lvl="0" indent="0" algn="l" rtl="0">
              <a:lnSpc>
                <a:spcPct val="90000"/>
              </a:lnSpc>
              <a:spcBef>
                <a:spcPts val="1200"/>
              </a:spcBef>
              <a:spcAft>
                <a:spcPts val="0"/>
              </a:spcAft>
              <a:buNone/>
            </a:pPr>
            <a:endParaRPr sz="2400" i="0" u="none" strike="noStrike" cap="none" dirty="0">
              <a:solidFill>
                <a:schemeClr val="dk1"/>
              </a:solidFill>
              <a:latin typeface="Rockwell"/>
              <a:ea typeface="Rockwell"/>
              <a:cs typeface="Rockwell"/>
              <a:sym typeface="Rockwell"/>
            </a:endParaRPr>
          </a:p>
        </p:txBody>
      </p:sp>
      <p:sp>
        <p:nvSpPr>
          <p:cNvPr id="393" name="Google Shape;393;p51"/>
          <p:cNvSpPr txBox="1"/>
          <p:nvPr/>
        </p:nvSpPr>
        <p:spPr>
          <a:xfrm>
            <a:off x="6598550" y="5359069"/>
            <a:ext cx="5399100" cy="712181"/>
          </a:xfrm>
          <a:prstGeom prst="rect">
            <a:avLst/>
          </a:prstGeom>
          <a:noFill/>
          <a:ln>
            <a:noFill/>
          </a:ln>
        </p:spPr>
        <p:txBody>
          <a:bodyPr spcFirstLastPara="1" wrap="square" lIns="91425" tIns="45700" rIns="91425" bIns="45700" anchor="t" anchorCtr="0">
            <a:noAutofit/>
          </a:bodyPr>
          <a:lstStyle/>
          <a:p>
            <a:pPr lvl="0"/>
            <a:endParaRPr sz="1800" i="1" dirty="0">
              <a:solidFill>
                <a:schemeClr val="dk1"/>
              </a:solidFill>
              <a:latin typeface="Rockwell"/>
              <a:ea typeface="Rockwell"/>
              <a:cs typeface="Rockwell"/>
              <a:sym typeface="Rockwell"/>
            </a:endParaRPr>
          </a:p>
        </p:txBody>
      </p:sp>
      <p:pic>
        <p:nvPicPr>
          <p:cNvPr id="3" name="Sisällön paikkamerkki 2"/>
          <p:cNvPicPr>
            <a:picLocks noGrp="1" noChangeAspect="1"/>
          </p:cNvPicPr>
          <p:nvPr>
            <p:ph sz="half" idx="2"/>
          </p:nvPr>
        </p:nvPicPr>
        <p:blipFill>
          <a:blip r:embed="rId3"/>
          <a:stretch>
            <a:fillRect/>
          </a:stretch>
        </p:blipFill>
        <p:spPr>
          <a:xfrm>
            <a:off x="6172200" y="1997789"/>
            <a:ext cx="5181600" cy="4007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4965430" y="629268"/>
            <a:ext cx="6586491" cy="1286160"/>
          </a:xfrm>
          <a:prstGeom prst="rect">
            <a:avLst/>
          </a:prstGeom>
        </p:spPr>
        <p:txBody>
          <a:bodyPr spcFirstLastPara="1" lIns="91425" tIns="45700" rIns="91425" bIns="45700" anchor="b" anchorCtr="0">
            <a:normAutofit/>
          </a:bodyPr>
          <a:lstStyle/>
          <a:p>
            <a:pPr marL="0" marR="0" lvl="0" indent="0" rtl="0">
              <a:spcBef>
                <a:spcPts val="0"/>
              </a:spcBef>
              <a:spcAft>
                <a:spcPts val="0"/>
              </a:spcAft>
              <a:buSzPts val="5400"/>
              <a:buFont typeface="Rokkitt"/>
              <a:buNone/>
            </a:pPr>
            <a:r>
              <a:rPr lang="fi-FI" b="0" i="0" u="none" strike="noStrike" cap="none">
                <a:latin typeface="Rokkitt"/>
                <a:ea typeface="Rokkitt"/>
                <a:cs typeface="Rokkitt"/>
                <a:sym typeface="Rokkitt"/>
              </a:rPr>
              <a:t>OHJEITA</a:t>
            </a:r>
            <a:endParaRPr lang="fi-FI"/>
          </a:p>
        </p:txBody>
      </p:sp>
      <p:sp>
        <p:nvSpPr>
          <p:cNvPr id="112" name="Google Shape;112;p14"/>
          <p:cNvSpPr txBox="1">
            <a:spLocks noGrp="1"/>
          </p:cNvSpPr>
          <p:nvPr>
            <p:ph idx="1"/>
          </p:nvPr>
        </p:nvSpPr>
        <p:spPr>
          <a:xfrm>
            <a:off x="4965431" y="2438400"/>
            <a:ext cx="6586489" cy="4118810"/>
          </a:xfrm>
          <a:prstGeom prst="rect">
            <a:avLst/>
          </a:prstGeom>
        </p:spPr>
        <p:txBody>
          <a:bodyPr spcFirstLastPara="1" lIns="91425" tIns="45700" rIns="91425" bIns="45700" anchorCtr="0">
            <a:normAutofit lnSpcReduction="10000"/>
          </a:bodyPr>
          <a:lstStyle/>
          <a:p>
            <a:pPr marL="342900" marR="0" lvl="0" indent="-342900" rtl="0">
              <a:spcBef>
                <a:spcPts val="0"/>
              </a:spcBef>
              <a:spcAft>
                <a:spcPts val="0"/>
              </a:spcAft>
              <a:buClr>
                <a:srgbClr val="000000"/>
              </a:buClr>
              <a:buSzPts val="1683"/>
              <a:buFont typeface="Noto Sans Symbols"/>
              <a:buChar char="•"/>
            </a:pPr>
            <a:r>
              <a:rPr lang="fi-FI" sz="2400" b="0" i="0" u="none" strike="noStrike" cap="none" dirty="0">
                <a:latin typeface="Arial"/>
                <a:ea typeface="Arial"/>
                <a:cs typeface="Arial"/>
                <a:sym typeface="Arial"/>
              </a:rPr>
              <a:t>Digikirja: </a:t>
            </a:r>
            <a:r>
              <a:rPr lang="fi-FI" sz="2400" dirty="0">
                <a:latin typeface="Arial"/>
                <a:ea typeface="Arial"/>
                <a:cs typeface="Arial"/>
                <a:sym typeface="Arial"/>
              </a:rPr>
              <a:t>Suomi, Eurooppa ja muuttuva maailma (Forum, Otava)</a:t>
            </a:r>
          </a:p>
          <a:p>
            <a:pPr marL="342900" marR="0" lvl="0" indent="-342900" rtl="0">
              <a:spcBef>
                <a:spcPts val="0"/>
              </a:spcBef>
              <a:spcAft>
                <a:spcPts val="0"/>
              </a:spcAft>
              <a:buClr>
                <a:srgbClr val="000000"/>
              </a:buClr>
              <a:buSzPts val="1683"/>
              <a:buFont typeface="Noto Sans Symbols"/>
              <a:buChar char="•"/>
            </a:pPr>
            <a:r>
              <a:rPr lang="fi-FI" sz="2400" b="0" i="0" u="none" strike="noStrike" cap="none" dirty="0">
                <a:latin typeface="Arial"/>
                <a:ea typeface="Arial"/>
                <a:cs typeface="Arial"/>
                <a:sym typeface="Arial"/>
              </a:rPr>
              <a:t>Arviointi: monipuolinen näyttö, </a:t>
            </a:r>
            <a:r>
              <a:rPr lang="fi-FI" sz="2400" b="1" i="0" u="none" strike="noStrike" cap="none" dirty="0">
                <a:latin typeface="Arial"/>
                <a:ea typeface="Arial"/>
                <a:cs typeface="Arial"/>
                <a:sym typeface="Arial"/>
              </a:rPr>
              <a:t>tuntityö</a:t>
            </a:r>
            <a:r>
              <a:rPr lang="fi-FI" sz="2400" dirty="0">
                <a:latin typeface="Arial"/>
                <a:ea typeface="Arial"/>
                <a:cs typeface="Arial"/>
                <a:sym typeface="Arial"/>
              </a:rPr>
              <a:t>:</a:t>
            </a:r>
            <a:r>
              <a:rPr lang="fi-FI" sz="2400" b="0" i="0" u="none" strike="noStrike" cap="none" dirty="0">
                <a:latin typeface="Arial"/>
                <a:ea typeface="Arial"/>
                <a:cs typeface="Arial"/>
                <a:sym typeface="Arial"/>
              </a:rPr>
              <a:t> viittaaminen ym. aktiivisuus, </a:t>
            </a:r>
            <a:r>
              <a:rPr lang="fi-FI" sz="2400" b="1" i="0" u="none" strike="noStrike" cap="none" dirty="0">
                <a:latin typeface="Arial"/>
                <a:ea typeface="Arial"/>
                <a:cs typeface="Arial"/>
                <a:sym typeface="Arial"/>
              </a:rPr>
              <a:t>pakolliset tehtävät</a:t>
            </a:r>
            <a:r>
              <a:rPr lang="fi-FI" sz="2400" b="0" i="0" u="none" strike="noStrike" cap="none" dirty="0">
                <a:latin typeface="Arial"/>
                <a:ea typeface="Arial"/>
                <a:cs typeface="Arial"/>
                <a:sym typeface="Arial"/>
              </a:rPr>
              <a:t>, joiden tekemistä kurssin suorittaminen edellyttää, ja </a:t>
            </a:r>
            <a:r>
              <a:rPr lang="fi-FI" sz="2400" b="1" i="0" u="none" strike="noStrike" cap="none" dirty="0">
                <a:latin typeface="Arial"/>
                <a:ea typeface="Arial"/>
                <a:cs typeface="Arial"/>
                <a:sym typeface="Arial"/>
              </a:rPr>
              <a:t>syventävät tehtävät,  koe koeviikolla</a:t>
            </a:r>
            <a:endParaRPr lang="fi-FI" sz="2400" b="1" dirty="0"/>
          </a:p>
          <a:p>
            <a:pPr marL="342900" marR="0" lvl="0" indent="-342900" rtl="0">
              <a:spcBef>
                <a:spcPts val="518"/>
              </a:spcBef>
              <a:spcAft>
                <a:spcPts val="0"/>
              </a:spcAft>
              <a:buClr>
                <a:srgbClr val="000000"/>
              </a:buClr>
              <a:buSzPts val="1683"/>
              <a:buFont typeface="Noto Sans Symbols"/>
              <a:buChar char="•"/>
            </a:pPr>
            <a:r>
              <a:rPr lang="fi-FI" sz="2400" b="0" i="0" u="none" strike="noStrike" cap="none" dirty="0">
                <a:latin typeface="Arial"/>
                <a:ea typeface="Arial"/>
                <a:cs typeface="Arial"/>
                <a:sym typeface="Arial"/>
              </a:rPr>
              <a:t>Säännöt: </a:t>
            </a:r>
            <a:r>
              <a:rPr lang="fi-FI" sz="2400" dirty="0">
                <a:latin typeface="Arial"/>
                <a:ea typeface="Arial"/>
                <a:cs typeface="Arial"/>
                <a:sym typeface="Arial"/>
              </a:rPr>
              <a:t>3 poissaoloa (ilmoitus + lisätehtävät), poissaolojen jatkuminen (kurssi jää arvioimatta)</a:t>
            </a:r>
            <a:endParaRPr lang="fi-FI" sz="2400" dirty="0"/>
          </a:p>
          <a:p>
            <a:pPr marL="342900" marR="0" lvl="0" indent="-342900" rtl="0">
              <a:spcBef>
                <a:spcPts val="518"/>
              </a:spcBef>
              <a:spcAft>
                <a:spcPts val="0"/>
              </a:spcAft>
              <a:buClr>
                <a:srgbClr val="000000"/>
              </a:buClr>
              <a:buSzPts val="1683"/>
              <a:buFont typeface="Noto Sans Symbols"/>
              <a:buChar char="•"/>
            </a:pPr>
            <a:r>
              <a:rPr lang="fi-FI" sz="2400" b="0" i="0" u="none" strike="noStrike" cap="none" dirty="0">
                <a:latin typeface="Arial"/>
                <a:ea typeface="Arial"/>
                <a:cs typeface="Arial"/>
                <a:sym typeface="Arial"/>
              </a:rPr>
              <a:t>Pidä tietokone mukana tunneilla</a:t>
            </a:r>
            <a:endParaRPr lang="fi-FI" sz="2400" dirty="0"/>
          </a:p>
          <a:p>
            <a:pPr marL="342900" marR="0" lvl="0" indent="-342900" rtl="0">
              <a:spcBef>
                <a:spcPts val="518"/>
              </a:spcBef>
              <a:spcAft>
                <a:spcPts val="0"/>
              </a:spcAft>
              <a:buClr>
                <a:srgbClr val="000000"/>
              </a:buClr>
              <a:buSzPts val="1683"/>
              <a:buFont typeface="Noto Sans Symbols"/>
              <a:buChar char="•"/>
            </a:pPr>
            <a:r>
              <a:rPr lang="fi-FI" sz="2400" b="0" i="0" u="none" strike="noStrike" cap="none" dirty="0">
                <a:latin typeface="Arial"/>
                <a:ea typeface="Arial"/>
                <a:cs typeface="Arial"/>
                <a:sym typeface="Arial"/>
              </a:rPr>
              <a:t>Kurssin tehtävät </a:t>
            </a:r>
            <a:r>
              <a:rPr lang="fi-FI" sz="2400" b="0" i="0" u="none" strike="noStrike" cap="none" dirty="0" err="1">
                <a:latin typeface="Arial"/>
                <a:ea typeface="Arial"/>
                <a:cs typeface="Arial"/>
                <a:sym typeface="Arial"/>
              </a:rPr>
              <a:t>peda.net</a:t>
            </a:r>
            <a:r>
              <a:rPr lang="fi-FI" sz="2400" b="0" i="0" u="none" strike="noStrike" cap="none" dirty="0">
                <a:latin typeface="Arial"/>
                <a:ea typeface="Arial"/>
                <a:cs typeface="Arial"/>
                <a:sym typeface="Arial"/>
              </a:rPr>
              <a:t>-sivuilla</a:t>
            </a:r>
          </a:p>
          <a:p>
            <a:pPr marL="182880" marR="0" lvl="0" indent="-83026" rtl="0">
              <a:spcBef>
                <a:spcPts val="1200"/>
              </a:spcBef>
              <a:spcAft>
                <a:spcPts val="0"/>
              </a:spcAft>
              <a:buClr>
                <a:srgbClr val="9E3611"/>
              </a:buClr>
              <a:buSzPts val="1573"/>
              <a:buFont typeface="Noto Sans Symbols"/>
              <a:buNone/>
            </a:pPr>
            <a:endParaRPr lang="fi-FI" sz="2000" b="0" i="0" u="none" strike="noStrike" cap="none" dirty="0">
              <a:latin typeface="Rockwell"/>
              <a:ea typeface="Rockwell"/>
              <a:cs typeface="Rockwell"/>
              <a:sym typeface="Rockwell"/>
            </a:endParaRPr>
          </a:p>
        </p:txBody>
      </p:sp>
      <p:pic>
        <p:nvPicPr>
          <p:cNvPr id="123" name="Picture 122" descr="Monivalintakoepaperi ja kynä">
            <a:extLst>
              <a:ext uri="{FF2B5EF4-FFF2-40B4-BE49-F238E27FC236}">
                <a16:creationId xmlns:a16="http://schemas.microsoft.com/office/drawing/2014/main" id="{6080E8EE-3ADC-0CC6-4CC0-4E6265E6238C}"/>
              </a:ext>
            </a:extLst>
          </p:cNvPr>
          <p:cNvPicPr>
            <a:picLocks noChangeAspect="1"/>
          </p:cNvPicPr>
          <p:nvPr/>
        </p:nvPicPr>
        <p:blipFill rotWithShape="1">
          <a:blip r:embed="rId3"/>
          <a:srcRect l="56064"/>
          <a:stretch/>
        </p:blipFill>
        <p:spPr>
          <a:xfrm>
            <a:off x="20" y="10"/>
            <a:ext cx="4635571" cy="6857990"/>
          </a:xfrm>
          <a:prstGeom prst="rect">
            <a:avLst/>
          </a:prstGeom>
          <a:effectLst/>
        </p:spPr>
      </p:pic>
      <p:cxnSp>
        <p:nvCxnSpPr>
          <p:cNvPr id="127" name="Straight Connector 12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A610C"/>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7"/>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Google Shape;398;p52"/>
          <p:cNvSpPr txBox="1">
            <a:spLocks noGrp="1"/>
          </p:cNvSpPr>
          <p:nvPr>
            <p:ph type="title"/>
          </p:nvPr>
        </p:nvSpPr>
        <p:spPr>
          <a:xfrm>
            <a:off x="6513788" y="365125"/>
            <a:ext cx="4840010" cy="1807305"/>
          </a:xfrm>
          <a:prstGeom prst="rect">
            <a:avLst/>
          </a:prstGeom>
        </p:spPr>
        <p:txBody>
          <a:bodyPr spcFirstLastPara="1" vert="horz" lIns="91440" tIns="45720" rIns="91440" bIns="45720" rtlCol="0" anchor="ctr" anchorCtr="0">
            <a:normAutofit/>
          </a:bodyPr>
          <a:lstStyle/>
          <a:p>
            <a:pPr marL="0" marR="0" lvl="0" indent="0">
              <a:spcAft>
                <a:spcPts val="0"/>
              </a:spcAft>
              <a:buSzPts val="5400"/>
            </a:pPr>
            <a:r>
              <a:rPr lang="en-US" sz="4100" dirty="0"/>
              <a:t>3</a:t>
            </a:r>
            <a:r>
              <a:rPr lang="en-US" sz="4100" b="0" i="0" u="none" strike="noStrike" cap="none" dirty="0">
                <a:sym typeface="Rokkitt"/>
              </a:rPr>
              <a:t>. EEC ja EURATOM (</a:t>
            </a:r>
            <a:r>
              <a:rPr lang="en-US" sz="4100" b="0" i="0" u="none" strike="noStrike" cap="none" dirty="0" err="1">
                <a:sym typeface="Rokkitt"/>
              </a:rPr>
              <a:t>kpl</a:t>
            </a:r>
            <a:r>
              <a:rPr lang="en-US" sz="4100" b="0" i="0" u="none" strike="noStrike" cap="none" dirty="0">
                <a:sym typeface="Rokkitt"/>
              </a:rPr>
              <a:t> 4.)</a:t>
            </a:r>
            <a:endParaRPr lang="en-US" sz="4100" dirty="0"/>
          </a:p>
        </p:txBody>
      </p:sp>
      <p:pic>
        <p:nvPicPr>
          <p:cNvPr id="400" name="Google Shape;400;p52" descr="Kuva, joka sisältää kohteen kartta&#10;&#10;Kuvaus luotu automaattisesti"/>
          <p:cNvPicPr preferRelativeResize="0">
            <a:picLocks noGrp="1"/>
          </p:cNvPicPr>
          <p:nvPr>
            <p:ph sz="half" idx="2"/>
          </p:nvPr>
        </p:nvPicPr>
        <p:blipFill rotWithShape="1">
          <a:blip r:embed="rId3"/>
          <a:srcRect r="1081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p:spPr>
      </p:pic>
      <p:sp>
        <p:nvSpPr>
          <p:cNvPr id="399" name="Google Shape;399;p52"/>
          <p:cNvSpPr txBox="1">
            <a:spLocks noGrp="1"/>
          </p:cNvSpPr>
          <p:nvPr>
            <p:ph sz="half" idx="1"/>
          </p:nvPr>
        </p:nvSpPr>
        <p:spPr>
          <a:xfrm>
            <a:off x="6268825" y="2333297"/>
            <a:ext cx="5458119" cy="3843666"/>
          </a:xfrm>
          <a:prstGeom prst="rect">
            <a:avLst/>
          </a:prstGeom>
        </p:spPr>
        <p:txBody>
          <a:bodyPr spcFirstLastPara="1" vert="horz" lIns="91440" tIns="45720" rIns="91440" bIns="45720" rtlCol="0" anchorCtr="0">
            <a:normAutofit/>
          </a:bodyPr>
          <a:lstStyle/>
          <a:p>
            <a:pPr marL="0" indent="0">
              <a:spcBef>
                <a:spcPts val="1200"/>
              </a:spcBef>
              <a:buClr>
                <a:srgbClr val="9E3611"/>
              </a:buClr>
              <a:buSzPts val="2400"/>
              <a:buNone/>
            </a:pPr>
            <a:r>
              <a:rPr lang="en-US" sz="2400" b="1" u="sng" strike="noStrike" cap="none" dirty="0"/>
              <a:t>EEC ja EURATOM (</a:t>
            </a:r>
            <a:r>
              <a:rPr lang="en-US" sz="2400" b="1" u="sng" strike="noStrike" cap="none" dirty="0" err="1"/>
              <a:t>Rooman</a:t>
            </a:r>
            <a:r>
              <a:rPr lang="en-US" sz="2400" b="1" u="sng" strike="noStrike" cap="none" dirty="0"/>
              <a:t> </a:t>
            </a:r>
            <a:r>
              <a:rPr lang="en-US" sz="2400" b="1" u="sng" strike="noStrike" cap="none" dirty="0" err="1"/>
              <a:t>sopimus</a:t>
            </a:r>
            <a:r>
              <a:rPr lang="en-US" sz="2400" b="1" u="sng" strike="noStrike" cap="none" dirty="0"/>
              <a:t> 1957)</a:t>
            </a:r>
          </a:p>
          <a:p>
            <a:pPr>
              <a:spcBef>
                <a:spcPts val="1200"/>
              </a:spcBef>
              <a:buClr>
                <a:srgbClr val="9E3611"/>
              </a:buClr>
              <a:buSzPts val="2400"/>
            </a:pPr>
            <a:r>
              <a:rPr lang="en-US" sz="2400" b="1" strike="noStrike" cap="none" dirty="0" err="1"/>
              <a:t>Euroopan</a:t>
            </a:r>
            <a:r>
              <a:rPr lang="en-US" sz="2400" b="1" strike="noStrike" cap="none" dirty="0"/>
              <a:t> </a:t>
            </a:r>
            <a:r>
              <a:rPr lang="en-US" sz="2400" b="1" strike="noStrike" cap="none" dirty="0" err="1"/>
              <a:t>talousyhteisö</a:t>
            </a:r>
            <a:r>
              <a:rPr lang="en-US" sz="2400" b="1" strike="noStrike" cap="none" dirty="0"/>
              <a:t> </a:t>
            </a:r>
            <a:r>
              <a:rPr lang="en-US" sz="2400" dirty="0"/>
              <a:t>(</a:t>
            </a:r>
            <a:r>
              <a:rPr lang="en-US" sz="2400" i="1" dirty="0" err="1"/>
              <a:t>yhteismarkkinat</a:t>
            </a:r>
            <a:r>
              <a:rPr lang="en-US" sz="2400" dirty="0"/>
              <a:t> </a:t>
            </a:r>
            <a:r>
              <a:rPr lang="en-US" sz="2400" dirty="0" err="1"/>
              <a:t>eli</a:t>
            </a:r>
            <a:r>
              <a:rPr lang="en-US" sz="2400" dirty="0"/>
              <a:t> </a:t>
            </a:r>
            <a:r>
              <a:rPr lang="en-US" sz="2400" dirty="0" err="1"/>
              <a:t>tavaroiden</a:t>
            </a:r>
            <a:r>
              <a:rPr lang="en-US" sz="2400" dirty="0"/>
              <a:t> </a:t>
            </a:r>
            <a:r>
              <a:rPr lang="en-US" sz="2400" dirty="0" err="1"/>
              <a:t>tulli</a:t>
            </a:r>
            <a:r>
              <a:rPr lang="en-US" sz="2400" dirty="0"/>
              <a:t>- ja </a:t>
            </a:r>
            <a:r>
              <a:rPr lang="en-US" sz="2400" dirty="0" err="1"/>
              <a:t>vapaakauppaliitto</a:t>
            </a:r>
            <a:r>
              <a:rPr lang="en-US" sz="2400" dirty="0"/>
              <a:t>)</a:t>
            </a:r>
            <a:r>
              <a:rPr lang="en-US" sz="2400" strike="noStrike" cap="none" dirty="0"/>
              <a:t> </a:t>
            </a:r>
            <a:endParaRPr lang="en-US" sz="2400" dirty="0"/>
          </a:p>
          <a:p>
            <a:pPr>
              <a:spcBef>
                <a:spcPts val="1200"/>
              </a:spcBef>
              <a:buClr>
                <a:srgbClr val="9E3611"/>
              </a:buClr>
              <a:buSzPts val="2400"/>
            </a:pPr>
            <a:r>
              <a:rPr lang="en-US" sz="2400" b="1" strike="noStrike" cap="none" dirty="0" err="1"/>
              <a:t>Euroopan</a:t>
            </a:r>
            <a:r>
              <a:rPr lang="en-US" sz="2400" b="1" strike="noStrike" cap="none" dirty="0"/>
              <a:t> </a:t>
            </a:r>
            <a:r>
              <a:rPr lang="en-US" sz="2400" b="1" strike="noStrike" cap="none" dirty="0" err="1"/>
              <a:t>atomienergiayhteisö</a:t>
            </a:r>
            <a:r>
              <a:rPr lang="en-US" sz="2400" b="1" strike="noStrike" cap="none" dirty="0"/>
              <a:t> </a:t>
            </a:r>
            <a:r>
              <a:rPr lang="en-US" sz="2400" dirty="0"/>
              <a:t>(</a:t>
            </a:r>
            <a:r>
              <a:rPr lang="en-US" sz="2400" u="none" strike="noStrike" cap="none" dirty="0" err="1"/>
              <a:t>ydinvoimayhteistyö</a:t>
            </a:r>
            <a:r>
              <a:rPr lang="en-US" sz="2400" u="none" strike="noStrike" cap="none" dirty="0"/>
              <a:t> ja </a:t>
            </a:r>
            <a:r>
              <a:rPr lang="en-US" sz="2400" u="none" strike="noStrike" cap="none" dirty="0" err="1"/>
              <a:t>valvonta</a:t>
            </a:r>
            <a:r>
              <a:rPr lang="en-US" sz="2400" u="none" strike="noStrike" cap="none" dirty="0"/>
              <a:t>)</a:t>
            </a:r>
          </a:p>
          <a:p>
            <a:pPr marL="0" marR="0" lvl="0" indent="0">
              <a:spcBef>
                <a:spcPts val="1200"/>
              </a:spcBef>
              <a:spcAft>
                <a:spcPts val="0"/>
              </a:spcAft>
              <a:buClr>
                <a:srgbClr val="9E3611"/>
              </a:buClr>
              <a:buSzPts val="1700"/>
              <a:buNone/>
            </a:pPr>
            <a:endParaRPr lang="en-US" sz="2000" b="1" u="sng" strike="noStrike" cap="none" dirty="0">
              <a:sym typeface="Rockwell"/>
            </a:endParaRPr>
          </a:p>
          <a:p>
            <a:pPr marL="182880" marR="0" lvl="0">
              <a:spcBef>
                <a:spcPts val="1200"/>
              </a:spcBef>
              <a:spcAft>
                <a:spcPts val="0"/>
              </a:spcAft>
              <a:buClr>
                <a:srgbClr val="9E3611"/>
              </a:buClr>
              <a:buSzPts val="1700"/>
            </a:pPr>
            <a:endParaRPr lang="en-US" sz="2000" b="1" i="0" u="sng" strike="noStrike" cap="none" dirty="0">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4"/>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Google Shape;405;p53"/>
          <p:cNvSpPr txBox="1">
            <a:spLocks noGrp="1"/>
          </p:cNvSpPr>
          <p:nvPr>
            <p:ph type="title"/>
          </p:nvPr>
        </p:nvSpPr>
        <p:spPr>
          <a:xfrm>
            <a:off x="838201" y="365125"/>
            <a:ext cx="5251316" cy="1807305"/>
          </a:xfrm>
          <a:prstGeom prst="rect">
            <a:avLst/>
          </a:prstGeom>
        </p:spPr>
        <p:txBody>
          <a:bodyPr spcFirstLastPara="1" vert="horz" lIns="91440" tIns="45720" rIns="91440" bIns="45720" rtlCol="0" anchor="ctr" anchorCtr="0">
            <a:normAutofit/>
          </a:bodyPr>
          <a:lstStyle/>
          <a:p>
            <a:pPr marL="0" marR="0" lvl="0" indent="0">
              <a:spcAft>
                <a:spcPts val="0"/>
              </a:spcAft>
              <a:buSzPts val="5400"/>
            </a:pPr>
            <a:r>
              <a:rPr lang="en-US" sz="4100" dirty="0"/>
              <a:t>4</a:t>
            </a:r>
            <a:r>
              <a:rPr lang="en-US" sz="4100" b="0" i="0" u="none" strike="noStrike" cap="none" dirty="0">
                <a:sym typeface="Rokkitt"/>
              </a:rPr>
              <a:t>. </a:t>
            </a:r>
            <a:r>
              <a:rPr lang="en-US" sz="4100" b="0" i="0" u="none" strike="noStrike" cap="none" dirty="0" err="1">
                <a:sym typeface="Rokkitt"/>
              </a:rPr>
              <a:t>E</a:t>
            </a:r>
            <a:r>
              <a:rPr lang="en-US" sz="4100" dirty="0" err="1"/>
              <a:t>uroopan</a:t>
            </a:r>
            <a:r>
              <a:rPr lang="en-US" sz="4100" dirty="0"/>
              <a:t> </a:t>
            </a:r>
            <a:r>
              <a:rPr lang="en-US" sz="4100" dirty="0" err="1"/>
              <a:t>yhteisö</a:t>
            </a:r>
            <a:r>
              <a:rPr lang="en-US" sz="4100" dirty="0"/>
              <a:t> EY (</a:t>
            </a:r>
            <a:r>
              <a:rPr lang="en-US" sz="4100" dirty="0" err="1"/>
              <a:t>kpl</a:t>
            </a:r>
            <a:r>
              <a:rPr lang="en-US" sz="4100" dirty="0"/>
              <a:t> 4.)</a:t>
            </a:r>
          </a:p>
        </p:txBody>
      </p:sp>
      <p:sp>
        <p:nvSpPr>
          <p:cNvPr id="406" name="Google Shape;406;p53"/>
          <p:cNvSpPr txBox="1">
            <a:spLocks noGrp="1"/>
          </p:cNvSpPr>
          <p:nvPr>
            <p:ph sz="half" idx="1"/>
          </p:nvPr>
        </p:nvSpPr>
        <p:spPr>
          <a:xfrm>
            <a:off x="518474" y="2333297"/>
            <a:ext cx="5710741" cy="3843666"/>
          </a:xfrm>
          <a:prstGeom prst="rect">
            <a:avLst/>
          </a:prstGeom>
        </p:spPr>
        <p:txBody>
          <a:bodyPr spcFirstLastPara="1" vert="horz" lIns="91440" tIns="45720" rIns="91440" bIns="45720" rtlCol="0" anchorCtr="0">
            <a:normAutofit fontScale="92500" lnSpcReduction="20000"/>
          </a:bodyPr>
          <a:lstStyle/>
          <a:p>
            <a:pPr marL="182880" marR="0" lvl="0">
              <a:spcBef>
                <a:spcPts val="0"/>
              </a:spcBef>
              <a:spcAft>
                <a:spcPts val="0"/>
              </a:spcAft>
              <a:buClr>
                <a:srgbClr val="9E3611"/>
              </a:buClr>
              <a:buSzPts val="3000"/>
            </a:pPr>
            <a:r>
              <a:rPr lang="en-US" sz="2400" b="0" i="0" u="none" strike="noStrike" cap="none" dirty="0" err="1">
                <a:sym typeface="Rockwell"/>
              </a:rPr>
              <a:t>Hiili</a:t>
            </a:r>
            <a:r>
              <a:rPr lang="en-US" sz="2400" b="0" i="0" u="none" strike="noStrike" cap="none" dirty="0">
                <a:sym typeface="Rockwell"/>
              </a:rPr>
              <a:t>- ja </a:t>
            </a:r>
            <a:r>
              <a:rPr lang="en-US" sz="2400" b="0" i="0" u="none" strike="noStrike" cap="none" dirty="0" err="1">
                <a:sym typeface="Rockwell"/>
              </a:rPr>
              <a:t>teräsyhteisö</a:t>
            </a:r>
            <a:r>
              <a:rPr lang="en-US" sz="2400" b="0" i="0" u="none" strike="noStrike" cap="none" dirty="0">
                <a:sym typeface="Rockwell"/>
              </a:rPr>
              <a:t>, Euratom ja EEC </a:t>
            </a:r>
            <a:r>
              <a:rPr lang="en-US" sz="2400" b="0" i="0" u="none" strike="noStrike" cap="none" dirty="0" err="1">
                <a:sym typeface="Rockwell"/>
              </a:rPr>
              <a:t>yhdist</a:t>
            </a:r>
            <a:r>
              <a:rPr lang="en-US" sz="2400" dirty="0" err="1"/>
              <a:t>ettiin</a:t>
            </a:r>
            <a:r>
              <a:rPr lang="en-US" sz="2400" b="0" i="0" u="none" strike="noStrike" cap="none" dirty="0">
                <a:sym typeface="Rockwell"/>
              </a:rPr>
              <a:t>: </a:t>
            </a:r>
            <a:r>
              <a:rPr lang="en-US" sz="2400" b="1" u="none" strike="noStrike" cap="none" dirty="0" err="1"/>
              <a:t>Euroopan</a:t>
            </a:r>
            <a:r>
              <a:rPr lang="en-US" sz="2400" b="1" u="none" strike="noStrike" cap="none" dirty="0"/>
              <a:t> </a:t>
            </a:r>
            <a:r>
              <a:rPr lang="en-US" sz="2400" b="1" u="none" strike="noStrike" cap="none" dirty="0" err="1"/>
              <a:t>yhteisö</a:t>
            </a:r>
            <a:r>
              <a:rPr lang="en-US" sz="2400" b="1" u="none" strike="noStrike" cap="none" dirty="0"/>
              <a:t> (EY) v. 1967-1992</a:t>
            </a:r>
            <a:endParaRPr lang="en-US" sz="2400" dirty="0"/>
          </a:p>
          <a:p>
            <a:pPr marL="182880" marR="0" lvl="0">
              <a:spcBef>
                <a:spcPts val="1200"/>
              </a:spcBef>
              <a:spcAft>
                <a:spcPts val="0"/>
              </a:spcAft>
              <a:buClr>
                <a:srgbClr val="9E3611"/>
              </a:buClr>
              <a:buSzPts val="3000"/>
            </a:pPr>
            <a:r>
              <a:rPr lang="en-US" sz="2400" b="0" i="0" u="none" strike="noStrike" cap="none" dirty="0">
                <a:sym typeface="Rockwell"/>
              </a:rPr>
              <a:t>V. 1973 </a:t>
            </a:r>
            <a:r>
              <a:rPr lang="en-US" sz="2400" b="1" i="0" u="none" strike="noStrike" cap="none" dirty="0"/>
              <a:t>Iso-Britannia, </a:t>
            </a:r>
            <a:r>
              <a:rPr lang="en-US" sz="2400" b="1" i="0" u="none" strike="noStrike" cap="none" dirty="0" err="1"/>
              <a:t>Irlanti</a:t>
            </a:r>
            <a:r>
              <a:rPr lang="en-US" sz="2400" b="1" i="0" u="none" strike="noStrike" cap="none" dirty="0"/>
              <a:t>, </a:t>
            </a:r>
            <a:r>
              <a:rPr lang="en-US" sz="2400" b="1" i="0" u="none" strike="noStrike" cap="none" dirty="0" err="1"/>
              <a:t>Tanska</a:t>
            </a:r>
            <a:r>
              <a:rPr lang="en-US" sz="2400" b="1" i="0" u="none" strike="noStrike" cap="none" dirty="0"/>
              <a:t> </a:t>
            </a:r>
            <a:endParaRPr lang="en-US" sz="2400" dirty="0"/>
          </a:p>
          <a:p>
            <a:pPr marL="182880" marR="0" lvl="0">
              <a:spcBef>
                <a:spcPts val="1200"/>
              </a:spcBef>
              <a:spcAft>
                <a:spcPts val="0"/>
              </a:spcAft>
              <a:buClr>
                <a:srgbClr val="9E3611"/>
              </a:buClr>
              <a:buSzPts val="3000"/>
            </a:pPr>
            <a:r>
              <a:rPr lang="en-US" sz="2400" b="0" i="0" u="none" strike="noStrike" cap="none" dirty="0">
                <a:sym typeface="Rockwell"/>
              </a:rPr>
              <a:t>v. 1981 </a:t>
            </a:r>
            <a:r>
              <a:rPr lang="en-US" sz="2400" b="1" i="0" u="none" strike="noStrike" cap="none" dirty="0" err="1"/>
              <a:t>Kreikka</a:t>
            </a:r>
            <a:endParaRPr lang="en-US" sz="2400" b="1" dirty="0"/>
          </a:p>
          <a:p>
            <a:pPr marL="182880" marR="0" lvl="0">
              <a:spcBef>
                <a:spcPts val="1200"/>
              </a:spcBef>
              <a:spcAft>
                <a:spcPts val="0"/>
              </a:spcAft>
              <a:buClr>
                <a:srgbClr val="9E3611"/>
              </a:buClr>
              <a:buSzPts val="3000"/>
            </a:pPr>
            <a:r>
              <a:rPr lang="en-US" sz="2400" b="0" i="0" u="none" strike="noStrike" cap="none" dirty="0">
                <a:sym typeface="Rockwell"/>
              </a:rPr>
              <a:t>V. 1986: </a:t>
            </a:r>
            <a:r>
              <a:rPr lang="en-US" sz="2400" b="1" i="0" u="none" strike="noStrike" cap="none" dirty="0" err="1"/>
              <a:t>Portugali</a:t>
            </a:r>
            <a:r>
              <a:rPr lang="en-US" sz="2400" b="1" i="0" u="none" strike="noStrike" cap="none" dirty="0"/>
              <a:t>, </a:t>
            </a:r>
            <a:r>
              <a:rPr lang="en-US" sz="2400" b="1" i="0" u="none" strike="noStrike" cap="none" dirty="0" err="1"/>
              <a:t>Espanja</a:t>
            </a:r>
            <a:r>
              <a:rPr lang="en-US" sz="2400" b="0" i="0" u="none" strike="noStrike" cap="none" dirty="0">
                <a:sym typeface="Rockwell"/>
              </a:rPr>
              <a:t> </a:t>
            </a:r>
          </a:p>
          <a:p>
            <a:pPr marL="0" marR="0" lvl="0" indent="0">
              <a:spcBef>
                <a:spcPts val="1200"/>
              </a:spcBef>
              <a:spcAft>
                <a:spcPts val="0"/>
              </a:spcAft>
              <a:buClr>
                <a:srgbClr val="9E3611"/>
              </a:buClr>
              <a:buSzPts val="3000"/>
              <a:buNone/>
            </a:pPr>
            <a:r>
              <a:rPr lang="en-US" sz="2400" dirty="0">
                <a:sym typeface="Rockwell"/>
              </a:rPr>
              <a:t>(</a:t>
            </a:r>
            <a:r>
              <a:rPr lang="en-US" sz="2400" dirty="0" err="1">
                <a:sym typeface="Rockwell"/>
              </a:rPr>
              <a:t>pohjoinen</a:t>
            </a:r>
            <a:r>
              <a:rPr lang="en-US" sz="2400" dirty="0">
                <a:sym typeface="Rockwell"/>
              </a:rPr>
              <a:t> ja </a:t>
            </a:r>
            <a:r>
              <a:rPr lang="en-US" sz="2400" dirty="0" err="1">
                <a:sym typeface="Rockwell"/>
              </a:rPr>
              <a:t>eteläinen</a:t>
            </a:r>
            <a:r>
              <a:rPr lang="en-US" sz="2400" dirty="0">
                <a:sym typeface="Rockwell"/>
              </a:rPr>
              <a:t> </a:t>
            </a:r>
            <a:r>
              <a:rPr lang="en-US" sz="2400" dirty="0" err="1">
                <a:sym typeface="Rockwell"/>
              </a:rPr>
              <a:t>laajentuminen</a:t>
            </a:r>
            <a:r>
              <a:rPr lang="en-US" sz="2400" dirty="0">
                <a:sym typeface="Rockwell"/>
              </a:rPr>
              <a:t>)</a:t>
            </a:r>
          </a:p>
          <a:p>
            <a:pPr>
              <a:spcBef>
                <a:spcPts val="1200"/>
              </a:spcBef>
              <a:buClr>
                <a:srgbClr val="9E3611"/>
              </a:buClr>
              <a:buSzPts val="3000"/>
            </a:pPr>
            <a:r>
              <a:rPr lang="en-US" sz="2400" b="1" i="0" u="none" strike="noStrike" cap="none" dirty="0" err="1">
                <a:sym typeface="Rockwell"/>
              </a:rPr>
              <a:t>Sisämarkkinat</a:t>
            </a:r>
            <a:r>
              <a:rPr lang="en-US" sz="2400" b="1" i="0" u="none" strike="noStrike" cap="none" dirty="0">
                <a:sym typeface="Rockwell"/>
              </a:rPr>
              <a:t>:</a:t>
            </a:r>
            <a:endParaRPr lang="en-US" sz="2400" b="1" dirty="0">
              <a:sym typeface="Rockwell"/>
            </a:endParaRPr>
          </a:p>
          <a:p>
            <a:pPr marL="0" marR="0" lvl="0" indent="0">
              <a:spcBef>
                <a:spcPts val="1200"/>
              </a:spcBef>
              <a:spcAft>
                <a:spcPts val="0"/>
              </a:spcAft>
              <a:buClr>
                <a:srgbClr val="9E3611"/>
              </a:buClr>
              <a:buSzPts val="3000"/>
              <a:buNone/>
            </a:pPr>
            <a:r>
              <a:rPr lang="en-US" sz="2400" b="0" i="0" u="none" strike="noStrike" cap="none" dirty="0">
                <a:sym typeface="Rockwell"/>
              </a:rPr>
              <a:t>	</a:t>
            </a:r>
            <a:r>
              <a:rPr lang="en-US" sz="2400" b="1" i="0" u="none" strike="noStrike" cap="none" dirty="0" err="1">
                <a:sym typeface="Rockwell"/>
              </a:rPr>
              <a:t>neljä</a:t>
            </a:r>
            <a:r>
              <a:rPr lang="en-US" sz="2400" b="1" i="0" u="none" strike="noStrike" cap="none" dirty="0">
                <a:sym typeface="Rockwell"/>
              </a:rPr>
              <a:t> </a:t>
            </a:r>
            <a:r>
              <a:rPr lang="en-US" sz="2400" b="1" i="0" u="none" strike="noStrike" cap="none" dirty="0" err="1">
                <a:sym typeface="Rockwell"/>
              </a:rPr>
              <a:t>vapautta</a:t>
            </a:r>
            <a:r>
              <a:rPr lang="en-US" sz="2400" b="0" i="0" u="none" strike="noStrike" cap="none" dirty="0">
                <a:sym typeface="Rockwell"/>
              </a:rPr>
              <a:t>: </a:t>
            </a:r>
            <a:r>
              <a:rPr lang="en-US" sz="2400" b="0" i="1" u="none" strike="noStrike" cap="none" dirty="0" err="1">
                <a:sym typeface="Rockwell"/>
              </a:rPr>
              <a:t>tavaroiden</a:t>
            </a:r>
            <a:r>
              <a:rPr lang="en-US" sz="2400" b="0" i="1" u="none" strike="noStrike" cap="none" dirty="0">
                <a:sym typeface="Rockwell"/>
              </a:rPr>
              <a:t>, 	</a:t>
            </a:r>
            <a:r>
              <a:rPr lang="en-US" sz="2400" b="0" i="1" u="none" strike="noStrike" cap="none" dirty="0" err="1">
                <a:sym typeface="Rockwell"/>
              </a:rPr>
              <a:t>palveluiden</a:t>
            </a:r>
            <a:r>
              <a:rPr lang="en-US" sz="2400" b="0" i="1" u="none" strike="noStrike" cap="none" dirty="0">
                <a:sym typeface="Rockwell"/>
              </a:rPr>
              <a:t>, </a:t>
            </a:r>
            <a:r>
              <a:rPr lang="en-US" sz="2400" b="0" i="1" u="none" strike="noStrike" cap="none" dirty="0" err="1">
                <a:sym typeface="Rockwell"/>
              </a:rPr>
              <a:t>pääoman</a:t>
            </a:r>
            <a:r>
              <a:rPr lang="en-US" sz="2400" b="0" i="1" u="none" strike="noStrike" cap="none" dirty="0">
                <a:sym typeface="Rockwell"/>
              </a:rPr>
              <a:t> ja 	</a:t>
            </a:r>
            <a:r>
              <a:rPr lang="en-US" sz="2400" b="0" i="1" u="none" strike="noStrike" cap="none" dirty="0" err="1">
                <a:sym typeface="Rockwell"/>
              </a:rPr>
              <a:t>ihmisten</a:t>
            </a:r>
            <a:r>
              <a:rPr lang="en-US" sz="2400" b="0" i="1" u="none" strike="noStrike" cap="none" dirty="0">
                <a:sym typeface="Rockwell"/>
              </a:rPr>
              <a:t> </a:t>
            </a:r>
            <a:r>
              <a:rPr lang="en-US" sz="2400" b="0" i="1" u="none" strike="noStrike" cap="none" dirty="0" err="1">
                <a:sym typeface="Rockwell"/>
              </a:rPr>
              <a:t>vapaa</a:t>
            </a:r>
            <a:r>
              <a:rPr lang="en-US" sz="2400" b="0" i="1" u="none" strike="noStrike" cap="none" dirty="0">
                <a:sym typeface="Rockwell"/>
              </a:rPr>
              <a:t> </a:t>
            </a:r>
            <a:r>
              <a:rPr lang="en-US" sz="2400" b="0" i="1" u="none" strike="noStrike" cap="none" dirty="0" err="1">
                <a:sym typeface="Rockwell"/>
              </a:rPr>
              <a:t>liikkuvuus</a:t>
            </a:r>
            <a:endParaRPr lang="en-US" sz="2400" b="0" i="1" u="none" strike="noStrike" cap="none" dirty="0">
              <a:sym typeface="Rockwell"/>
            </a:endParaRPr>
          </a:p>
        </p:txBody>
      </p:sp>
      <p:pic>
        <p:nvPicPr>
          <p:cNvPr id="407" name="Google Shape;407;p53" descr="Kuva, joka sisältää kohteen kartta&#10;&#10;Kuvaus luotu automaattisesti"/>
          <p:cNvPicPr preferRelativeResize="0">
            <a:picLocks noGrp="1"/>
          </p:cNvPicPr>
          <p:nvPr>
            <p:ph sz="half" idx="2"/>
          </p:nvPr>
        </p:nvPicPr>
        <p:blipFill rotWithShape="1">
          <a:blip r:embed="rId3"/>
          <a:srcRect l="10106" r="2620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1"/>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Google Shape;412;p54"/>
          <p:cNvSpPr txBox="1">
            <a:spLocks noGrp="1"/>
          </p:cNvSpPr>
          <p:nvPr>
            <p:ph type="title"/>
          </p:nvPr>
        </p:nvSpPr>
        <p:spPr>
          <a:xfrm>
            <a:off x="314325" y="279071"/>
            <a:ext cx="4339971" cy="936543"/>
          </a:xfrm>
          <a:prstGeom prst="rect">
            <a:avLst/>
          </a:prstGeom>
        </p:spPr>
        <p:txBody>
          <a:bodyPr spcFirstLastPara="1" vert="horz" lIns="91440" tIns="45720" rIns="91440" bIns="45720" rtlCol="0" anchor="ctr" anchorCtr="0">
            <a:normAutofit fontScale="90000"/>
          </a:bodyPr>
          <a:lstStyle/>
          <a:p>
            <a:pPr marL="0" marR="0" lvl="0" indent="0">
              <a:spcAft>
                <a:spcPts val="0"/>
              </a:spcAft>
              <a:buSzPts val="5400"/>
            </a:pPr>
            <a:r>
              <a:rPr lang="en-US" sz="3400" kern="1200" dirty="0">
                <a:solidFill>
                  <a:schemeClr val="tx1"/>
                </a:solidFill>
                <a:latin typeface="+mj-lt"/>
                <a:ea typeface="+mj-ea"/>
                <a:cs typeface="+mj-cs"/>
              </a:rPr>
              <a:t>5</a:t>
            </a:r>
            <a:r>
              <a:rPr lang="en-US" sz="3400" b="0" i="0" u="none" strike="noStrike" kern="1200" cap="none" dirty="0">
                <a:solidFill>
                  <a:schemeClr val="tx1"/>
                </a:solidFill>
                <a:latin typeface="+mj-lt"/>
                <a:ea typeface="+mj-ea"/>
                <a:cs typeface="+mj-cs"/>
                <a:sym typeface="Rokkitt"/>
              </a:rPr>
              <a:t>. EUROOPAN UNIONI (</a:t>
            </a:r>
            <a:r>
              <a:rPr lang="en-US" sz="3400" b="0" i="0" u="none" strike="noStrike" kern="1200" cap="none" dirty="0" err="1">
                <a:solidFill>
                  <a:schemeClr val="tx1"/>
                </a:solidFill>
                <a:latin typeface="+mj-lt"/>
                <a:ea typeface="+mj-ea"/>
                <a:cs typeface="+mj-cs"/>
                <a:sym typeface="Rokkitt"/>
              </a:rPr>
              <a:t>kpl</a:t>
            </a:r>
            <a:r>
              <a:rPr lang="en-US" sz="3400" b="0" i="0" u="none" strike="noStrike" kern="1200" cap="none" dirty="0">
                <a:solidFill>
                  <a:schemeClr val="tx1"/>
                </a:solidFill>
                <a:latin typeface="+mj-lt"/>
                <a:ea typeface="+mj-ea"/>
                <a:cs typeface="+mj-cs"/>
                <a:sym typeface="Rokkitt"/>
              </a:rPr>
              <a:t> 4-5.)</a:t>
            </a:r>
            <a:endParaRPr lang="en-US" sz="3400" kern="1200" dirty="0">
              <a:solidFill>
                <a:schemeClr val="tx1"/>
              </a:solidFill>
              <a:latin typeface="+mj-lt"/>
              <a:ea typeface="+mj-ea"/>
              <a:cs typeface="+mj-cs"/>
            </a:endParaRPr>
          </a:p>
        </p:txBody>
      </p:sp>
      <p:sp>
        <p:nvSpPr>
          <p:cNvPr id="413" name="Google Shape;413;p54"/>
          <p:cNvSpPr txBox="1">
            <a:spLocks noGrp="1"/>
          </p:cNvSpPr>
          <p:nvPr>
            <p:ph sz="half" idx="1"/>
          </p:nvPr>
        </p:nvSpPr>
        <p:spPr>
          <a:xfrm>
            <a:off x="75304" y="1215614"/>
            <a:ext cx="4991548" cy="5642386"/>
          </a:xfrm>
          <a:prstGeom prst="rect">
            <a:avLst/>
          </a:prstGeom>
        </p:spPr>
        <p:txBody>
          <a:bodyPr spcFirstLastPara="1" vert="horz" lIns="91440" tIns="45720" rIns="91440" bIns="45720" rtlCol="0" anchorCtr="0">
            <a:noAutofit/>
          </a:bodyPr>
          <a:lstStyle/>
          <a:p>
            <a:pPr marL="0" marR="0" lvl="0" indent="0">
              <a:spcBef>
                <a:spcPts val="0"/>
              </a:spcBef>
              <a:spcAft>
                <a:spcPts val="0"/>
              </a:spcAft>
              <a:buClr>
                <a:srgbClr val="9E3611"/>
              </a:buClr>
              <a:buSzPts val="1800"/>
              <a:buNone/>
            </a:pPr>
            <a:r>
              <a:rPr lang="en-US" sz="2000" b="1" i="0" u="sng" strike="noStrike" cap="none" dirty="0" err="1">
                <a:sym typeface="Rockwell"/>
              </a:rPr>
              <a:t>Euroopan</a:t>
            </a:r>
            <a:r>
              <a:rPr lang="en-US" sz="2000" b="1" i="0" u="sng" strike="noStrike" cap="none" dirty="0">
                <a:sym typeface="Rockwell"/>
              </a:rPr>
              <a:t> </a:t>
            </a:r>
            <a:r>
              <a:rPr lang="en-US" sz="2000" b="1" i="0" u="sng" strike="noStrike" cap="none" dirty="0" err="1">
                <a:sym typeface="Rockwell"/>
              </a:rPr>
              <a:t>unioni</a:t>
            </a:r>
            <a:r>
              <a:rPr lang="en-US" sz="2000" b="1" i="0" u="sng" strike="noStrike" cap="none" dirty="0">
                <a:sym typeface="Rockwell"/>
              </a:rPr>
              <a:t> (</a:t>
            </a:r>
            <a:r>
              <a:rPr lang="en-US" sz="2000" b="1" i="0" u="sng" strike="noStrike" cap="none" dirty="0" err="1">
                <a:sym typeface="Rockwell"/>
              </a:rPr>
              <a:t>Maastrichtin</a:t>
            </a:r>
            <a:r>
              <a:rPr lang="en-US" sz="2000" b="1" i="0" u="sng" strike="noStrike" cap="none" dirty="0">
                <a:sym typeface="Rockwell"/>
              </a:rPr>
              <a:t> </a:t>
            </a:r>
            <a:r>
              <a:rPr lang="en-US" sz="2000" b="1" i="0" u="sng" strike="noStrike" cap="none" dirty="0" err="1">
                <a:sym typeface="Rockwell"/>
              </a:rPr>
              <a:t>sopimus</a:t>
            </a:r>
            <a:r>
              <a:rPr lang="en-US" sz="2000" b="1" i="0" u="sng" strike="noStrike" cap="none" dirty="0">
                <a:sym typeface="Rockwell"/>
              </a:rPr>
              <a:t> 199</a:t>
            </a:r>
            <a:r>
              <a:rPr lang="en-US" sz="2000" b="1" u="sng" dirty="0"/>
              <a:t>3)</a:t>
            </a:r>
            <a:endParaRPr lang="en-US" sz="2000" dirty="0"/>
          </a:p>
          <a:p>
            <a:pPr marL="0" marR="0" lvl="0" indent="0">
              <a:spcBef>
                <a:spcPts val="1200"/>
              </a:spcBef>
              <a:spcAft>
                <a:spcPts val="0"/>
              </a:spcAft>
              <a:buClr>
                <a:srgbClr val="9E3611"/>
              </a:buClr>
              <a:buSzPts val="1800"/>
              <a:buNone/>
            </a:pPr>
            <a:r>
              <a:rPr lang="en-US" sz="2000" b="1" i="1" strike="noStrike" cap="none" dirty="0" err="1">
                <a:sym typeface="Rockwell"/>
              </a:rPr>
              <a:t>Kolme</a:t>
            </a:r>
            <a:r>
              <a:rPr lang="en-US" sz="2000" b="1" i="1" strike="noStrike" cap="none" dirty="0">
                <a:sym typeface="Rockwell"/>
              </a:rPr>
              <a:t> </a:t>
            </a:r>
            <a:r>
              <a:rPr lang="en-US" sz="2000" b="1" i="1" strike="noStrike" cap="none" dirty="0" err="1">
                <a:sym typeface="Rockwell"/>
              </a:rPr>
              <a:t>pilaria</a:t>
            </a:r>
            <a:r>
              <a:rPr lang="en-US" sz="2000" b="1" i="1" strike="noStrike" cap="none" dirty="0">
                <a:sym typeface="Rockwell"/>
              </a:rPr>
              <a:t>:</a:t>
            </a:r>
            <a:endParaRPr lang="en-US" sz="2000" i="1" dirty="0"/>
          </a:p>
          <a:p>
            <a:pPr marL="182880" marR="0" lvl="0">
              <a:spcBef>
                <a:spcPts val="1200"/>
              </a:spcBef>
              <a:spcAft>
                <a:spcPts val="0"/>
              </a:spcAft>
              <a:buClr>
                <a:srgbClr val="9E3611"/>
              </a:buClr>
              <a:buSzPts val="1800"/>
            </a:pPr>
            <a:r>
              <a:rPr lang="en-US" sz="2000" b="1" i="0" u="none" strike="noStrike" cap="none" dirty="0">
                <a:sym typeface="Rockwell"/>
              </a:rPr>
              <a:t>1. </a:t>
            </a:r>
            <a:r>
              <a:rPr lang="en-US" sz="2000" b="1" i="0" u="none" strike="noStrike" cap="none" dirty="0" err="1">
                <a:sym typeface="Rockwell"/>
              </a:rPr>
              <a:t>Ulko</a:t>
            </a:r>
            <a:r>
              <a:rPr lang="en-US" sz="2000" b="1" i="0" u="none" strike="noStrike" cap="none" dirty="0">
                <a:sym typeface="Rockwell"/>
              </a:rPr>
              <a:t>- ja </a:t>
            </a:r>
            <a:r>
              <a:rPr lang="en-US" sz="2000" b="1" i="0" u="none" strike="noStrike" cap="none" dirty="0" err="1">
                <a:sym typeface="Rockwell"/>
              </a:rPr>
              <a:t>turvallisuuspolitiikka</a:t>
            </a:r>
            <a:endParaRPr lang="en-US" sz="2000" dirty="0"/>
          </a:p>
          <a:p>
            <a:pPr marL="182880" marR="0" lvl="0">
              <a:spcBef>
                <a:spcPts val="1200"/>
              </a:spcBef>
              <a:spcAft>
                <a:spcPts val="0"/>
              </a:spcAft>
              <a:buClr>
                <a:srgbClr val="9E3611"/>
              </a:buClr>
              <a:buSzPts val="1800"/>
            </a:pPr>
            <a:r>
              <a:rPr lang="en-US" sz="2000" b="1" i="0" u="none" strike="noStrike" cap="none" dirty="0">
                <a:sym typeface="Rockwell"/>
              </a:rPr>
              <a:t>2. </a:t>
            </a:r>
            <a:r>
              <a:rPr lang="en-US" sz="2000" b="1" i="0" u="none" strike="noStrike" cap="none" dirty="0" err="1">
                <a:sym typeface="Rockwell"/>
              </a:rPr>
              <a:t>Yhteistyö</a:t>
            </a:r>
            <a:r>
              <a:rPr lang="en-US" sz="2000" b="1" i="0" u="none" strike="noStrike" cap="none" dirty="0">
                <a:sym typeface="Rockwell"/>
              </a:rPr>
              <a:t> </a:t>
            </a:r>
            <a:r>
              <a:rPr lang="en-US" sz="2000" b="1" i="0" u="none" strike="noStrike" cap="none" dirty="0" err="1">
                <a:sym typeface="Rockwell"/>
              </a:rPr>
              <a:t>oikeus</a:t>
            </a:r>
            <a:r>
              <a:rPr lang="en-US" sz="2000" b="1" i="0" u="none" strike="noStrike" cap="none" dirty="0">
                <a:sym typeface="Rockwell"/>
              </a:rPr>
              <a:t>- ja </a:t>
            </a:r>
            <a:r>
              <a:rPr lang="en-US" sz="2000" b="1" i="0" u="none" strike="noStrike" cap="none" dirty="0" err="1">
                <a:sym typeface="Rockwell"/>
              </a:rPr>
              <a:t>sisäasioissa</a:t>
            </a:r>
            <a:endParaRPr lang="en-US" sz="2000" dirty="0"/>
          </a:p>
          <a:p>
            <a:pPr marL="182880" marR="0" lvl="0">
              <a:spcBef>
                <a:spcPts val="1200"/>
              </a:spcBef>
              <a:spcAft>
                <a:spcPts val="0"/>
              </a:spcAft>
              <a:buClr>
                <a:srgbClr val="9E3611"/>
              </a:buClr>
              <a:buSzPts val="1800"/>
            </a:pPr>
            <a:r>
              <a:rPr lang="en-US" sz="2000" b="1" i="0" u="none" strike="noStrike" cap="none" dirty="0">
                <a:sym typeface="Rockwell"/>
              </a:rPr>
              <a:t>3. </a:t>
            </a:r>
            <a:r>
              <a:rPr lang="en-US" sz="2000" b="1" i="0" u="none" strike="noStrike" cap="none" dirty="0" err="1">
                <a:sym typeface="Rockwell"/>
              </a:rPr>
              <a:t>Sisämarkkinat</a:t>
            </a:r>
            <a:endParaRPr lang="en-US" sz="2000" dirty="0"/>
          </a:p>
          <a:p>
            <a:pPr marL="182880" marR="0" lvl="0">
              <a:spcBef>
                <a:spcPts val="1200"/>
              </a:spcBef>
              <a:spcAft>
                <a:spcPts val="0"/>
              </a:spcAft>
              <a:buClr>
                <a:srgbClr val="9E3611"/>
              </a:buClr>
              <a:buSzPts val="1800"/>
            </a:pPr>
            <a:r>
              <a:rPr lang="en-US" sz="2000" b="0" i="0" u="none" strike="noStrike" cap="none" dirty="0" err="1">
                <a:sym typeface="Rockwell"/>
              </a:rPr>
              <a:t>Uusia</a:t>
            </a:r>
            <a:r>
              <a:rPr lang="en-US" sz="2000" b="0" i="0" u="none" strike="noStrike" cap="none" dirty="0">
                <a:sym typeface="Rockwell"/>
              </a:rPr>
              <a:t> </a:t>
            </a:r>
            <a:r>
              <a:rPr lang="en-US" sz="2000" b="0" i="0" u="none" strike="noStrike" cap="none" dirty="0" err="1">
                <a:sym typeface="Rockwell"/>
              </a:rPr>
              <a:t>jäsenmaita</a:t>
            </a:r>
            <a:r>
              <a:rPr lang="en-US" sz="2000" b="0" i="0" u="none" strike="noStrike" cap="none" dirty="0">
                <a:sym typeface="Rockwell"/>
              </a:rPr>
              <a:t> 1995:</a:t>
            </a:r>
            <a:r>
              <a:rPr lang="en-US" sz="2000" b="0" i="1" u="none" strike="noStrike" cap="none" dirty="0">
                <a:sym typeface="Rockwell"/>
              </a:rPr>
              <a:t> Suomi, </a:t>
            </a:r>
            <a:r>
              <a:rPr lang="en-US" sz="2000" b="0" i="1" u="none" strike="noStrike" cap="none" dirty="0" err="1">
                <a:sym typeface="Rockwell"/>
              </a:rPr>
              <a:t>Ruotsi</a:t>
            </a:r>
            <a:r>
              <a:rPr lang="en-US" sz="2000" b="0" i="1" u="none" strike="noStrike" cap="none" dirty="0">
                <a:sym typeface="Rockwell"/>
              </a:rPr>
              <a:t>, </a:t>
            </a:r>
            <a:r>
              <a:rPr lang="en-US" sz="2000" b="0" i="1" u="none" strike="noStrike" cap="none" dirty="0" err="1">
                <a:sym typeface="Rockwell"/>
              </a:rPr>
              <a:t>Itävalta</a:t>
            </a:r>
            <a:r>
              <a:rPr lang="en-US" sz="2000" b="0" i="1" u="none" strike="noStrike" cap="none" dirty="0">
                <a:sym typeface="Rockwell"/>
              </a:rPr>
              <a:t> </a:t>
            </a:r>
            <a:r>
              <a:rPr lang="en-US" sz="2000" b="1" u="none" strike="noStrike" cap="none" dirty="0">
                <a:sym typeface="Rockwell"/>
              </a:rPr>
              <a:t>(</a:t>
            </a:r>
            <a:r>
              <a:rPr lang="en-US" sz="2000" b="1" u="none" strike="noStrike" cap="none" dirty="0" err="1">
                <a:sym typeface="Rockwell"/>
              </a:rPr>
              <a:t>Efta-laajentuminen</a:t>
            </a:r>
            <a:r>
              <a:rPr lang="en-US" sz="2000" b="1" u="none" strike="noStrike" cap="none" dirty="0">
                <a:sym typeface="Rockwell"/>
              </a:rPr>
              <a:t>)</a:t>
            </a:r>
            <a:endParaRPr lang="en-US" sz="2000" b="1" dirty="0"/>
          </a:p>
          <a:p>
            <a:pPr marL="182880" marR="0" lvl="0">
              <a:spcBef>
                <a:spcPts val="1200"/>
              </a:spcBef>
              <a:spcAft>
                <a:spcPts val="0"/>
              </a:spcAft>
              <a:buClr>
                <a:srgbClr val="9E3611"/>
              </a:buClr>
              <a:buSzPts val="1800"/>
            </a:pPr>
            <a:r>
              <a:rPr lang="en-US" sz="2000" b="1" i="0" u="none" strike="noStrike" cap="none" dirty="0" err="1">
                <a:sym typeface="Rockwell"/>
              </a:rPr>
              <a:t>Itälaajeneminen</a:t>
            </a:r>
            <a:r>
              <a:rPr lang="en-US" sz="2000" b="1" i="0" u="none" strike="noStrike" cap="none" dirty="0">
                <a:sym typeface="Rockwell"/>
              </a:rPr>
              <a:t> </a:t>
            </a:r>
            <a:r>
              <a:rPr lang="en-US" sz="2000" b="0" i="0" u="none" strike="noStrike" cap="none" dirty="0">
                <a:sym typeface="Rockwell"/>
              </a:rPr>
              <a:t>2004: </a:t>
            </a:r>
            <a:r>
              <a:rPr lang="en-US" sz="2000" b="0" i="1" u="none" strike="noStrike" cap="none" dirty="0" err="1">
                <a:sym typeface="Rockwell"/>
              </a:rPr>
              <a:t>Viro</a:t>
            </a:r>
            <a:r>
              <a:rPr lang="en-US" sz="2000" b="0" i="1" u="none" strike="noStrike" cap="none" dirty="0">
                <a:sym typeface="Rockwell"/>
              </a:rPr>
              <a:t>, Latvia, </a:t>
            </a:r>
            <a:r>
              <a:rPr lang="en-US" sz="2000" b="0" i="1" u="none" strike="noStrike" cap="none" dirty="0" err="1">
                <a:sym typeface="Rockwell"/>
              </a:rPr>
              <a:t>Liettua</a:t>
            </a:r>
            <a:r>
              <a:rPr lang="en-US" sz="2000" b="0" i="1" u="none" strike="noStrike" cap="none" dirty="0">
                <a:sym typeface="Rockwell"/>
              </a:rPr>
              <a:t>, </a:t>
            </a:r>
            <a:r>
              <a:rPr lang="en-US" sz="2000" b="0" i="1" u="none" strike="noStrike" cap="none" dirty="0" err="1">
                <a:sym typeface="Rockwell"/>
              </a:rPr>
              <a:t>Puola</a:t>
            </a:r>
            <a:r>
              <a:rPr lang="en-US" sz="2000" b="0" i="1" u="none" strike="noStrike" cap="none" dirty="0">
                <a:sym typeface="Rockwell"/>
              </a:rPr>
              <a:t>, </a:t>
            </a:r>
            <a:r>
              <a:rPr lang="en-US" sz="2000" b="0" i="1" u="none" strike="noStrike" cap="none" dirty="0" err="1">
                <a:sym typeface="Rockwell"/>
              </a:rPr>
              <a:t>Tsekki</a:t>
            </a:r>
            <a:r>
              <a:rPr lang="en-US" sz="2000" b="0" i="1" u="none" strike="noStrike" cap="none" dirty="0">
                <a:sym typeface="Rockwell"/>
              </a:rPr>
              <a:t>, Slovakia, </a:t>
            </a:r>
            <a:r>
              <a:rPr lang="en-US" sz="2000" b="0" i="1" u="none" strike="noStrike" cap="none" dirty="0" err="1">
                <a:sym typeface="Rockwell"/>
              </a:rPr>
              <a:t>Unkari</a:t>
            </a:r>
            <a:r>
              <a:rPr lang="en-US" sz="2000" b="0" i="1" u="none" strike="noStrike" cap="none" dirty="0">
                <a:sym typeface="Rockwell"/>
              </a:rPr>
              <a:t>, Slovenia, </a:t>
            </a:r>
            <a:r>
              <a:rPr lang="en-US" sz="2000" b="0" i="1" u="none" strike="noStrike" cap="none" dirty="0" err="1">
                <a:sym typeface="Rockwell"/>
              </a:rPr>
              <a:t>Kypros</a:t>
            </a:r>
            <a:r>
              <a:rPr lang="en-US" sz="2000" b="0" i="1" u="none" strike="noStrike" cap="none" dirty="0">
                <a:sym typeface="Rockwell"/>
              </a:rPr>
              <a:t>, Malta </a:t>
            </a:r>
            <a:endParaRPr lang="en-US" sz="2000" i="1" dirty="0"/>
          </a:p>
          <a:p>
            <a:pPr marL="182880" lvl="0">
              <a:spcBef>
                <a:spcPts val="1200"/>
              </a:spcBef>
              <a:spcAft>
                <a:spcPts val="0"/>
              </a:spcAft>
              <a:buClr>
                <a:srgbClr val="9E3611"/>
              </a:buClr>
              <a:buSzPts val="1800"/>
            </a:pPr>
            <a:r>
              <a:rPr lang="en-US" sz="2000" i="1" dirty="0"/>
              <a:t> </a:t>
            </a:r>
            <a:r>
              <a:rPr lang="en-US" sz="2000" b="1" dirty="0" err="1"/>
              <a:t>Itälaajeneminen</a:t>
            </a:r>
            <a:r>
              <a:rPr lang="en-US" sz="2000" b="1" dirty="0"/>
              <a:t> </a:t>
            </a:r>
            <a:r>
              <a:rPr lang="en-US" sz="2000" i="1" dirty="0"/>
              <a:t>2007: Romania ja Bulgaria</a:t>
            </a:r>
          </a:p>
          <a:p>
            <a:pPr marL="182880" marR="0" lvl="0">
              <a:spcBef>
                <a:spcPts val="1200"/>
              </a:spcBef>
              <a:spcAft>
                <a:spcPts val="0"/>
              </a:spcAft>
              <a:buClr>
                <a:srgbClr val="9E3611"/>
              </a:buClr>
              <a:buSzPts val="1800"/>
            </a:pPr>
            <a:r>
              <a:rPr lang="en-US" sz="2000" b="0" i="1" u="none" strike="noStrike" cap="none" dirty="0" err="1">
                <a:sym typeface="Rockwell"/>
              </a:rPr>
              <a:t>Kroatia</a:t>
            </a:r>
            <a:r>
              <a:rPr lang="en-US" sz="2000" b="0" i="1" u="none" strike="noStrike" cap="none" dirty="0">
                <a:sym typeface="Rockwell"/>
              </a:rPr>
              <a:t> 2013</a:t>
            </a:r>
          </a:p>
          <a:p>
            <a:pPr marL="182880" marR="0" lvl="0">
              <a:spcBef>
                <a:spcPts val="1200"/>
              </a:spcBef>
              <a:spcAft>
                <a:spcPts val="0"/>
              </a:spcAft>
              <a:buClr>
                <a:srgbClr val="9E3611"/>
              </a:buClr>
              <a:buSzPts val="1800"/>
            </a:pPr>
            <a:r>
              <a:rPr lang="en-US" sz="2000" i="1" dirty="0">
                <a:sym typeface="Rockwell"/>
              </a:rPr>
              <a:t>Iso-Britannia </a:t>
            </a:r>
            <a:r>
              <a:rPr lang="en-US" sz="2000" i="1" dirty="0" err="1">
                <a:sym typeface="Rockwell"/>
              </a:rPr>
              <a:t>erosi</a:t>
            </a:r>
            <a:r>
              <a:rPr lang="en-US" sz="2000" i="1" dirty="0">
                <a:sym typeface="Rockwell"/>
              </a:rPr>
              <a:t> 2020 (Brexit)</a:t>
            </a:r>
            <a:endParaRPr lang="en-US" sz="2000" i="1" dirty="0"/>
          </a:p>
        </p:txBody>
      </p:sp>
      <p:pic>
        <p:nvPicPr>
          <p:cNvPr id="414" name="Google Shape;414;p54" descr="Kuva, joka sisältää kohteen teksti, merkki, vihreä&#10;&#10;Kuvaus luotu automaattisesti"/>
          <p:cNvPicPr preferRelativeResize="0">
            <a:picLocks noGrp="1"/>
          </p:cNvPicPr>
          <p:nvPr>
            <p:ph sz="half" idx="2"/>
          </p:nvPr>
        </p:nvPicPr>
        <p:blipFill rotWithShape="1">
          <a:blip r:embed="rId3"/>
          <a:srcRect t="7889" r="-1" b="1587"/>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p:spPr>
      </p:pic>
      <p:pic>
        <p:nvPicPr>
          <p:cNvPr id="415" name="Google Shape;415;p54" descr="Kuva, joka sisältää kohteen sininen, lippu, varuste&#10;&#10;Kuvaus luotu automaattisesti"/>
          <p:cNvPicPr preferRelativeResize="0"/>
          <p:nvPr/>
        </p:nvPicPr>
        <p:blipFill rotWithShape="1">
          <a:blip r:embed="rId4"/>
          <a:srcRect t="16985" b="21303"/>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9"/>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Arc 7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0" name="Google Shape;320;p41"/>
          <p:cNvSpPr txBox="1">
            <a:spLocks noGrp="1"/>
          </p:cNvSpPr>
          <p:nvPr>
            <p:ph type="title"/>
          </p:nvPr>
        </p:nvSpPr>
        <p:spPr>
          <a:xfrm>
            <a:off x="5894962" y="479493"/>
            <a:ext cx="5458838" cy="1325563"/>
          </a:xfrm>
          <a:prstGeom prst="rect">
            <a:avLst/>
          </a:prstGeom>
        </p:spPr>
        <p:txBody>
          <a:bodyPr spcFirstLastPara="1" vert="horz" lIns="91440" tIns="45720" rIns="91440" bIns="45720" rtlCol="0" anchor="ctr" anchorCtr="0">
            <a:normAutofit/>
          </a:bodyPr>
          <a:lstStyle/>
          <a:p>
            <a:pPr marL="0" marR="0" lvl="0" indent="0">
              <a:spcAft>
                <a:spcPts val="0"/>
              </a:spcAft>
              <a:buSzPts val="5400"/>
            </a:pPr>
            <a:endParaRPr lang="en-US" sz="4400" b="0" i="0" u="none" strike="noStrike" kern="1200" cap="none">
              <a:solidFill>
                <a:schemeClr val="tx1"/>
              </a:solidFill>
              <a:latin typeface="+mj-lt"/>
              <a:ea typeface="+mj-ea"/>
              <a:cs typeface="+mj-cs"/>
              <a:sym typeface="Rokkitt"/>
            </a:endParaRPr>
          </a:p>
        </p:txBody>
      </p:sp>
      <p:sp>
        <p:nvSpPr>
          <p:cNvPr id="75" name="Freeform: Shape 7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22" name="Google Shape;322;p41"/>
          <p:cNvPicPr preferRelativeResize="0">
            <a:picLocks noGrp="1"/>
          </p:cNvPicPr>
          <p:nvPr>
            <p:ph sz="half" idx="2"/>
          </p:nvPr>
        </p:nvPicPr>
        <p:blipFill rotWithShape="1">
          <a:blip r:embed="rId3"/>
          <a:stretch/>
        </p:blipFill>
        <p:spPr>
          <a:xfrm>
            <a:off x="703182" y="1027098"/>
            <a:ext cx="4777381" cy="463405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321" name="Google Shape;321;p41"/>
          <p:cNvSpPr txBox="1">
            <a:spLocks noGrp="1"/>
          </p:cNvSpPr>
          <p:nvPr>
            <p:ph sz="half" idx="1"/>
          </p:nvPr>
        </p:nvSpPr>
        <p:spPr>
          <a:xfrm>
            <a:off x="5894962" y="1984443"/>
            <a:ext cx="5458838" cy="4192520"/>
          </a:xfrm>
          <a:prstGeom prst="rect">
            <a:avLst/>
          </a:prstGeom>
        </p:spPr>
        <p:txBody>
          <a:bodyPr spcFirstLastPara="1" vert="horz" lIns="91440" tIns="45720" rIns="91440" bIns="45720" rtlCol="0" anchorCtr="0">
            <a:normAutofit/>
          </a:bodyPr>
          <a:lstStyle/>
          <a:p>
            <a:pPr marL="182880" marR="0" lvl="0">
              <a:spcBef>
                <a:spcPts val="0"/>
              </a:spcBef>
              <a:spcAft>
                <a:spcPts val="0"/>
              </a:spcAft>
              <a:buClr>
                <a:srgbClr val="9E3611"/>
              </a:buClr>
              <a:buSzPts val="3000"/>
            </a:pPr>
            <a:r>
              <a:rPr lang="en-US" sz="2200" b="1" i="0" u="none" strike="noStrike" cap="none"/>
              <a:t>Euroopan unionissa on 27 jäsenmaata</a:t>
            </a:r>
            <a:endParaRPr lang="en-US" sz="2200" b="1"/>
          </a:p>
          <a:p>
            <a:pPr marL="182880" marR="0" lvl="0">
              <a:spcBef>
                <a:spcPts val="1200"/>
              </a:spcBef>
              <a:spcAft>
                <a:spcPts val="0"/>
              </a:spcAft>
              <a:buClr>
                <a:srgbClr val="9E3611"/>
              </a:buClr>
              <a:buSzPts val="3000"/>
            </a:pPr>
            <a:r>
              <a:rPr lang="en-US" sz="2200" i="0" u="none" strike="noStrike" cap="none"/>
              <a:t>Poliittinen ja taloudellinen liitto</a:t>
            </a:r>
            <a:endParaRPr lang="en-US" sz="2200"/>
          </a:p>
          <a:p>
            <a:pPr marL="182880" marR="0" lvl="0">
              <a:spcBef>
                <a:spcPts val="1200"/>
              </a:spcBef>
              <a:spcAft>
                <a:spcPts val="0"/>
              </a:spcAft>
              <a:buClr>
                <a:srgbClr val="9E3611"/>
              </a:buClr>
              <a:buSzPts val="3000"/>
            </a:pPr>
            <a:r>
              <a:rPr lang="en-US" sz="2200" i="0" u="none" strike="noStrike" cap="none"/>
              <a:t>Väkiluku yli 500 miljoonaa</a:t>
            </a:r>
          </a:p>
          <a:p>
            <a:pPr marL="182880" marR="0" lvl="0">
              <a:spcBef>
                <a:spcPts val="1200"/>
              </a:spcBef>
              <a:spcAft>
                <a:spcPts val="0"/>
              </a:spcAft>
              <a:buClr>
                <a:srgbClr val="9E3611"/>
              </a:buClr>
              <a:buSzPts val="3000"/>
            </a:pPr>
            <a:r>
              <a:rPr lang="en-US" sz="2200"/>
              <a:t>Yhteinen </a:t>
            </a:r>
            <a:r>
              <a:rPr lang="en-US" sz="2200" i="1"/>
              <a:t>sisämarkkina-alue</a:t>
            </a:r>
          </a:p>
          <a:p>
            <a:pPr marL="182880" lvl="0">
              <a:spcBef>
                <a:spcPts val="1200"/>
              </a:spcBef>
              <a:spcAft>
                <a:spcPts val="0"/>
              </a:spcAft>
              <a:buClr>
                <a:srgbClr val="9E3611"/>
              </a:buClr>
              <a:buSzPts val="3000"/>
            </a:pPr>
            <a:r>
              <a:rPr lang="en-US" sz="2200"/>
              <a:t>19 maalla</a:t>
            </a:r>
            <a:r>
              <a:rPr lang="en-US" sz="2200" i="1"/>
              <a:t> yhteinen valuutta</a:t>
            </a:r>
          </a:p>
          <a:p>
            <a:pPr marL="182880" lvl="0">
              <a:spcBef>
                <a:spcPts val="1200"/>
              </a:spcBef>
              <a:spcAft>
                <a:spcPts val="0"/>
              </a:spcAft>
              <a:buClr>
                <a:srgbClr val="9E3611"/>
              </a:buClr>
              <a:buSzPts val="3000"/>
            </a:pPr>
            <a:r>
              <a:rPr lang="en-US" sz="2200"/>
              <a:t>Yhteinen lainsäädäntö → </a:t>
            </a:r>
          </a:p>
          <a:p>
            <a:pPr marL="182880" marR="0" lvl="0">
              <a:spcBef>
                <a:spcPts val="1200"/>
              </a:spcBef>
              <a:spcAft>
                <a:spcPts val="0"/>
              </a:spcAft>
            </a:pPr>
            <a:r>
              <a:rPr lang="en-US" sz="2200" i="1"/>
              <a:t>Maatalouspolitiikka, turvallisuus, poliisi- ja oikeusyhteistyö, ympäristöpolitiikka..</a:t>
            </a:r>
          </a:p>
          <a:p>
            <a:pPr marL="182880" marR="0" lvl="0">
              <a:spcBef>
                <a:spcPts val="1200"/>
              </a:spcBef>
              <a:spcAft>
                <a:spcPts val="0"/>
              </a:spcAft>
              <a:buClr>
                <a:srgbClr val="9E3611"/>
              </a:buClr>
              <a:buSzPts val="3000"/>
            </a:pPr>
            <a:r>
              <a:rPr lang="en-US" sz="2200"/>
              <a:t>Toimipaikat:</a:t>
            </a:r>
            <a:r>
              <a:rPr lang="en-US" sz="2200" i="1"/>
              <a:t> Bryssel, Strasbourg, Luxemburg</a:t>
            </a:r>
          </a:p>
          <a:p>
            <a:pPr marL="0" marR="0" lvl="0">
              <a:spcBef>
                <a:spcPts val="1200"/>
              </a:spcBef>
              <a:spcAft>
                <a:spcPts val="0"/>
              </a:spcAft>
              <a:buClr>
                <a:srgbClr val="9E3611"/>
              </a:buClr>
              <a:buSzPts val="1700"/>
            </a:pPr>
            <a:endParaRPr lang="en-US" sz="2200" i="1" u="none" strike="noStrike" cap="none"/>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6"/>
        <p:cNvGrpSpPr/>
        <p:nvPr/>
      </p:nvGrpSpPr>
      <p:grpSpPr>
        <a:xfrm>
          <a:off x="0" y="0"/>
          <a:ext cx="0" cy="0"/>
          <a:chOff x="0" y="0"/>
          <a:chExt cx="0" cy="0"/>
        </a:xfrm>
      </p:grpSpPr>
      <p:sp>
        <p:nvSpPr>
          <p:cNvPr id="122" name="Rectangle 12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B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9" name="Google Shape;309;p39"/>
          <p:cNvPicPr preferRelativeResize="0">
            <a:picLocks noGrp="1"/>
          </p:cNvPicPr>
          <p:nvPr>
            <p:ph idx="1"/>
          </p:nvPr>
        </p:nvPicPr>
        <p:blipFill rotWithShape="1">
          <a:blip r:embed="rId3"/>
          <a:stretch/>
        </p:blipFill>
        <p:spPr>
          <a:xfrm>
            <a:off x="3575093" y="643467"/>
            <a:ext cx="5041814" cy="5571066"/>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D5E62CA-6980-5173-C2DD-9BF49562FEA3}"/>
              </a:ext>
            </a:extLst>
          </p:cNvPr>
          <p:cNvSpPr>
            <a:spLocks noGrp="1"/>
          </p:cNvSpPr>
          <p:nvPr>
            <p:ph type="title"/>
          </p:nvPr>
        </p:nvSpPr>
        <p:spPr>
          <a:xfrm>
            <a:off x="838200" y="365125"/>
            <a:ext cx="10515600" cy="1325563"/>
          </a:xfrm>
        </p:spPr>
        <p:txBody>
          <a:bodyPr>
            <a:normAutofit/>
          </a:bodyPr>
          <a:lstStyle/>
          <a:p>
            <a:r>
              <a:rPr lang="fi-FI" sz="5400" dirty="0"/>
              <a:t>EU-jäsenyysneuvottelut (kpl 5.)</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BC72807F-8C83-9996-025D-EB0649AB9E79}"/>
              </a:ext>
            </a:extLst>
          </p:cNvPr>
          <p:cNvSpPr>
            <a:spLocks noGrp="1"/>
          </p:cNvSpPr>
          <p:nvPr>
            <p:ph idx="1"/>
          </p:nvPr>
        </p:nvSpPr>
        <p:spPr>
          <a:xfrm>
            <a:off x="342900" y="1929384"/>
            <a:ext cx="11593286" cy="4728754"/>
          </a:xfrm>
        </p:spPr>
        <p:txBody>
          <a:bodyPr>
            <a:normAutofit/>
          </a:bodyPr>
          <a:lstStyle/>
          <a:p>
            <a:r>
              <a:rPr lang="fi-FI" sz="2400" dirty="0"/>
              <a:t>Jäsenyyden kriteerit (Kööpenhaminan kriteerit)</a:t>
            </a:r>
          </a:p>
          <a:p>
            <a:pPr lvl="1"/>
            <a:r>
              <a:rPr lang="fi-FI" b="1" dirty="0"/>
              <a:t>1. Poliittinen kriteeri: </a:t>
            </a:r>
            <a:r>
              <a:rPr lang="fi-FI" dirty="0"/>
              <a:t>demokratia, ihmisoikeudet, oikeusvaltio, vähemmistöjen oikeudet</a:t>
            </a:r>
          </a:p>
          <a:p>
            <a:pPr lvl="1"/>
            <a:r>
              <a:rPr lang="fi-FI" b="1" dirty="0"/>
              <a:t>2. Taloudellinen kriteeri: </a:t>
            </a:r>
            <a:r>
              <a:rPr lang="fi-FI" dirty="0"/>
              <a:t>toimiva markkinatalous ja valmis käymään kauppaa EU:n kanssa</a:t>
            </a:r>
          </a:p>
          <a:p>
            <a:pPr lvl="1"/>
            <a:r>
              <a:rPr lang="fi-FI" b="1" dirty="0"/>
              <a:t>3. Jäsenyysvelvoitteita koskeva kriteeri: </a:t>
            </a:r>
            <a:r>
              <a:rPr lang="fi-FI" dirty="0"/>
              <a:t>valtio noudattaa EU:n lakeja ja velvoitteita</a:t>
            </a:r>
          </a:p>
          <a:p>
            <a:pPr marL="457200" lvl="1" indent="0">
              <a:buNone/>
            </a:pPr>
            <a:endParaRPr lang="fi-FI" dirty="0"/>
          </a:p>
          <a:p>
            <a:pPr lvl="1">
              <a:buFont typeface="Wingdings" panose="05000000000000000000" pitchFamily="2" charset="2"/>
              <a:buChar char="à"/>
            </a:pPr>
            <a:r>
              <a:rPr lang="fi-FI" dirty="0">
                <a:sym typeface="Wingdings" panose="05000000000000000000" pitchFamily="2" charset="2"/>
              </a:rPr>
              <a:t>EU:n ja hakijamaan lainsäädännön </a:t>
            </a:r>
            <a:r>
              <a:rPr lang="fi-FI" i="1" dirty="0">
                <a:sym typeface="Wingdings" panose="05000000000000000000" pitchFamily="2" charset="2"/>
              </a:rPr>
              <a:t>vertailu (1. vaihe)</a:t>
            </a:r>
          </a:p>
          <a:p>
            <a:pPr lvl="1">
              <a:buFont typeface="Wingdings" panose="05000000000000000000" pitchFamily="2" charset="2"/>
              <a:buChar char="à"/>
            </a:pPr>
            <a:r>
              <a:rPr lang="fi-FI" dirty="0">
                <a:sym typeface="Wingdings" panose="05000000000000000000" pitchFamily="2" charset="2"/>
              </a:rPr>
              <a:t>Ehdot, jotka hakijamaan on täytettävä ja toimeenpantava </a:t>
            </a:r>
            <a:r>
              <a:rPr lang="fi-FI" i="1" dirty="0">
                <a:sym typeface="Wingdings" panose="05000000000000000000" pitchFamily="2" charset="2"/>
              </a:rPr>
              <a:t>(2. vaihe)</a:t>
            </a:r>
          </a:p>
          <a:p>
            <a:pPr lvl="1">
              <a:buFont typeface="Wingdings" panose="05000000000000000000" pitchFamily="2" charset="2"/>
              <a:buChar char="à"/>
            </a:pPr>
            <a:r>
              <a:rPr lang="fi-FI" dirty="0">
                <a:sym typeface="Wingdings" panose="05000000000000000000" pitchFamily="2" charset="2"/>
              </a:rPr>
              <a:t>Jäsenyysneuvottelut ja hyväksyntä </a:t>
            </a:r>
            <a:r>
              <a:rPr lang="fi-FI" i="1" dirty="0">
                <a:sym typeface="Wingdings" panose="05000000000000000000" pitchFamily="2" charset="2"/>
              </a:rPr>
              <a:t>(3. vaihe)</a:t>
            </a:r>
            <a:endParaRPr lang="fi-FI" i="1" dirty="0"/>
          </a:p>
        </p:txBody>
      </p:sp>
    </p:spTree>
    <p:extLst>
      <p:ext uri="{BB962C8B-B14F-4D97-AF65-F5344CB8AC3E}">
        <p14:creationId xmlns:p14="http://schemas.microsoft.com/office/powerpoint/2010/main" val="106798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429917F3-0560-4C6F-B265-458B218C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EC8D320-21B7-299D-A253-3C328206C31C}"/>
              </a:ext>
            </a:extLst>
          </p:cNvPr>
          <p:cNvSpPr>
            <a:spLocks noGrp="1"/>
          </p:cNvSpPr>
          <p:nvPr>
            <p:ph type="title"/>
          </p:nvPr>
        </p:nvSpPr>
        <p:spPr>
          <a:xfrm>
            <a:off x="2432304" y="347473"/>
            <a:ext cx="8895005" cy="530352"/>
          </a:xfrm>
        </p:spPr>
        <p:txBody>
          <a:bodyPr anchor="t">
            <a:normAutofit fontScale="90000"/>
          </a:bodyPr>
          <a:lstStyle/>
          <a:p>
            <a:r>
              <a:rPr lang="fi-FI" dirty="0"/>
              <a:t>EU-hakijamaat (kpl 5.)</a:t>
            </a:r>
          </a:p>
        </p:txBody>
      </p:sp>
      <p:grpSp>
        <p:nvGrpSpPr>
          <p:cNvPr id="23" name="Group 18">
            <a:extLst>
              <a:ext uri="{FF2B5EF4-FFF2-40B4-BE49-F238E27FC236}">
                <a16:creationId xmlns:a16="http://schemas.microsoft.com/office/drawing/2014/main" id="{AA39BAE7-7EB8-4E22-BCBB-F00F514DB7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20" name="Freeform 6">
              <a:extLst>
                <a:ext uri="{FF2B5EF4-FFF2-40B4-BE49-F238E27FC236}">
                  <a16:creationId xmlns:a16="http://schemas.microsoft.com/office/drawing/2014/main" id="{CE476A00-9FF6-4B98-9E5C-7A22D8F59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endParaRPr lang="fi-FI"/>
            </a:p>
          </p:txBody>
        </p:sp>
        <p:sp>
          <p:nvSpPr>
            <p:cNvPr id="21" name="Freeform 6">
              <a:extLst>
                <a:ext uri="{FF2B5EF4-FFF2-40B4-BE49-F238E27FC236}">
                  <a16:creationId xmlns:a16="http://schemas.microsoft.com/office/drawing/2014/main" id="{8F0632CB-5E59-4727-9C88-4537512D5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fi-FI"/>
            </a:p>
          </p:txBody>
        </p:sp>
      </p:grpSp>
      <p:sp>
        <p:nvSpPr>
          <p:cNvPr id="3" name="Sisällön paikkamerkki 2">
            <a:extLst>
              <a:ext uri="{FF2B5EF4-FFF2-40B4-BE49-F238E27FC236}">
                <a16:creationId xmlns:a16="http://schemas.microsoft.com/office/drawing/2014/main" id="{C29A6AF5-A15A-2A23-8A13-CDA6005D30E7}"/>
              </a:ext>
            </a:extLst>
          </p:cNvPr>
          <p:cNvSpPr>
            <a:spLocks noGrp="1"/>
          </p:cNvSpPr>
          <p:nvPr>
            <p:ph idx="1"/>
          </p:nvPr>
        </p:nvSpPr>
        <p:spPr>
          <a:xfrm>
            <a:off x="1251678" y="1371600"/>
            <a:ext cx="10708674" cy="5321807"/>
          </a:xfrm>
        </p:spPr>
        <p:txBody>
          <a:bodyPr>
            <a:normAutofit/>
          </a:bodyPr>
          <a:lstStyle/>
          <a:p>
            <a:r>
              <a:rPr lang="fi-FI" sz="2400" b="1" dirty="0">
                <a:solidFill>
                  <a:schemeClr val="tx1">
                    <a:alpha val="60000"/>
                  </a:schemeClr>
                </a:solidFill>
              </a:rPr>
              <a:t>Albania, Pohjois-Makedonia, Montenegro, Serbia, Turkki, Ukraina ja Moldova.</a:t>
            </a:r>
          </a:p>
          <a:p>
            <a:pPr marL="0" indent="0">
              <a:buNone/>
            </a:pPr>
            <a:r>
              <a:rPr lang="fi-FI" sz="2400" u="sng" dirty="0">
                <a:solidFill>
                  <a:schemeClr val="tx1">
                    <a:alpha val="60000"/>
                  </a:schemeClr>
                </a:solidFill>
              </a:rPr>
              <a:t>Ongelmia:</a:t>
            </a:r>
          </a:p>
          <a:p>
            <a:r>
              <a:rPr lang="fi-FI" sz="2400" b="1" dirty="0">
                <a:solidFill>
                  <a:schemeClr val="tx1">
                    <a:alpha val="60000"/>
                  </a:schemeClr>
                </a:solidFill>
              </a:rPr>
              <a:t>Albania</a:t>
            </a:r>
            <a:r>
              <a:rPr lang="fi-FI" sz="2400" dirty="0">
                <a:solidFill>
                  <a:schemeClr val="tx1">
                    <a:alpha val="60000"/>
                  </a:schemeClr>
                </a:solidFill>
              </a:rPr>
              <a:t>: oikeusvaltioperiaate ja oikeuslaitoksen kehittäminen, korruption ja järjestäytyneen rikollisuuden kitkeminen, ilmaisuvapaus</a:t>
            </a:r>
          </a:p>
          <a:p>
            <a:r>
              <a:rPr lang="fi-FI" sz="2400" b="1" dirty="0">
                <a:solidFill>
                  <a:schemeClr val="tx1">
                    <a:alpha val="60000"/>
                  </a:schemeClr>
                </a:solidFill>
              </a:rPr>
              <a:t>Pohjois-Makedonia</a:t>
            </a:r>
            <a:r>
              <a:rPr lang="fi-FI" sz="2400" dirty="0">
                <a:solidFill>
                  <a:schemeClr val="tx1">
                    <a:alpha val="60000"/>
                  </a:schemeClr>
                </a:solidFill>
              </a:rPr>
              <a:t>: ks. Albania</a:t>
            </a:r>
          </a:p>
          <a:p>
            <a:r>
              <a:rPr lang="fi-FI" sz="2400" b="1" dirty="0">
                <a:solidFill>
                  <a:schemeClr val="tx1">
                    <a:alpha val="60000"/>
                  </a:schemeClr>
                </a:solidFill>
              </a:rPr>
              <a:t>Montenegro</a:t>
            </a:r>
            <a:r>
              <a:rPr lang="fi-FI" sz="2400" dirty="0">
                <a:solidFill>
                  <a:schemeClr val="tx1">
                    <a:alpha val="60000"/>
                  </a:schemeClr>
                </a:solidFill>
              </a:rPr>
              <a:t>: poliittiset uudistukset (yksi puolue ollut pitkään vallassa, haasteita demokratian toteutumiselle)</a:t>
            </a:r>
          </a:p>
          <a:p>
            <a:r>
              <a:rPr lang="fi-FI" sz="2400" b="1" dirty="0">
                <a:solidFill>
                  <a:schemeClr val="tx1">
                    <a:alpha val="60000"/>
                  </a:schemeClr>
                </a:solidFill>
              </a:rPr>
              <a:t>Serbia: </a:t>
            </a:r>
            <a:r>
              <a:rPr lang="fi-FI" sz="2400" dirty="0">
                <a:solidFill>
                  <a:schemeClr val="tx1">
                    <a:alpha val="60000"/>
                  </a:schemeClr>
                </a:solidFill>
              </a:rPr>
              <a:t>mm. ulkopoliittiset haasteet (suhteet naapurivaltioihin)</a:t>
            </a:r>
          </a:p>
          <a:p>
            <a:r>
              <a:rPr lang="fi-FI" sz="2400" b="1" dirty="0">
                <a:solidFill>
                  <a:schemeClr val="tx1">
                    <a:alpha val="60000"/>
                  </a:schemeClr>
                </a:solidFill>
              </a:rPr>
              <a:t>Turkki: </a:t>
            </a:r>
            <a:r>
              <a:rPr lang="fi-FI" sz="2400" dirty="0">
                <a:solidFill>
                  <a:schemeClr val="tx1">
                    <a:alpha val="60000"/>
                  </a:schemeClr>
                </a:solidFill>
              </a:rPr>
              <a:t>lähes kaikki poliittisista vaatimuksista; Turkki tuskin sitoutuisi myöskään EU:n jäsenyysvelvoitteisiin</a:t>
            </a:r>
          </a:p>
          <a:p>
            <a:r>
              <a:rPr lang="fi-FI" sz="2400" b="1" dirty="0">
                <a:solidFill>
                  <a:schemeClr val="tx1">
                    <a:alpha val="60000"/>
                  </a:schemeClr>
                </a:solidFill>
              </a:rPr>
              <a:t>Ukraina</a:t>
            </a:r>
            <a:r>
              <a:rPr lang="fi-FI" sz="2400" dirty="0">
                <a:solidFill>
                  <a:schemeClr val="tx1">
                    <a:alpha val="60000"/>
                  </a:schemeClr>
                </a:solidFill>
              </a:rPr>
              <a:t>: Täysimittaisen sodan alkaminen 2022 merkitsi Ukrainalle monialaista tarvetta kehittää valtiota ja yhteiskuntaa sodan jälkeen tuloksesta riippumatta. On hankala nähdä, että Ukraina täyttäisi Kööpenhaminan kriteerit lähivuosina.</a:t>
            </a:r>
          </a:p>
        </p:txBody>
      </p:sp>
    </p:spTree>
    <p:extLst>
      <p:ext uri="{BB962C8B-B14F-4D97-AF65-F5344CB8AC3E}">
        <p14:creationId xmlns:p14="http://schemas.microsoft.com/office/powerpoint/2010/main" val="2984416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1"/>
        <p:cNvGrpSpPr/>
        <p:nvPr/>
      </p:nvGrpSpPr>
      <p:grpSpPr>
        <a:xfrm>
          <a:off x="0" y="0"/>
          <a:ext cx="0" cy="0"/>
          <a:chOff x="0" y="0"/>
          <a:chExt cx="0" cy="0"/>
        </a:xfrm>
      </p:grpSpPr>
      <p:sp>
        <p:nvSpPr>
          <p:cNvPr id="342" name="Google Shape;342;p44"/>
          <p:cNvSpPr txBox="1">
            <a:spLocks noGrp="1"/>
          </p:cNvSpPr>
          <p:nvPr>
            <p:ph type="title"/>
          </p:nvPr>
        </p:nvSpPr>
        <p:spPr>
          <a:xfrm>
            <a:off x="648929" y="629266"/>
            <a:ext cx="3505495" cy="1622321"/>
          </a:xfrm>
          <a:prstGeom prst="rect">
            <a:avLst/>
          </a:prstGeom>
        </p:spPr>
        <p:txBody>
          <a:bodyPr spcFirstLastPara="1" lIns="91425" tIns="91425" rIns="91425" bIns="91425" anchorCtr="0">
            <a:normAutofit/>
          </a:bodyPr>
          <a:lstStyle/>
          <a:p>
            <a:pPr marL="0" lvl="0" indent="0" rtl="0">
              <a:spcBef>
                <a:spcPts val="0"/>
              </a:spcBef>
              <a:spcAft>
                <a:spcPts val="0"/>
              </a:spcAft>
              <a:buNone/>
            </a:pPr>
            <a:r>
              <a:rPr lang="fi-FI"/>
              <a:t>EU:n ehdokasmaat</a:t>
            </a:r>
          </a:p>
        </p:txBody>
      </p:sp>
      <p:sp>
        <p:nvSpPr>
          <p:cNvPr id="343" name="Google Shape;343;p44"/>
          <p:cNvSpPr txBox="1">
            <a:spLocks noGrp="1"/>
          </p:cNvSpPr>
          <p:nvPr>
            <p:ph idx="1"/>
          </p:nvPr>
        </p:nvSpPr>
        <p:spPr>
          <a:xfrm>
            <a:off x="648931" y="2438400"/>
            <a:ext cx="3505494" cy="3785419"/>
          </a:xfrm>
          <a:prstGeom prst="rect">
            <a:avLst/>
          </a:prstGeom>
        </p:spPr>
        <p:txBody>
          <a:bodyPr spcFirstLastPara="1" lIns="91425" tIns="91425" rIns="91425" bIns="91425" anchorCtr="0">
            <a:normAutofit/>
          </a:bodyPr>
          <a:lstStyle/>
          <a:p>
            <a:pPr marL="0" lvl="0" indent="0" rtl="0">
              <a:spcBef>
                <a:spcPts val="1200"/>
              </a:spcBef>
              <a:spcAft>
                <a:spcPts val="0"/>
              </a:spcAft>
              <a:buNone/>
            </a:pPr>
            <a:r>
              <a:rPr lang="fi-FI" sz="2000" dirty="0"/>
              <a:t>Albania</a:t>
            </a:r>
          </a:p>
          <a:p>
            <a:pPr marL="0" lvl="0" indent="0" rtl="0">
              <a:spcBef>
                <a:spcPts val="1200"/>
              </a:spcBef>
              <a:spcAft>
                <a:spcPts val="0"/>
              </a:spcAft>
              <a:buNone/>
            </a:pPr>
            <a:r>
              <a:rPr lang="fi-FI" sz="2000" dirty="0"/>
              <a:t>Pohjois-Makedonia</a:t>
            </a:r>
          </a:p>
          <a:p>
            <a:pPr marL="0" lvl="0" indent="0" rtl="0">
              <a:spcBef>
                <a:spcPts val="1200"/>
              </a:spcBef>
              <a:spcAft>
                <a:spcPts val="0"/>
              </a:spcAft>
              <a:buNone/>
            </a:pPr>
            <a:r>
              <a:rPr lang="fi-FI" sz="2000" dirty="0"/>
              <a:t>Montenegro</a:t>
            </a:r>
          </a:p>
          <a:p>
            <a:pPr marL="0" lvl="0" indent="0" rtl="0">
              <a:spcBef>
                <a:spcPts val="1200"/>
              </a:spcBef>
              <a:spcAft>
                <a:spcPts val="0"/>
              </a:spcAft>
              <a:buNone/>
            </a:pPr>
            <a:r>
              <a:rPr lang="fi-FI" sz="2000" dirty="0"/>
              <a:t>Turkki</a:t>
            </a:r>
          </a:p>
          <a:p>
            <a:pPr marL="0" lvl="0" indent="0" rtl="0">
              <a:spcBef>
                <a:spcPts val="1200"/>
              </a:spcBef>
              <a:spcAft>
                <a:spcPts val="0"/>
              </a:spcAft>
              <a:buNone/>
            </a:pPr>
            <a:r>
              <a:rPr lang="fi-FI" sz="2000" dirty="0"/>
              <a:t>Serbia</a:t>
            </a:r>
          </a:p>
          <a:p>
            <a:pPr marL="0" lvl="0" indent="0" rtl="0">
              <a:spcBef>
                <a:spcPts val="1200"/>
              </a:spcBef>
              <a:spcAft>
                <a:spcPts val="0"/>
              </a:spcAft>
              <a:buNone/>
            </a:pPr>
            <a:r>
              <a:rPr lang="fi-FI" sz="2000" dirty="0"/>
              <a:t>Ukraina (2022)</a:t>
            </a:r>
          </a:p>
          <a:p>
            <a:pPr marL="0" lvl="0" indent="0" rtl="0">
              <a:spcBef>
                <a:spcPts val="1200"/>
              </a:spcBef>
              <a:spcAft>
                <a:spcPts val="0"/>
              </a:spcAft>
              <a:buNone/>
            </a:pPr>
            <a:r>
              <a:rPr lang="fi-FI" sz="2000" dirty="0"/>
              <a:t>Moldova (2022)</a:t>
            </a:r>
          </a:p>
          <a:p>
            <a:pPr marL="0" lvl="0" indent="0" rtl="0">
              <a:spcBef>
                <a:spcPts val="1200"/>
              </a:spcBef>
              <a:spcAft>
                <a:spcPts val="0"/>
              </a:spcAft>
              <a:buNone/>
            </a:pPr>
            <a:endParaRPr lang="fi-FI" sz="2000" dirty="0"/>
          </a:p>
        </p:txBody>
      </p:sp>
      <p:sp>
        <p:nvSpPr>
          <p:cNvPr id="93" name="Rectangle 9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4" name="Google Shape;344;p44"/>
          <p:cNvPicPr preferRelativeResize="0"/>
          <p:nvPr/>
        </p:nvPicPr>
        <p:blipFill>
          <a:blip r:embed="rId3"/>
          <a:stretch>
            <a:fillRect/>
          </a:stretch>
        </p:blipFill>
        <p:spPr>
          <a:xfrm>
            <a:off x="5828491" y="807593"/>
            <a:ext cx="5174073" cy="5239568"/>
          </a:xfrm>
          <a:prstGeom prst="rect">
            <a:avLst/>
          </a:prstGeom>
          <a:noFill/>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3"/>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3"/>
          <p:cNvSpPr txBox="1">
            <a:spLocks noGrp="1"/>
          </p:cNvSpPr>
          <p:nvPr>
            <p:ph type="title"/>
          </p:nvPr>
        </p:nvSpPr>
        <p:spPr>
          <a:xfrm>
            <a:off x="589560" y="856180"/>
            <a:ext cx="5279408" cy="1128068"/>
          </a:xfrm>
          <a:prstGeom prst="rect">
            <a:avLst/>
          </a:prstGeom>
        </p:spPr>
        <p:txBody>
          <a:bodyPr spcFirstLastPara="1" lIns="91425" tIns="91425" rIns="91425" bIns="91425" anchor="ctr" anchorCtr="0">
            <a:normAutofit/>
          </a:bodyPr>
          <a:lstStyle/>
          <a:p>
            <a:pPr marL="0" lvl="0" indent="0" rtl="0">
              <a:spcBef>
                <a:spcPts val="0"/>
              </a:spcBef>
              <a:spcAft>
                <a:spcPts val="0"/>
              </a:spcAft>
              <a:buNone/>
            </a:pPr>
            <a:r>
              <a:rPr lang="fi-FI" sz="4000" dirty="0"/>
              <a:t>Brexit (kpl 5.)</a:t>
            </a:r>
          </a:p>
        </p:txBody>
      </p:sp>
      <p:grpSp>
        <p:nvGrpSpPr>
          <p:cNvPr id="88" name="Group 8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89" name="Rectangle 8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Rectangle 9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Google Shape;335;p43"/>
          <p:cNvSpPr txBox="1">
            <a:spLocks noGrp="1"/>
          </p:cNvSpPr>
          <p:nvPr>
            <p:ph idx="1"/>
          </p:nvPr>
        </p:nvSpPr>
        <p:spPr>
          <a:xfrm>
            <a:off x="159340" y="1294229"/>
            <a:ext cx="6777709" cy="5563136"/>
          </a:xfrm>
          <a:prstGeom prst="rect">
            <a:avLst/>
          </a:prstGeom>
        </p:spPr>
        <p:txBody>
          <a:bodyPr spcFirstLastPara="1" lIns="91425" tIns="91425" rIns="91425" bIns="91425" anchor="ctr" anchorCtr="0">
            <a:normAutofit/>
          </a:bodyPr>
          <a:lstStyle/>
          <a:p>
            <a:pPr marL="0" lvl="0" indent="0" rtl="0">
              <a:spcBef>
                <a:spcPts val="1200"/>
              </a:spcBef>
              <a:spcAft>
                <a:spcPts val="0"/>
              </a:spcAft>
              <a:buNone/>
            </a:pPr>
            <a:endParaRPr lang="fi-FI" sz="2000" dirty="0"/>
          </a:p>
          <a:p>
            <a:pPr marL="0" lvl="0" indent="0" rtl="0">
              <a:spcBef>
                <a:spcPts val="1200"/>
              </a:spcBef>
              <a:spcAft>
                <a:spcPts val="0"/>
              </a:spcAft>
              <a:buNone/>
            </a:pPr>
            <a:r>
              <a:rPr lang="fi-FI" sz="2400" dirty="0"/>
              <a:t>= “</a:t>
            </a:r>
            <a:r>
              <a:rPr lang="fi-FI" sz="2400" i="1" dirty="0"/>
              <a:t>British </a:t>
            </a:r>
            <a:r>
              <a:rPr lang="fi-FI" sz="2400" i="1" dirty="0" err="1"/>
              <a:t>exit</a:t>
            </a:r>
            <a:r>
              <a:rPr lang="fi-FI" sz="2400" dirty="0"/>
              <a:t>”</a:t>
            </a:r>
          </a:p>
          <a:p>
            <a:pPr marL="457200" lvl="0" indent="-457200" rtl="0">
              <a:spcBef>
                <a:spcPts val="1200"/>
              </a:spcBef>
              <a:spcAft>
                <a:spcPts val="0"/>
              </a:spcAft>
              <a:buSzPts val="3600"/>
              <a:buChar char="▪"/>
            </a:pPr>
            <a:r>
              <a:rPr lang="fi-FI" sz="2400" dirty="0"/>
              <a:t>Iso-Britannia päätti kansanäänestyksessä 2016, että se eroaa EU:sta (52% äänesti sen puolesta)</a:t>
            </a:r>
          </a:p>
          <a:p>
            <a:pPr marL="457200" lvl="0" indent="-457200" rtl="0">
              <a:spcBef>
                <a:spcPts val="0"/>
              </a:spcBef>
              <a:spcAft>
                <a:spcPts val="0"/>
              </a:spcAft>
              <a:buSzPts val="3600"/>
              <a:buChar char="▪"/>
            </a:pPr>
            <a:r>
              <a:rPr lang="fi-FI" sz="2400" dirty="0"/>
              <a:t>Britit kokeneet ongelmaksi:</a:t>
            </a:r>
          </a:p>
          <a:p>
            <a:pPr marL="914400" lvl="1" indent="-457200">
              <a:spcBef>
                <a:spcPts val="0"/>
              </a:spcBef>
              <a:buSzPts val="3600"/>
              <a:buChar char="▪"/>
            </a:pPr>
            <a:r>
              <a:rPr lang="fi-FI" i="1" dirty="0"/>
              <a:t>EU vie kansallista päätösvaltaa</a:t>
            </a:r>
          </a:p>
          <a:p>
            <a:pPr marL="914400" lvl="1" indent="-457200">
              <a:spcBef>
                <a:spcPts val="0"/>
              </a:spcBef>
              <a:buSzPts val="3600"/>
              <a:buChar char="▪"/>
            </a:pPr>
            <a:r>
              <a:rPr lang="fi-FI" i="1" dirty="0"/>
              <a:t>jäsenmaksut</a:t>
            </a:r>
          </a:p>
          <a:p>
            <a:pPr marL="914400" lvl="1" indent="-457200">
              <a:spcBef>
                <a:spcPts val="0"/>
              </a:spcBef>
              <a:buSzPts val="3600"/>
              <a:buChar char="▪"/>
            </a:pPr>
            <a:r>
              <a:rPr lang="fi-FI" i="1" dirty="0"/>
              <a:t>siirtolaisuus muista EU-maista</a:t>
            </a:r>
          </a:p>
          <a:p>
            <a:pPr marL="457200" lvl="0" indent="-457200" rtl="0">
              <a:spcBef>
                <a:spcPts val="0"/>
              </a:spcBef>
              <a:spcAft>
                <a:spcPts val="0"/>
              </a:spcAft>
              <a:buSzPts val="3600"/>
              <a:buChar char="▪"/>
            </a:pPr>
            <a:r>
              <a:rPr lang="fi-FI" sz="2400" dirty="0"/>
              <a:t>Brexit astui voimaan 31.1.2020</a:t>
            </a:r>
          </a:p>
          <a:p>
            <a:pPr marL="457200" lvl="0" indent="-457200" rtl="0">
              <a:spcBef>
                <a:spcPts val="0"/>
              </a:spcBef>
              <a:spcAft>
                <a:spcPts val="0"/>
              </a:spcAft>
              <a:buSzPts val="3600"/>
              <a:buChar char="▪"/>
            </a:pPr>
            <a:r>
              <a:rPr lang="fi-FI" sz="2400" dirty="0"/>
              <a:t>Ihmisten vapaa liikkuvuus loppui, samoin palveluiden vapaakauppa</a:t>
            </a:r>
          </a:p>
          <a:p>
            <a:pPr marL="457200" lvl="0" indent="-457200" rtl="0">
              <a:spcBef>
                <a:spcPts val="0"/>
              </a:spcBef>
              <a:spcAft>
                <a:spcPts val="0"/>
              </a:spcAft>
              <a:buSzPts val="3600"/>
              <a:buChar char="▪"/>
            </a:pPr>
            <a:r>
              <a:rPr lang="fi-FI" sz="2400" dirty="0"/>
              <a:t>Tavaroiden vapaakauppa jatkuu EU:n ja Iso-Britannian välillä</a:t>
            </a:r>
          </a:p>
        </p:txBody>
      </p:sp>
      <p:sp>
        <p:nvSpPr>
          <p:cNvPr id="94" name="Rectangle 9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 name="Google Shape;337;p43" descr="Kuva, joka sisältää kohteen teksti, henkilö, ulko, väkijoukko&#10;&#10;Kuvaus luotu automaattisesti"/>
          <p:cNvPicPr preferRelativeResize="0"/>
          <p:nvPr/>
        </p:nvPicPr>
        <p:blipFill rotWithShape="1">
          <a:blip r:embed="rId3"/>
          <a:srcRect t="9344" r="4" b="4849"/>
          <a:stretch/>
        </p:blipFill>
        <p:spPr>
          <a:xfrm>
            <a:off x="7083423" y="581892"/>
            <a:ext cx="4397433" cy="2518756"/>
          </a:xfrm>
          <a:prstGeom prst="rect">
            <a:avLst/>
          </a:prstGeom>
          <a:noFill/>
        </p:spPr>
      </p:pic>
      <p:sp>
        <p:nvSpPr>
          <p:cNvPr id="98" name="Rectangle 97">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6" name="Google Shape;336;p43" descr="Kuva, joka sisältää kohteen henkilö&#10;&#10;Kuvaus luotu automaattisesti"/>
          <p:cNvPicPr preferRelativeResize="0"/>
          <p:nvPr/>
        </p:nvPicPr>
        <p:blipFill rotWithShape="1">
          <a:blip r:embed="rId4"/>
          <a:srcRect t="5982" r="1" b="1967"/>
          <a:stretch/>
        </p:blipFill>
        <p:spPr>
          <a:xfrm>
            <a:off x="7083423" y="3707894"/>
            <a:ext cx="4395569" cy="25187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5">
                                            <p:txEl>
                                              <p:pRg st="1" end="1"/>
                                            </p:txEl>
                                          </p:spTgt>
                                        </p:tgtEl>
                                        <p:attrNameLst>
                                          <p:attrName>style.visibility</p:attrName>
                                        </p:attrNameLst>
                                      </p:cBhvr>
                                      <p:to>
                                        <p:strVal val="visible"/>
                                      </p:to>
                                    </p:set>
                                    <p:anim calcmode="lin" valueType="num">
                                      <p:cBhvr additive="base">
                                        <p:cTn id="7" dur="500" fill="hold"/>
                                        <p:tgtEl>
                                          <p:spTgt spid="3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5">
                                            <p:txEl>
                                              <p:pRg st="2" end="2"/>
                                            </p:txEl>
                                          </p:spTgt>
                                        </p:tgtEl>
                                        <p:attrNameLst>
                                          <p:attrName>style.visibility</p:attrName>
                                        </p:attrNameLst>
                                      </p:cBhvr>
                                      <p:to>
                                        <p:strVal val="visible"/>
                                      </p:to>
                                    </p:set>
                                    <p:anim calcmode="lin" valueType="num">
                                      <p:cBhvr additive="base">
                                        <p:cTn id="13" dur="500" fill="hold"/>
                                        <p:tgtEl>
                                          <p:spTgt spid="3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5">
                                            <p:txEl>
                                              <p:pRg st="3" end="3"/>
                                            </p:txEl>
                                          </p:spTgt>
                                        </p:tgtEl>
                                        <p:attrNameLst>
                                          <p:attrName>style.visibility</p:attrName>
                                        </p:attrNameLst>
                                      </p:cBhvr>
                                      <p:to>
                                        <p:strVal val="visible"/>
                                      </p:to>
                                    </p:set>
                                    <p:anim calcmode="lin" valueType="num">
                                      <p:cBhvr additive="base">
                                        <p:cTn id="19" dur="500" fill="hold"/>
                                        <p:tgtEl>
                                          <p:spTgt spid="33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5">
                                            <p:txEl>
                                              <p:pRg st="4" end="4"/>
                                            </p:txEl>
                                          </p:spTgt>
                                        </p:tgtEl>
                                        <p:attrNameLst>
                                          <p:attrName>style.visibility</p:attrName>
                                        </p:attrNameLst>
                                      </p:cBhvr>
                                      <p:to>
                                        <p:strVal val="visible"/>
                                      </p:to>
                                    </p:set>
                                    <p:anim calcmode="lin" valueType="num">
                                      <p:cBhvr additive="base">
                                        <p:cTn id="25" dur="500" fill="hold"/>
                                        <p:tgtEl>
                                          <p:spTgt spid="33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5">
                                            <p:txEl>
                                              <p:pRg st="5" end="5"/>
                                            </p:txEl>
                                          </p:spTgt>
                                        </p:tgtEl>
                                        <p:attrNameLst>
                                          <p:attrName>style.visibility</p:attrName>
                                        </p:attrNameLst>
                                      </p:cBhvr>
                                      <p:to>
                                        <p:strVal val="visible"/>
                                      </p:to>
                                    </p:set>
                                    <p:anim calcmode="lin" valueType="num">
                                      <p:cBhvr additive="base">
                                        <p:cTn id="31" dur="500" fill="hold"/>
                                        <p:tgtEl>
                                          <p:spTgt spid="33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5">
                                            <p:txEl>
                                              <p:pRg st="6" end="6"/>
                                            </p:txEl>
                                          </p:spTgt>
                                        </p:tgtEl>
                                        <p:attrNameLst>
                                          <p:attrName>style.visibility</p:attrName>
                                        </p:attrNameLst>
                                      </p:cBhvr>
                                      <p:to>
                                        <p:strVal val="visible"/>
                                      </p:to>
                                    </p:set>
                                    <p:anim calcmode="lin" valueType="num">
                                      <p:cBhvr additive="base">
                                        <p:cTn id="37" dur="500" fill="hold"/>
                                        <p:tgtEl>
                                          <p:spTgt spid="33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3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35">
                                            <p:txEl>
                                              <p:pRg st="7" end="7"/>
                                            </p:txEl>
                                          </p:spTgt>
                                        </p:tgtEl>
                                        <p:attrNameLst>
                                          <p:attrName>style.visibility</p:attrName>
                                        </p:attrNameLst>
                                      </p:cBhvr>
                                      <p:to>
                                        <p:strVal val="visible"/>
                                      </p:to>
                                    </p:set>
                                    <p:anim calcmode="lin" valueType="num">
                                      <p:cBhvr additive="base">
                                        <p:cTn id="43" dur="500" fill="hold"/>
                                        <p:tgtEl>
                                          <p:spTgt spid="33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3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35">
                                            <p:txEl>
                                              <p:pRg st="8" end="8"/>
                                            </p:txEl>
                                          </p:spTgt>
                                        </p:tgtEl>
                                        <p:attrNameLst>
                                          <p:attrName>style.visibility</p:attrName>
                                        </p:attrNameLst>
                                      </p:cBhvr>
                                      <p:to>
                                        <p:strVal val="visible"/>
                                      </p:to>
                                    </p:set>
                                    <p:anim calcmode="lin" valueType="num">
                                      <p:cBhvr additive="base">
                                        <p:cTn id="49" dur="500" fill="hold"/>
                                        <p:tgtEl>
                                          <p:spTgt spid="33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3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35">
                                            <p:txEl>
                                              <p:pRg st="9" end="9"/>
                                            </p:txEl>
                                          </p:spTgt>
                                        </p:tgtEl>
                                        <p:attrNameLst>
                                          <p:attrName>style.visibility</p:attrName>
                                        </p:attrNameLst>
                                      </p:cBhvr>
                                      <p:to>
                                        <p:strVal val="visible"/>
                                      </p:to>
                                    </p:set>
                                    <p:anim calcmode="lin" valueType="num">
                                      <p:cBhvr additive="base">
                                        <p:cTn id="55" dur="500" fill="hold"/>
                                        <p:tgtEl>
                                          <p:spTgt spid="335">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3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9"/>
        <p:cNvGrpSpPr/>
        <p:nvPr/>
      </p:nvGrpSpPr>
      <p:grpSpPr>
        <a:xfrm>
          <a:off x="0" y="0"/>
          <a:ext cx="0" cy="0"/>
          <a:chOff x="0" y="0"/>
          <a:chExt cx="0" cy="0"/>
        </a:xfrm>
      </p:grpSpPr>
      <p:sp>
        <p:nvSpPr>
          <p:cNvPr id="107" name="Rectangle 106">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Google Shape;420;p55"/>
          <p:cNvSpPr txBox="1">
            <a:spLocks noGrp="1"/>
          </p:cNvSpPr>
          <p:nvPr>
            <p:ph type="title"/>
          </p:nvPr>
        </p:nvSpPr>
        <p:spPr>
          <a:xfrm>
            <a:off x="1452656" y="1444742"/>
            <a:ext cx="9357865" cy="586544"/>
          </a:xfrm>
          <a:prstGeom prst="rect">
            <a:avLst/>
          </a:prstGeom>
        </p:spPr>
        <p:txBody>
          <a:bodyPr spcFirstLastPara="1" lIns="91425" tIns="91425" rIns="91425" bIns="91425" anchorCtr="0">
            <a:normAutofit fontScale="90000"/>
          </a:bodyPr>
          <a:lstStyle/>
          <a:p>
            <a:pPr marL="0" lvl="0" indent="0" rtl="0">
              <a:spcBef>
                <a:spcPts val="0"/>
              </a:spcBef>
              <a:spcAft>
                <a:spcPts val="0"/>
              </a:spcAft>
              <a:buNone/>
            </a:pPr>
            <a:r>
              <a:rPr lang="fi-FI" sz="4000" dirty="0"/>
              <a:t>Itälaajeneminen: edut ja haitat (kpl 3.)</a:t>
            </a:r>
          </a:p>
        </p:txBody>
      </p:sp>
      <p:sp>
        <p:nvSpPr>
          <p:cNvPr id="421" name="Google Shape;421;p55"/>
          <p:cNvSpPr txBox="1">
            <a:spLocks noGrp="1"/>
          </p:cNvSpPr>
          <p:nvPr>
            <p:ph sz="half" idx="1"/>
          </p:nvPr>
        </p:nvSpPr>
        <p:spPr>
          <a:xfrm>
            <a:off x="1131376" y="2031286"/>
            <a:ext cx="4804604" cy="3866583"/>
          </a:xfrm>
          <a:prstGeom prst="rect">
            <a:avLst/>
          </a:prstGeom>
        </p:spPr>
        <p:txBody>
          <a:bodyPr spcFirstLastPara="1" lIns="91425" tIns="91425" rIns="91425" bIns="91425" anchorCtr="0">
            <a:normAutofit/>
          </a:bodyPr>
          <a:lstStyle/>
          <a:p>
            <a:pPr marL="457200" lvl="0" indent="-419100" rtl="0">
              <a:spcBef>
                <a:spcPts val="1200"/>
              </a:spcBef>
              <a:spcAft>
                <a:spcPts val="0"/>
              </a:spcAft>
              <a:buSzPts val="3000"/>
              <a:buChar char="+"/>
            </a:pPr>
            <a:r>
              <a:rPr lang="fi-FI" sz="2400" i="1" dirty="0"/>
              <a:t>Demokratia, ihmisoikeudet leviävät Itä-Eurooppaan</a:t>
            </a:r>
          </a:p>
          <a:p>
            <a:pPr marL="457200" lvl="0" indent="-419100" rtl="0">
              <a:spcBef>
                <a:spcPts val="0"/>
              </a:spcBef>
              <a:spcAft>
                <a:spcPts val="0"/>
              </a:spcAft>
              <a:buSzPts val="3000"/>
              <a:buChar char="+"/>
            </a:pPr>
            <a:r>
              <a:rPr lang="fi-FI" sz="2400" i="1" dirty="0"/>
              <a:t>Taloudelliset hyödyt: markkinat yrityksille</a:t>
            </a:r>
          </a:p>
          <a:p>
            <a:pPr marL="457200" lvl="0" indent="-419100" rtl="0">
              <a:spcBef>
                <a:spcPts val="0"/>
              </a:spcBef>
              <a:spcAft>
                <a:spcPts val="0"/>
              </a:spcAft>
              <a:buSzPts val="3000"/>
              <a:buChar char="+"/>
            </a:pPr>
            <a:r>
              <a:rPr lang="fi-FI" sz="2400" i="1" dirty="0"/>
              <a:t>Itä-Euroopan vaurastuminen</a:t>
            </a:r>
          </a:p>
          <a:p>
            <a:pPr marL="457200" lvl="0" indent="-419100" rtl="0">
              <a:spcBef>
                <a:spcPts val="0"/>
              </a:spcBef>
              <a:spcAft>
                <a:spcPts val="0"/>
              </a:spcAft>
              <a:buSzPts val="3000"/>
              <a:buChar char="+"/>
            </a:pPr>
            <a:r>
              <a:rPr lang="fi-FI" sz="2400" i="1" dirty="0"/>
              <a:t>Poliittinen vakaus Euroopassa</a:t>
            </a:r>
          </a:p>
          <a:p>
            <a:pPr marL="457200" lvl="0" indent="-419100" rtl="0">
              <a:spcBef>
                <a:spcPts val="0"/>
              </a:spcBef>
              <a:spcAft>
                <a:spcPts val="0"/>
              </a:spcAft>
              <a:buSzPts val="3000"/>
              <a:buChar char="+"/>
            </a:pPr>
            <a:r>
              <a:rPr lang="fi-FI" sz="2400" i="1" dirty="0"/>
              <a:t>Ympäristösuojelun edistyminen Itä-Euroopassa</a:t>
            </a:r>
          </a:p>
        </p:txBody>
      </p:sp>
      <p:sp>
        <p:nvSpPr>
          <p:cNvPr id="422" name="Google Shape;422;p55"/>
          <p:cNvSpPr txBox="1">
            <a:spLocks noGrp="1"/>
          </p:cNvSpPr>
          <p:nvPr>
            <p:ph sz="half" idx="2"/>
          </p:nvPr>
        </p:nvSpPr>
        <p:spPr>
          <a:xfrm>
            <a:off x="6256020" y="2031286"/>
            <a:ext cx="4875780" cy="3866583"/>
          </a:xfrm>
          <a:prstGeom prst="rect">
            <a:avLst/>
          </a:prstGeom>
        </p:spPr>
        <p:txBody>
          <a:bodyPr spcFirstLastPara="1" lIns="91425" tIns="91425" rIns="91425" bIns="91425" anchorCtr="0">
            <a:normAutofit/>
          </a:bodyPr>
          <a:lstStyle/>
          <a:p>
            <a:pPr marL="457200" lvl="0" indent="-381000" rtl="0">
              <a:spcBef>
                <a:spcPts val="1200"/>
              </a:spcBef>
              <a:spcAft>
                <a:spcPts val="0"/>
              </a:spcAft>
              <a:buSzPts val="2400"/>
              <a:buChar char="-"/>
            </a:pPr>
            <a:r>
              <a:rPr lang="fi-FI" sz="2400" i="1" dirty="0"/>
              <a:t>EU:n aluetuet itään</a:t>
            </a:r>
          </a:p>
          <a:p>
            <a:pPr marL="457200" lvl="0" indent="-381000" rtl="0">
              <a:spcBef>
                <a:spcPts val="0"/>
              </a:spcBef>
              <a:spcAft>
                <a:spcPts val="0"/>
              </a:spcAft>
              <a:buSzPts val="2400"/>
              <a:buChar char="-"/>
            </a:pPr>
            <a:r>
              <a:rPr lang="fi-FI" sz="2400" i="1" dirty="0"/>
              <a:t>Itä-Euroopan halpatyövoima EU:n markkinoille</a:t>
            </a:r>
          </a:p>
          <a:p>
            <a:pPr marL="457200" lvl="0" indent="-381000" rtl="0">
              <a:spcBef>
                <a:spcPts val="0"/>
              </a:spcBef>
              <a:spcAft>
                <a:spcPts val="0"/>
              </a:spcAft>
              <a:buSzPts val="2400"/>
              <a:buChar char="-"/>
            </a:pPr>
            <a:r>
              <a:rPr lang="fi-FI" sz="2400" i="1" dirty="0"/>
              <a:t>Itälaajeneminen toi liikaa jäsenmaita, päätöksenteko vaikeutui EU:ssa</a:t>
            </a:r>
          </a:p>
          <a:p>
            <a:pPr marL="457200" lvl="0" indent="-381000" rtl="0">
              <a:spcBef>
                <a:spcPts val="0"/>
              </a:spcBef>
              <a:spcAft>
                <a:spcPts val="0"/>
              </a:spcAft>
              <a:buSzPts val="2400"/>
              <a:buChar char="-"/>
            </a:pPr>
            <a:r>
              <a:rPr lang="fi-FI" sz="2400" i="1" dirty="0"/>
              <a:t>Kaikki Itä-Euroopan maat eivät ole vielä valmiita EU:n arvoihin, kuten demokratia, perusoikeudet (esim. Puola, Unkari)</a:t>
            </a:r>
          </a:p>
          <a:p>
            <a:pPr marL="457200" lvl="0" indent="0" rtl="0">
              <a:spcBef>
                <a:spcPts val="1200"/>
              </a:spcBef>
              <a:spcAft>
                <a:spcPts val="0"/>
              </a:spcAft>
              <a:buNone/>
            </a:pPr>
            <a:endParaRPr lang="fi-FI" sz="17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
                                            <p:txEl>
                                              <p:pRg st="0" end="0"/>
                                            </p:txEl>
                                          </p:spTgt>
                                        </p:tgtEl>
                                        <p:attrNameLst>
                                          <p:attrName>style.visibility</p:attrName>
                                        </p:attrNameLst>
                                      </p:cBhvr>
                                      <p:to>
                                        <p:strVal val="visible"/>
                                      </p:to>
                                    </p:set>
                                    <p:animEffect transition="in" filter="fade">
                                      <p:cBhvr>
                                        <p:cTn id="7" dur="1000"/>
                                        <p:tgtEl>
                                          <p:spTgt spid="4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1">
                                            <p:txEl>
                                              <p:pRg st="1" end="1"/>
                                            </p:txEl>
                                          </p:spTgt>
                                        </p:tgtEl>
                                        <p:attrNameLst>
                                          <p:attrName>style.visibility</p:attrName>
                                        </p:attrNameLst>
                                      </p:cBhvr>
                                      <p:to>
                                        <p:strVal val="visible"/>
                                      </p:to>
                                    </p:set>
                                    <p:animEffect transition="in" filter="fade">
                                      <p:cBhvr>
                                        <p:cTn id="12" dur="1000"/>
                                        <p:tgtEl>
                                          <p:spTgt spid="4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1">
                                            <p:txEl>
                                              <p:pRg st="2" end="2"/>
                                            </p:txEl>
                                          </p:spTgt>
                                        </p:tgtEl>
                                        <p:attrNameLst>
                                          <p:attrName>style.visibility</p:attrName>
                                        </p:attrNameLst>
                                      </p:cBhvr>
                                      <p:to>
                                        <p:strVal val="visible"/>
                                      </p:to>
                                    </p:set>
                                    <p:animEffect transition="in" filter="fade">
                                      <p:cBhvr>
                                        <p:cTn id="17" dur="1000"/>
                                        <p:tgtEl>
                                          <p:spTgt spid="4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1">
                                            <p:txEl>
                                              <p:pRg st="3" end="3"/>
                                            </p:txEl>
                                          </p:spTgt>
                                        </p:tgtEl>
                                        <p:attrNameLst>
                                          <p:attrName>style.visibility</p:attrName>
                                        </p:attrNameLst>
                                      </p:cBhvr>
                                      <p:to>
                                        <p:strVal val="visible"/>
                                      </p:to>
                                    </p:set>
                                    <p:animEffect transition="in" filter="fade">
                                      <p:cBhvr>
                                        <p:cTn id="22" dur="1000"/>
                                        <p:tgtEl>
                                          <p:spTgt spid="4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1">
                                            <p:txEl>
                                              <p:pRg st="4" end="4"/>
                                            </p:txEl>
                                          </p:spTgt>
                                        </p:tgtEl>
                                        <p:attrNameLst>
                                          <p:attrName>style.visibility</p:attrName>
                                        </p:attrNameLst>
                                      </p:cBhvr>
                                      <p:to>
                                        <p:strVal val="visible"/>
                                      </p:to>
                                    </p:set>
                                    <p:animEffect transition="in" filter="fade">
                                      <p:cBhvr>
                                        <p:cTn id="27" dur="1000"/>
                                        <p:tgtEl>
                                          <p:spTgt spid="4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2">
                                            <p:txEl>
                                              <p:pRg st="0" end="0"/>
                                            </p:txEl>
                                          </p:spTgt>
                                        </p:tgtEl>
                                        <p:attrNameLst>
                                          <p:attrName>style.visibility</p:attrName>
                                        </p:attrNameLst>
                                      </p:cBhvr>
                                      <p:to>
                                        <p:strVal val="visible"/>
                                      </p:to>
                                    </p:set>
                                    <p:animEffect transition="in" filter="fade">
                                      <p:cBhvr>
                                        <p:cTn id="32" dur="1000"/>
                                        <p:tgtEl>
                                          <p:spTgt spid="4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2">
                                            <p:txEl>
                                              <p:pRg st="1" end="1"/>
                                            </p:txEl>
                                          </p:spTgt>
                                        </p:tgtEl>
                                        <p:attrNameLst>
                                          <p:attrName>style.visibility</p:attrName>
                                        </p:attrNameLst>
                                      </p:cBhvr>
                                      <p:to>
                                        <p:strVal val="visible"/>
                                      </p:to>
                                    </p:set>
                                    <p:animEffect transition="in" filter="fade">
                                      <p:cBhvr>
                                        <p:cTn id="37" dur="1000"/>
                                        <p:tgtEl>
                                          <p:spTgt spid="42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22">
                                            <p:txEl>
                                              <p:pRg st="2" end="2"/>
                                            </p:txEl>
                                          </p:spTgt>
                                        </p:tgtEl>
                                        <p:attrNameLst>
                                          <p:attrName>style.visibility</p:attrName>
                                        </p:attrNameLst>
                                      </p:cBhvr>
                                      <p:to>
                                        <p:strVal val="visible"/>
                                      </p:to>
                                    </p:set>
                                    <p:animEffect transition="in" filter="fade">
                                      <p:cBhvr>
                                        <p:cTn id="42" dur="1000"/>
                                        <p:tgtEl>
                                          <p:spTgt spid="42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2">
                                            <p:txEl>
                                              <p:pRg st="3" end="3"/>
                                            </p:txEl>
                                          </p:spTgt>
                                        </p:tgtEl>
                                        <p:attrNameLst>
                                          <p:attrName>style.visibility</p:attrName>
                                        </p:attrNameLst>
                                      </p:cBhvr>
                                      <p:to>
                                        <p:strVal val="visible"/>
                                      </p:to>
                                    </p:set>
                                    <p:animEffect transition="in" filter="fade">
                                      <p:cBhvr>
                                        <p:cTn id="47" dur="1000"/>
                                        <p:tgtEl>
                                          <p:spTgt spid="422">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22"/>
                                        </p:tgtEl>
                                        <p:attrNameLst>
                                          <p:attrName>style.visibility</p:attrName>
                                        </p:attrNameLst>
                                      </p:cBhvr>
                                      <p:to>
                                        <p:strVal val="visible"/>
                                      </p:to>
                                    </p:set>
                                    <p:animEffect transition="in" filter="fade">
                                      <p:cBhvr>
                                        <p:cTn id="52" dur="100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6"/>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Google Shape;117;p15"/>
          <p:cNvSpPr txBox="1">
            <a:spLocks noGrp="1"/>
          </p:cNvSpPr>
          <p:nvPr>
            <p:ph type="title"/>
          </p:nvPr>
        </p:nvSpPr>
        <p:spPr>
          <a:xfrm>
            <a:off x="838201" y="365125"/>
            <a:ext cx="5251316" cy="1807305"/>
          </a:xfrm>
          <a:prstGeom prst="rect">
            <a:avLst/>
          </a:prstGeom>
        </p:spPr>
        <p:txBody>
          <a:bodyPr spcFirstLastPara="1" lIns="91425" tIns="45700" rIns="91425" bIns="45700" anchorCtr="0">
            <a:normAutofit/>
          </a:bodyPr>
          <a:lstStyle/>
          <a:p>
            <a:pPr marL="0" marR="0" lvl="0" indent="0" rtl="0">
              <a:spcBef>
                <a:spcPts val="0"/>
              </a:spcBef>
              <a:spcAft>
                <a:spcPts val="0"/>
              </a:spcAft>
              <a:buSzPts val="5400"/>
              <a:buFont typeface="Rokkitt"/>
              <a:buNone/>
            </a:pPr>
            <a:r>
              <a:rPr lang="fi-FI" b="0" i="0" u="none" strike="noStrike" cap="none">
                <a:latin typeface="Rokkitt"/>
                <a:ea typeface="Rokkitt"/>
                <a:cs typeface="Rokkitt"/>
                <a:sym typeface="Rokkitt"/>
              </a:rPr>
              <a:t>AIHEET</a:t>
            </a:r>
            <a:endParaRPr lang="fi-FI"/>
          </a:p>
        </p:txBody>
      </p:sp>
      <p:sp>
        <p:nvSpPr>
          <p:cNvPr id="137" name="Google Shape;118;p15"/>
          <p:cNvSpPr txBox="1">
            <a:spLocks noGrp="1"/>
          </p:cNvSpPr>
          <p:nvPr>
            <p:ph idx="1"/>
          </p:nvPr>
        </p:nvSpPr>
        <p:spPr>
          <a:xfrm>
            <a:off x="240632" y="1888959"/>
            <a:ext cx="5722154" cy="4288004"/>
          </a:xfrm>
          <a:prstGeom prst="rect">
            <a:avLst/>
          </a:prstGeom>
        </p:spPr>
        <p:txBody>
          <a:bodyPr spcFirstLastPara="1" lIns="91425" tIns="45700" rIns="91425" bIns="45700" anchorCtr="0">
            <a:noAutofit/>
          </a:bodyPr>
          <a:lstStyle/>
          <a:p>
            <a:pPr marL="342900" marR="0" lvl="0" indent="-342900" rtl="0">
              <a:spcBef>
                <a:spcPts val="0"/>
              </a:spcBef>
              <a:spcAft>
                <a:spcPts val="0"/>
              </a:spcAft>
              <a:buClr>
                <a:srgbClr val="000000"/>
              </a:buClr>
              <a:buSzPts val="1820"/>
              <a:buFont typeface="Noto Sans Symbols"/>
              <a:buChar char="•"/>
            </a:pPr>
            <a:r>
              <a:rPr lang="fi-FI" b="0" i="0" u="none" strike="noStrike" cap="none" dirty="0">
                <a:latin typeface="Arial"/>
                <a:ea typeface="Arial"/>
                <a:cs typeface="Arial"/>
                <a:sym typeface="Arial"/>
              </a:rPr>
              <a:t>1.</a:t>
            </a:r>
            <a:r>
              <a:rPr lang="fi-FI" dirty="0">
                <a:latin typeface="Arial"/>
                <a:ea typeface="Arial"/>
                <a:cs typeface="Arial"/>
                <a:sym typeface="Arial"/>
              </a:rPr>
              <a:t> Globalisaatio ja globaali talous</a:t>
            </a:r>
          </a:p>
          <a:p>
            <a:pPr marL="342900" marR="0" lvl="0" indent="-342900" rtl="0">
              <a:spcBef>
                <a:spcPts val="0"/>
              </a:spcBef>
              <a:spcAft>
                <a:spcPts val="0"/>
              </a:spcAft>
              <a:buClr>
                <a:srgbClr val="000000"/>
              </a:buClr>
              <a:buSzPts val="1820"/>
              <a:buFont typeface="Noto Sans Symbols"/>
              <a:buChar char="•"/>
            </a:pPr>
            <a:r>
              <a:rPr lang="fi-FI" dirty="0">
                <a:latin typeface="Arial"/>
                <a:ea typeface="Arial"/>
                <a:cs typeface="Arial"/>
                <a:sym typeface="Arial"/>
              </a:rPr>
              <a:t>2. EU:n historia, nykytilanne ja eurooppalainen identiteetti</a:t>
            </a:r>
            <a:endParaRPr lang="fi-FI" dirty="0"/>
          </a:p>
          <a:p>
            <a:pPr marL="342900" marR="0" lvl="0" indent="-342900" rtl="0">
              <a:spcBef>
                <a:spcPts val="560"/>
              </a:spcBef>
              <a:spcAft>
                <a:spcPts val="0"/>
              </a:spcAft>
              <a:buClr>
                <a:srgbClr val="000000"/>
              </a:buClr>
              <a:buSzPts val="1820"/>
              <a:buFont typeface="Noto Sans Symbols"/>
              <a:buChar char="•"/>
            </a:pPr>
            <a:r>
              <a:rPr lang="fi-FI" b="0" i="0" u="none" strike="noStrike" cap="none" dirty="0">
                <a:latin typeface="Arial"/>
                <a:ea typeface="Arial"/>
                <a:cs typeface="Arial"/>
                <a:sym typeface="Arial"/>
              </a:rPr>
              <a:t>3. E</a:t>
            </a:r>
            <a:r>
              <a:rPr lang="fi-FI" dirty="0">
                <a:latin typeface="Arial"/>
                <a:ea typeface="Arial"/>
                <a:cs typeface="Arial"/>
                <a:sym typeface="Arial"/>
              </a:rPr>
              <a:t>U-kansalaisuus ja vaikuttaminen</a:t>
            </a:r>
            <a:endParaRPr lang="fi-FI" dirty="0"/>
          </a:p>
          <a:p>
            <a:pPr marL="342900" marR="0" lvl="0" indent="-342900" rtl="0">
              <a:spcBef>
                <a:spcPts val="560"/>
              </a:spcBef>
              <a:spcAft>
                <a:spcPts val="0"/>
              </a:spcAft>
              <a:buClr>
                <a:srgbClr val="000000"/>
              </a:buClr>
              <a:buSzPts val="1820"/>
              <a:buFont typeface="Noto Sans Symbols"/>
              <a:buChar char="•"/>
            </a:pPr>
            <a:r>
              <a:rPr lang="fi-FI" b="0" i="0" u="none" strike="noStrike" cap="none" dirty="0">
                <a:latin typeface="Arial"/>
                <a:ea typeface="Arial"/>
                <a:cs typeface="Arial"/>
                <a:sym typeface="Arial"/>
              </a:rPr>
              <a:t>4. EU:n päätöksenteko ja talous</a:t>
            </a:r>
          </a:p>
          <a:p>
            <a:pPr marL="342900" marR="0" lvl="0" indent="-342900" rtl="0">
              <a:spcBef>
                <a:spcPts val="560"/>
              </a:spcBef>
              <a:spcAft>
                <a:spcPts val="0"/>
              </a:spcAft>
              <a:buClr>
                <a:srgbClr val="000000"/>
              </a:buClr>
              <a:buSzPts val="1820"/>
              <a:buFont typeface="Noto Sans Symbols"/>
              <a:buChar char="•"/>
            </a:pPr>
            <a:r>
              <a:rPr lang="fi-FI" dirty="0">
                <a:latin typeface="Arial"/>
                <a:ea typeface="Arial"/>
                <a:cs typeface="Arial"/>
                <a:sym typeface="Arial"/>
              </a:rPr>
              <a:t>5. Suomi EU:ssa ja pohjoismainen yhteistyö</a:t>
            </a:r>
          </a:p>
          <a:p>
            <a:pPr marL="342900" marR="0" lvl="0" indent="-342900" rtl="0">
              <a:spcBef>
                <a:spcPts val="560"/>
              </a:spcBef>
              <a:spcAft>
                <a:spcPts val="0"/>
              </a:spcAft>
              <a:buClr>
                <a:srgbClr val="000000"/>
              </a:buClr>
              <a:buSzPts val="1820"/>
              <a:buFont typeface="Noto Sans Symbols"/>
              <a:buChar char="•"/>
            </a:pPr>
            <a:r>
              <a:rPr lang="fi-FI" dirty="0">
                <a:latin typeface="Arial"/>
                <a:ea typeface="Arial"/>
                <a:cs typeface="Arial"/>
                <a:sym typeface="Arial"/>
              </a:rPr>
              <a:t>6</a:t>
            </a:r>
            <a:r>
              <a:rPr lang="fi-FI" b="0" i="0" u="none" strike="noStrike" cap="none" dirty="0">
                <a:latin typeface="Arial"/>
                <a:ea typeface="Arial"/>
                <a:cs typeface="Arial"/>
                <a:sym typeface="Arial"/>
              </a:rPr>
              <a:t>. </a:t>
            </a:r>
            <a:r>
              <a:rPr lang="fi-FI" dirty="0">
                <a:latin typeface="Arial"/>
                <a:ea typeface="Arial"/>
                <a:cs typeface="Arial"/>
                <a:sym typeface="Arial"/>
              </a:rPr>
              <a:t>Suomen ja Euroopan ulko- ja turvallisuuspolitiikka</a:t>
            </a:r>
            <a:endParaRPr lang="fi-FI" b="0" i="0" u="none" strike="noStrike" cap="none" dirty="0">
              <a:latin typeface="Rockwell"/>
              <a:ea typeface="Rockwell"/>
              <a:cs typeface="Rockwell"/>
              <a:sym typeface="Rockwell"/>
            </a:endParaRPr>
          </a:p>
        </p:txBody>
      </p:sp>
      <p:pic>
        <p:nvPicPr>
          <p:cNvPr id="139" name="Picture 138" descr="Kuva maapallosta ulkoavaruudesta kuvattuna">
            <a:extLst>
              <a:ext uri="{FF2B5EF4-FFF2-40B4-BE49-F238E27FC236}">
                <a16:creationId xmlns:a16="http://schemas.microsoft.com/office/drawing/2014/main" id="{B90BE082-BEA0-401F-84F7-930C943E7275}"/>
              </a:ext>
            </a:extLst>
          </p:cNvPr>
          <p:cNvPicPr>
            <a:picLocks noChangeAspect="1"/>
          </p:cNvPicPr>
          <p:nvPr/>
        </p:nvPicPr>
        <p:blipFill rotWithShape="1">
          <a:blip r:embed="rId3"/>
          <a:srcRect l="43267" r="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7"/>
        <p:cNvGrpSpPr/>
        <p:nvPr/>
      </p:nvGrpSpPr>
      <p:grpSpPr>
        <a:xfrm>
          <a:off x="0" y="0"/>
          <a:ext cx="0" cy="0"/>
          <a:chOff x="0" y="0"/>
          <a:chExt cx="0" cy="0"/>
        </a:xfrm>
      </p:grpSpPr>
      <p:sp>
        <p:nvSpPr>
          <p:cNvPr id="84" name="Rectangle 83">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8" name="Google Shape;458;p60"/>
          <p:cNvSpPr txBox="1">
            <a:spLocks noGrp="1"/>
          </p:cNvSpPr>
          <p:nvPr>
            <p:ph type="title"/>
          </p:nvPr>
        </p:nvSpPr>
        <p:spPr>
          <a:xfrm>
            <a:off x="386862" y="1412488"/>
            <a:ext cx="3350527" cy="4363844"/>
          </a:xfrm>
          <a:prstGeom prst="rect">
            <a:avLst/>
          </a:prstGeom>
        </p:spPr>
        <p:txBody>
          <a:bodyPr spcFirstLastPara="1" lIns="91425" tIns="45700" rIns="91425" bIns="45700" anchor="t" anchorCtr="0">
            <a:normAutofit/>
          </a:bodyPr>
          <a:lstStyle/>
          <a:p>
            <a:pPr marL="0" marR="0" lvl="0" indent="0" rtl="0">
              <a:spcBef>
                <a:spcPts val="0"/>
              </a:spcBef>
              <a:spcAft>
                <a:spcPts val="0"/>
              </a:spcAft>
              <a:buSzPts val="5400"/>
              <a:buFont typeface="Rokkitt"/>
              <a:buNone/>
            </a:pPr>
            <a:br>
              <a:rPr lang="fi-FI" sz="2800" dirty="0">
                <a:solidFill>
                  <a:srgbClr val="FFFFFF"/>
                </a:solidFill>
                <a:latin typeface="Rokkitt"/>
                <a:ea typeface="Rokkitt"/>
                <a:cs typeface="Rokkitt"/>
                <a:sym typeface="Rokkitt"/>
              </a:rPr>
            </a:br>
            <a:br>
              <a:rPr lang="fi-FI" sz="2800" dirty="0">
                <a:solidFill>
                  <a:srgbClr val="FFFFFF"/>
                </a:solidFill>
                <a:latin typeface="Rokkitt"/>
                <a:ea typeface="Rokkitt"/>
                <a:cs typeface="Rokkitt"/>
                <a:sym typeface="Rokkitt"/>
              </a:rPr>
            </a:br>
            <a:r>
              <a:rPr lang="fi-FI" sz="2800" i="1" dirty="0">
                <a:solidFill>
                  <a:srgbClr val="FFFFFF"/>
                </a:solidFill>
                <a:latin typeface="Rokkitt"/>
                <a:ea typeface="Rokkitt"/>
                <a:cs typeface="Rokkitt"/>
                <a:sym typeface="Rokkitt"/>
              </a:rPr>
              <a:t>Liittovaltio vai itsenäisten valtioiden liitto?</a:t>
            </a:r>
            <a:endParaRPr lang="fi-FI" sz="2800" i="1" dirty="0">
              <a:solidFill>
                <a:srgbClr val="FFFFFF"/>
              </a:solidFill>
            </a:endParaRPr>
          </a:p>
        </p:txBody>
      </p:sp>
      <p:sp>
        <p:nvSpPr>
          <p:cNvPr id="459" name="Google Shape;459;p60"/>
          <p:cNvSpPr txBox="1">
            <a:spLocks noGrp="1"/>
          </p:cNvSpPr>
          <p:nvPr>
            <p:ph sz="half" idx="1"/>
          </p:nvPr>
        </p:nvSpPr>
        <p:spPr>
          <a:xfrm>
            <a:off x="4124251" y="410307"/>
            <a:ext cx="3860420" cy="6447693"/>
          </a:xfrm>
          <a:prstGeom prst="rect">
            <a:avLst/>
          </a:prstGeom>
        </p:spPr>
        <p:txBody>
          <a:bodyPr spcFirstLastPara="1" lIns="91425" tIns="45700" rIns="91425" bIns="45700" anchorCtr="0">
            <a:normAutofit fontScale="47500" lnSpcReduction="20000"/>
          </a:bodyPr>
          <a:lstStyle/>
          <a:p>
            <a:pPr marL="182880" marR="0" lvl="0" indent="-182880" rtl="0">
              <a:spcBef>
                <a:spcPts val="0"/>
              </a:spcBef>
              <a:spcAft>
                <a:spcPts val="0"/>
              </a:spcAft>
              <a:buClr>
                <a:srgbClr val="9E3611"/>
              </a:buClr>
              <a:buSzPts val="1700"/>
              <a:buFont typeface="Noto Sans Symbols"/>
              <a:buChar char="▪"/>
            </a:pPr>
            <a:r>
              <a:rPr lang="fi-FI" sz="4400" b="1" u="sng" dirty="0">
                <a:latin typeface="Rockwell"/>
                <a:sym typeface="Rockwell"/>
              </a:rPr>
              <a:t>Kansallismieliset (Euroskeptisyys)</a:t>
            </a:r>
            <a:endParaRPr lang="fi-FI" sz="4400" u="sng" dirty="0"/>
          </a:p>
          <a:p>
            <a:pPr marL="182880" marR="0" lvl="0" indent="-182880" rtl="0">
              <a:spcBef>
                <a:spcPts val="1200"/>
              </a:spcBef>
              <a:spcAft>
                <a:spcPts val="0"/>
              </a:spcAft>
              <a:buClr>
                <a:srgbClr val="9E3611"/>
              </a:buClr>
              <a:buSzPts val="1700"/>
              <a:buFont typeface="Noto Sans Symbols"/>
              <a:buChar char="▪"/>
            </a:pPr>
            <a:r>
              <a:rPr lang="fi-FI" sz="4400" b="0" i="1" u="none" strike="noStrike" cap="none" dirty="0">
                <a:ea typeface="Rockwell"/>
                <a:cs typeface="Rockwell"/>
                <a:sym typeface="Rockwell"/>
              </a:rPr>
              <a:t>- Liittovaltiokehitys (oman maan päätösvallan kapeneminen) pysäytettävä</a:t>
            </a:r>
            <a:endParaRPr lang="fi-FI" sz="4400" i="1" dirty="0"/>
          </a:p>
          <a:p>
            <a:pPr marL="182880" marR="0" lvl="0" indent="-182880" rtl="0">
              <a:spcBef>
                <a:spcPts val="1200"/>
              </a:spcBef>
              <a:spcAft>
                <a:spcPts val="0"/>
              </a:spcAft>
              <a:buClr>
                <a:srgbClr val="9E3611"/>
              </a:buClr>
              <a:buSzPts val="1700"/>
              <a:buFont typeface="Noto Sans Symbols"/>
              <a:buChar char="▪"/>
            </a:pPr>
            <a:r>
              <a:rPr lang="fi-FI" sz="4400" b="0" i="1" u="none" strike="noStrike" cap="none" dirty="0">
                <a:ea typeface="Rockwell"/>
                <a:cs typeface="Rockwell"/>
                <a:sym typeface="Rockwell"/>
              </a:rPr>
              <a:t>- EU-</a:t>
            </a:r>
            <a:r>
              <a:rPr lang="fi-FI" sz="4400" i="1" dirty="0"/>
              <a:t>a</a:t>
            </a:r>
            <a:r>
              <a:rPr lang="fi-FI" sz="4400" b="0" i="1" u="none" strike="noStrike" cap="none" dirty="0">
                <a:ea typeface="Rockwell"/>
                <a:cs typeface="Rockwell"/>
                <a:sym typeface="Rockwell"/>
              </a:rPr>
              <a:t>lueiden ja maiden liian suuret erot</a:t>
            </a:r>
            <a:endParaRPr lang="fi-FI" sz="4400" i="1" dirty="0"/>
          </a:p>
          <a:p>
            <a:pPr marL="182880" marR="0" lvl="0" indent="-182880" rtl="0">
              <a:spcBef>
                <a:spcPts val="1200"/>
              </a:spcBef>
              <a:spcAft>
                <a:spcPts val="0"/>
              </a:spcAft>
              <a:buClr>
                <a:srgbClr val="9E3611"/>
              </a:buClr>
              <a:buSzPts val="1700"/>
              <a:buFont typeface="Noto Sans Symbols"/>
              <a:buChar char="▪"/>
            </a:pPr>
            <a:r>
              <a:rPr lang="fi-FI" sz="4400" b="0" i="1" u="none" strike="noStrike" cap="none" dirty="0">
                <a:ea typeface="Rockwell"/>
                <a:cs typeface="Rockwell"/>
                <a:sym typeface="Rockwell"/>
              </a:rPr>
              <a:t>- Nettomaksut (osa maista maksaa jäsenmaksuja ene</a:t>
            </a:r>
            <a:r>
              <a:rPr lang="fi-FI" sz="4400" i="1" dirty="0"/>
              <a:t>mmän kuin saa aluetukia)</a:t>
            </a:r>
          </a:p>
          <a:p>
            <a:pPr marL="0" marR="0" lvl="0" indent="0" rtl="0">
              <a:spcBef>
                <a:spcPts val="1200"/>
              </a:spcBef>
              <a:spcAft>
                <a:spcPts val="0"/>
              </a:spcAft>
              <a:buNone/>
            </a:pPr>
            <a:r>
              <a:rPr lang="fi-FI" sz="4400" b="0" i="1" u="none" strike="noStrike" cap="none" dirty="0">
                <a:ea typeface="Rockwell"/>
                <a:cs typeface="Rockwell"/>
                <a:sym typeface="Rockwell"/>
              </a:rPr>
              <a:t>- Byrokratia</a:t>
            </a:r>
            <a:r>
              <a:rPr lang="fi-FI" sz="4400" i="1" dirty="0"/>
              <a:t> (monimutkainen hallinto)</a:t>
            </a:r>
          </a:p>
          <a:p>
            <a:pPr marL="182880" marR="0" lvl="0" indent="-182880" rtl="0">
              <a:spcBef>
                <a:spcPts val="1200"/>
              </a:spcBef>
              <a:spcAft>
                <a:spcPts val="0"/>
              </a:spcAft>
              <a:buClr>
                <a:srgbClr val="9E3611"/>
              </a:buClr>
              <a:buSzPts val="1700"/>
              <a:buFont typeface="Noto Sans Symbols"/>
              <a:buChar char="▪"/>
            </a:pPr>
            <a:r>
              <a:rPr lang="fi-FI" sz="4400" b="0" i="1" u="none" strike="noStrike" cap="none" dirty="0">
                <a:ea typeface="Rockwell"/>
                <a:cs typeface="Rockwell"/>
                <a:sym typeface="Rockwell"/>
              </a:rPr>
              <a:t>- Suurten maiden päätösvalta pienten kustannuksella</a:t>
            </a:r>
          </a:p>
          <a:p>
            <a:pPr marL="182880" marR="0" lvl="0" indent="-182880" rtl="0">
              <a:spcBef>
                <a:spcPts val="1200"/>
              </a:spcBef>
              <a:spcAft>
                <a:spcPts val="0"/>
              </a:spcAft>
              <a:buClr>
                <a:srgbClr val="9E3611"/>
              </a:buClr>
              <a:buSzPts val="1700"/>
              <a:buFont typeface="Noto Sans Symbols"/>
              <a:buChar char="▪"/>
            </a:pPr>
            <a:r>
              <a:rPr lang="fi-FI" sz="4400" i="1" dirty="0"/>
              <a:t>→ </a:t>
            </a:r>
            <a:r>
              <a:rPr lang="fi-FI" sz="4400" b="0" i="1" u="none" strike="noStrike" cap="none" dirty="0">
                <a:ea typeface="Rockwell"/>
                <a:cs typeface="Rockwell"/>
                <a:sym typeface="Rockwell"/>
              </a:rPr>
              <a:t>Esim. Perussuomalaiset, Keskusta</a:t>
            </a:r>
            <a:endParaRPr lang="fi-FI" sz="4400" i="1" dirty="0"/>
          </a:p>
          <a:p>
            <a:pPr marL="182880" marR="0" lvl="0" indent="-74929" rtl="0">
              <a:spcBef>
                <a:spcPts val="1200"/>
              </a:spcBef>
              <a:spcAft>
                <a:spcPts val="0"/>
              </a:spcAft>
              <a:buClr>
                <a:srgbClr val="9E3611"/>
              </a:buClr>
              <a:buSzPts val="1700"/>
              <a:buFont typeface="Noto Sans Symbols"/>
              <a:buNone/>
            </a:pPr>
            <a:endParaRPr lang="fi-FI" sz="3800" b="0" i="0" u="none" strike="noStrike" cap="none" dirty="0">
              <a:ea typeface="Rockwell"/>
              <a:cs typeface="Rockwell"/>
              <a:sym typeface="Rockwell"/>
            </a:endParaRPr>
          </a:p>
          <a:p>
            <a:pPr marL="182880" marR="0" lvl="0" indent="-74929" rtl="0">
              <a:spcBef>
                <a:spcPts val="1200"/>
              </a:spcBef>
              <a:spcAft>
                <a:spcPts val="0"/>
              </a:spcAft>
              <a:buClr>
                <a:srgbClr val="9E3611"/>
              </a:buClr>
              <a:buSzPts val="1700"/>
              <a:buFont typeface="Noto Sans Symbols"/>
              <a:buNone/>
            </a:pPr>
            <a:endParaRPr lang="fi-FI" sz="1400" b="0" i="0" u="none" strike="noStrike" cap="none" dirty="0">
              <a:latin typeface="Rockwell"/>
              <a:ea typeface="Rockwell"/>
              <a:cs typeface="Rockwell"/>
              <a:sym typeface="Rockwell"/>
            </a:endParaRPr>
          </a:p>
        </p:txBody>
      </p:sp>
      <p:cxnSp>
        <p:nvCxnSpPr>
          <p:cNvPr id="85" name="Straight Connector 84">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0" name="Google Shape;460;p60"/>
          <p:cNvSpPr txBox="1">
            <a:spLocks noGrp="1"/>
          </p:cNvSpPr>
          <p:nvPr>
            <p:ph sz="half" idx="2"/>
          </p:nvPr>
        </p:nvSpPr>
        <p:spPr>
          <a:xfrm>
            <a:off x="8451604" y="410307"/>
            <a:ext cx="3615209" cy="6251750"/>
          </a:xfrm>
          <a:prstGeom prst="rect">
            <a:avLst/>
          </a:prstGeom>
        </p:spPr>
        <p:txBody>
          <a:bodyPr spcFirstLastPara="1" lIns="91425" tIns="45700" rIns="91425" bIns="45700" anchorCtr="0">
            <a:normAutofit fontScale="47500" lnSpcReduction="20000"/>
          </a:bodyPr>
          <a:lstStyle/>
          <a:p>
            <a:pPr marL="182880" marR="0" lvl="0" indent="-182880" rtl="0">
              <a:spcBef>
                <a:spcPts val="0"/>
              </a:spcBef>
              <a:spcAft>
                <a:spcPts val="0"/>
              </a:spcAft>
              <a:buClr>
                <a:srgbClr val="9E3611"/>
              </a:buClr>
              <a:buSzPts val="1700"/>
              <a:buFont typeface="Noto Sans Symbols"/>
              <a:buChar char="▪"/>
            </a:pPr>
            <a:r>
              <a:rPr lang="fi-FI" sz="4400" b="1" u="sng" dirty="0">
                <a:latin typeface="Rockwell"/>
                <a:sym typeface="Rockwell"/>
              </a:rPr>
              <a:t>Federalistit (Euro-optimismi)</a:t>
            </a:r>
            <a:endParaRPr lang="fi-FI" sz="4400" u="sng" dirty="0"/>
          </a:p>
          <a:p>
            <a:pPr marL="182880" marR="0" lvl="0" indent="-182880" rtl="0">
              <a:spcBef>
                <a:spcPts val="1200"/>
              </a:spcBef>
              <a:spcAft>
                <a:spcPts val="0"/>
              </a:spcAft>
              <a:buClr>
                <a:srgbClr val="9E3611"/>
              </a:buClr>
              <a:buSzPts val="1700"/>
              <a:buFont typeface="Noto Sans Symbols"/>
              <a:buChar char="▪"/>
            </a:pPr>
            <a:r>
              <a:rPr lang="fi-FI" sz="4400" b="0" i="1" u="none" strike="noStrike" cap="none" dirty="0">
                <a:ea typeface="Rockwell"/>
                <a:cs typeface="Rockwell"/>
                <a:sym typeface="Rockwell"/>
              </a:rPr>
              <a:t>+ EU:n toimivaltaa on lisättävä</a:t>
            </a:r>
          </a:p>
          <a:p>
            <a:pPr marL="182880" marR="0" lvl="0" indent="-182880" rtl="0">
              <a:spcBef>
                <a:spcPts val="1200"/>
              </a:spcBef>
              <a:spcAft>
                <a:spcPts val="0"/>
              </a:spcAft>
              <a:buClr>
                <a:srgbClr val="9E3611"/>
              </a:buClr>
              <a:buSzPts val="1700"/>
              <a:buFont typeface="Noto Sans Symbols"/>
              <a:buChar char="▪"/>
            </a:pPr>
            <a:r>
              <a:rPr lang="fi-FI" sz="4400" b="0" i="1" u="none" strike="noStrike" cap="none" dirty="0">
                <a:ea typeface="Rockwell"/>
                <a:cs typeface="Rockwell"/>
                <a:sym typeface="Rockwell"/>
              </a:rPr>
              <a:t>+ Vapaa liikkuminen EU-alueella</a:t>
            </a:r>
            <a:endParaRPr lang="fi-FI" sz="4400" i="1" dirty="0"/>
          </a:p>
          <a:p>
            <a:pPr marL="182880" marR="0" lvl="0" indent="-182880" rtl="0">
              <a:spcBef>
                <a:spcPts val="1200"/>
              </a:spcBef>
              <a:spcAft>
                <a:spcPts val="0"/>
              </a:spcAft>
              <a:buClr>
                <a:srgbClr val="9E3611"/>
              </a:buClr>
              <a:buSzPts val="1700"/>
              <a:buFont typeface="Noto Sans Symbols"/>
              <a:buChar char="▪"/>
            </a:pPr>
            <a:r>
              <a:rPr lang="fi-FI" sz="4400" b="0" i="1" u="none" strike="noStrike" cap="none" dirty="0">
                <a:ea typeface="Rockwell"/>
                <a:cs typeface="Rockwell"/>
                <a:sym typeface="Rockwell"/>
              </a:rPr>
              <a:t>+ Vapaa kauppa maiden välillä</a:t>
            </a:r>
            <a:endParaRPr lang="fi-FI" sz="4400" i="1" dirty="0"/>
          </a:p>
          <a:p>
            <a:pPr marL="182880" marR="0" lvl="0" indent="-182880" rtl="0">
              <a:spcBef>
                <a:spcPts val="1200"/>
              </a:spcBef>
              <a:spcAft>
                <a:spcPts val="0"/>
              </a:spcAft>
              <a:buClr>
                <a:srgbClr val="9E3611"/>
              </a:buClr>
              <a:buSzPts val="1700"/>
              <a:buFont typeface="Noto Sans Symbols"/>
              <a:buChar char="▪"/>
            </a:pPr>
            <a:r>
              <a:rPr lang="fi-FI" sz="4400" b="0" i="1" u="none" strike="noStrike" cap="none" dirty="0">
                <a:ea typeface="Rockwell"/>
                <a:cs typeface="Rockwell"/>
                <a:sym typeface="Rockwell"/>
              </a:rPr>
              <a:t>+ Ei rahanvaihtoa euromaissa</a:t>
            </a:r>
            <a:endParaRPr lang="fi-FI" sz="4400" i="1" dirty="0"/>
          </a:p>
          <a:p>
            <a:pPr marL="182880" marR="0" lvl="0" indent="-182880" rtl="0">
              <a:spcBef>
                <a:spcPts val="1200"/>
              </a:spcBef>
              <a:spcAft>
                <a:spcPts val="0"/>
              </a:spcAft>
              <a:buClr>
                <a:srgbClr val="9E3611"/>
              </a:buClr>
              <a:buSzPts val="1700"/>
              <a:buFont typeface="Noto Sans Symbols"/>
              <a:buChar char="▪"/>
            </a:pPr>
            <a:r>
              <a:rPr lang="fi-FI" sz="4400" b="0" i="1" u="none" strike="noStrike" cap="none" dirty="0">
                <a:ea typeface="Rockwell"/>
                <a:cs typeface="Rockwell"/>
                <a:sym typeface="Rockwell"/>
              </a:rPr>
              <a:t>+ Rauha Euroopassa jo 70-vuotta</a:t>
            </a:r>
            <a:endParaRPr lang="fi-FI" sz="4400" i="1" dirty="0"/>
          </a:p>
          <a:p>
            <a:pPr marL="182880" marR="0" lvl="0" indent="-182880" rtl="0">
              <a:spcBef>
                <a:spcPts val="1200"/>
              </a:spcBef>
              <a:spcAft>
                <a:spcPts val="0"/>
              </a:spcAft>
              <a:buClr>
                <a:srgbClr val="9E3611"/>
              </a:buClr>
              <a:buSzPts val="1700"/>
              <a:buFont typeface="Noto Sans Symbols"/>
              <a:buChar char="▪"/>
            </a:pPr>
            <a:r>
              <a:rPr lang="fi-FI" sz="4400" b="0" i="1" u="none" strike="noStrike" cap="none" dirty="0">
                <a:ea typeface="Rockwell"/>
                <a:cs typeface="Rockwell"/>
                <a:sym typeface="Rockwell"/>
              </a:rPr>
              <a:t>+ opiskelu- ja työmahdollisuudet koko EU:n alueella</a:t>
            </a:r>
            <a:endParaRPr lang="fi-FI" sz="4400" i="1" dirty="0"/>
          </a:p>
          <a:p>
            <a:pPr marL="182880" marR="0" lvl="0" indent="-182880" rtl="0">
              <a:spcBef>
                <a:spcPts val="1200"/>
              </a:spcBef>
              <a:spcAft>
                <a:spcPts val="0"/>
              </a:spcAft>
              <a:buClr>
                <a:srgbClr val="9E3611"/>
              </a:buClr>
              <a:buSzPts val="1700"/>
              <a:buFont typeface="Noto Sans Symbols"/>
              <a:buChar char="▪"/>
            </a:pPr>
            <a:r>
              <a:rPr lang="fi-FI" sz="4400" b="0" i="1" u="none" strike="noStrike" cap="none" dirty="0">
                <a:ea typeface="Rockwell"/>
                <a:cs typeface="Rockwell"/>
                <a:sym typeface="Rockwell"/>
              </a:rPr>
              <a:t>+ toimivaa yhteistä lainsäädäntöä esim. ympäristöasioissa, liittovaltiokehitys ei välttämättä huono</a:t>
            </a:r>
            <a:endParaRPr lang="fi-FI" sz="4400" i="1" dirty="0"/>
          </a:p>
          <a:p>
            <a:pPr marL="0" marR="0" lvl="0" indent="0" rtl="0">
              <a:spcBef>
                <a:spcPts val="1200"/>
              </a:spcBef>
              <a:spcAft>
                <a:spcPts val="0"/>
              </a:spcAft>
              <a:buNone/>
            </a:pPr>
            <a:r>
              <a:rPr lang="fi-FI" sz="4400" i="1" dirty="0"/>
              <a:t>→ </a:t>
            </a:r>
            <a:r>
              <a:rPr lang="fi-FI" sz="4400" b="0" i="1" u="none" strike="noStrike" cap="none" dirty="0">
                <a:ea typeface="Rockwell"/>
                <a:cs typeface="Rockwell"/>
                <a:sym typeface="Rockwell"/>
              </a:rPr>
              <a:t>Esim. Kokoomus, Vihreät</a:t>
            </a:r>
            <a:endParaRPr lang="fi-FI" sz="4400" i="1" dirty="0"/>
          </a:p>
          <a:p>
            <a:pPr marL="182880" marR="0" lvl="0" indent="-74929" rtl="0">
              <a:spcBef>
                <a:spcPts val="1200"/>
              </a:spcBef>
              <a:spcAft>
                <a:spcPts val="0"/>
              </a:spcAft>
              <a:buClr>
                <a:srgbClr val="9E3611"/>
              </a:buClr>
              <a:buSzPts val="1700"/>
              <a:buFont typeface="Noto Sans Symbols"/>
              <a:buNone/>
            </a:pPr>
            <a:endParaRPr lang="fi-FI" sz="4400" b="0" i="1" u="none" strike="noStrike" cap="none" dirty="0">
              <a:latin typeface="Rockwell"/>
              <a:ea typeface="Rockwell"/>
              <a:cs typeface="Rockwell"/>
              <a:sym typeface="Rockwell"/>
            </a:endParaRPr>
          </a:p>
          <a:p>
            <a:pPr marL="182880" marR="0" lvl="0" indent="-74929" rtl="0">
              <a:spcBef>
                <a:spcPts val="1200"/>
              </a:spcBef>
              <a:spcAft>
                <a:spcPts val="0"/>
              </a:spcAft>
              <a:buClr>
                <a:srgbClr val="9E3611"/>
              </a:buClr>
              <a:buSzPts val="1700"/>
              <a:buFont typeface="Noto Sans Symbols"/>
              <a:buNone/>
            </a:pPr>
            <a:endParaRPr lang="fi-FI" sz="1700" b="0" i="0" u="none" strike="noStrike" cap="none" dirty="0">
              <a:latin typeface="Rockwell"/>
              <a:ea typeface="Rockwell"/>
              <a:cs typeface="Rockwell"/>
              <a:sym typeface="Rockwe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6"/>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Puola ja Unkari</a:t>
            </a:r>
            <a:endParaRPr/>
          </a:p>
        </p:txBody>
      </p:sp>
      <p:sp>
        <p:nvSpPr>
          <p:cNvPr id="428" name="Google Shape;428;p56"/>
          <p:cNvSpPr txBox="1">
            <a:spLocks noGrp="1"/>
          </p:cNvSpPr>
          <p:nvPr>
            <p:ph sz="half" idx="1"/>
          </p:nvPr>
        </p:nvSpPr>
        <p:spPr>
          <a:xfrm>
            <a:off x="557213" y="1690688"/>
            <a:ext cx="5462587" cy="4486275"/>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fi-FI" b="1" dirty="0"/>
              <a:t>Puolassa vallassa konservatiivinen Laki ja Oikeus-puolue</a:t>
            </a:r>
            <a:endParaRPr b="1" dirty="0"/>
          </a:p>
          <a:p>
            <a:pPr marL="0" lvl="0" indent="0" algn="l" rtl="0">
              <a:spcBef>
                <a:spcPts val="1200"/>
              </a:spcBef>
              <a:spcAft>
                <a:spcPts val="0"/>
              </a:spcAft>
              <a:buNone/>
            </a:pPr>
            <a:r>
              <a:rPr lang="fi-FI" dirty="0"/>
              <a:t>→ oikeusvaltioperiaatetta rikottu</a:t>
            </a:r>
            <a:endParaRPr dirty="0"/>
          </a:p>
        </p:txBody>
      </p:sp>
      <p:graphicFrame>
        <p:nvGraphicFramePr>
          <p:cNvPr id="433" name="Google Shape;429;p56">
            <a:extLst>
              <a:ext uri="{FF2B5EF4-FFF2-40B4-BE49-F238E27FC236}">
                <a16:creationId xmlns:a16="http://schemas.microsoft.com/office/drawing/2014/main" id="{B5B46A91-E03E-4BF6-89F0-61FFF85F3B30}"/>
              </a:ext>
            </a:extLst>
          </p:cNvPr>
          <p:cNvGraphicFramePr>
            <a:graphicFrameLocks noGrp="1"/>
          </p:cNvGraphicFramePr>
          <p:nvPr>
            <p:ph sz="half" idx="2"/>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30" name="Google Shape;430;p56"/>
          <p:cNvPicPr preferRelativeResize="0"/>
          <p:nvPr/>
        </p:nvPicPr>
        <p:blipFill>
          <a:blip r:embed="rId8">
            <a:alphaModFix/>
          </a:blip>
          <a:stretch>
            <a:fillRect/>
          </a:stretch>
        </p:blipFill>
        <p:spPr>
          <a:xfrm>
            <a:off x="758980" y="3508259"/>
            <a:ext cx="3654399" cy="2174084"/>
          </a:xfrm>
          <a:prstGeom prst="rect">
            <a:avLst/>
          </a:prstGeom>
          <a:noFill/>
          <a:ln>
            <a:noFill/>
          </a:ln>
        </p:spPr>
      </p:pic>
      <p:pic>
        <p:nvPicPr>
          <p:cNvPr id="431" name="Google Shape;431;p56"/>
          <p:cNvPicPr preferRelativeResize="0"/>
          <p:nvPr/>
        </p:nvPicPr>
        <p:blipFill>
          <a:blip r:embed="rId9">
            <a:alphaModFix/>
          </a:blip>
          <a:stretch>
            <a:fillRect/>
          </a:stretch>
        </p:blipFill>
        <p:spPr>
          <a:xfrm>
            <a:off x="7211387" y="80050"/>
            <a:ext cx="3103225" cy="17455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5"/>
          <p:cNvSpPr txBox="1">
            <a:spLocks noGrp="1"/>
          </p:cNvSpPr>
          <p:nvPr>
            <p:ph type="title"/>
          </p:nvPr>
        </p:nvSpPr>
        <p:spPr>
          <a:xfrm>
            <a:off x="1069850" y="484629"/>
            <a:ext cx="10058400" cy="73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Monimuotoinen Eurooppa (kpl 6.): kielet</a:t>
            </a:r>
            <a:endParaRPr dirty="0"/>
          </a:p>
        </p:txBody>
      </p:sp>
      <p:sp>
        <p:nvSpPr>
          <p:cNvPr id="496" name="Google Shape;496;p65"/>
          <p:cNvSpPr txBox="1">
            <a:spLocks noGrp="1"/>
          </p:cNvSpPr>
          <p:nvPr>
            <p:ph sz="half" idx="1"/>
          </p:nvPr>
        </p:nvSpPr>
        <p:spPr>
          <a:xfrm>
            <a:off x="82062" y="1216929"/>
            <a:ext cx="5742913" cy="4955471"/>
          </a:xfrm>
          <a:prstGeom prst="rect">
            <a:avLst/>
          </a:prstGeom>
        </p:spPr>
        <p:txBody>
          <a:bodyPr spcFirstLastPara="1" wrap="square" lIns="91425" tIns="91425" rIns="91425" bIns="91425" anchor="t" anchorCtr="0">
            <a:noAutofit/>
          </a:bodyPr>
          <a:lstStyle/>
          <a:p>
            <a:pPr>
              <a:spcBef>
                <a:spcPts val="1200"/>
              </a:spcBef>
            </a:pPr>
            <a:r>
              <a:rPr lang="fi-FI" dirty="0"/>
              <a:t>EU kielellisesti monimuotoinen: </a:t>
            </a:r>
          </a:p>
          <a:p>
            <a:pPr>
              <a:spcBef>
                <a:spcPts val="1200"/>
              </a:spcBef>
            </a:pPr>
            <a:r>
              <a:rPr lang="fi-FI" dirty="0"/>
              <a:t>mm. </a:t>
            </a:r>
          </a:p>
          <a:p>
            <a:pPr lvl="0" algn="l" rtl="0">
              <a:spcBef>
                <a:spcPts val="1200"/>
              </a:spcBef>
              <a:spcAft>
                <a:spcPts val="0"/>
              </a:spcAft>
              <a:buFontTx/>
              <a:buChar char="-"/>
            </a:pPr>
            <a:r>
              <a:rPr lang="fi-FI" sz="2400" b="1" dirty="0"/>
              <a:t>Romaaniset kielet</a:t>
            </a:r>
          </a:p>
          <a:p>
            <a:pPr lvl="0" algn="l" rtl="0">
              <a:spcBef>
                <a:spcPts val="1200"/>
              </a:spcBef>
              <a:spcAft>
                <a:spcPts val="0"/>
              </a:spcAft>
              <a:buFontTx/>
              <a:buChar char="-"/>
            </a:pPr>
            <a:r>
              <a:rPr lang="fi-FI" sz="2400" b="1" dirty="0"/>
              <a:t>Germaaniset kielet</a:t>
            </a:r>
          </a:p>
          <a:p>
            <a:pPr lvl="0" algn="l" rtl="0">
              <a:spcBef>
                <a:spcPts val="1200"/>
              </a:spcBef>
              <a:spcAft>
                <a:spcPts val="0"/>
              </a:spcAft>
              <a:buFontTx/>
              <a:buChar char="-"/>
            </a:pPr>
            <a:r>
              <a:rPr lang="fi-FI" sz="2400" b="1" dirty="0"/>
              <a:t>Slaavilaiset kielet</a:t>
            </a:r>
          </a:p>
          <a:p>
            <a:pPr>
              <a:spcBef>
                <a:spcPts val="1200"/>
              </a:spcBef>
            </a:pPr>
            <a:r>
              <a:rPr lang="fi-FI" sz="2400" b="1" dirty="0"/>
              <a:t>24 virallista kieltä:</a:t>
            </a:r>
            <a:endParaRPr sz="2400" b="1" dirty="0"/>
          </a:p>
          <a:p>
            <a:pPr>
              <a:spcBef>
                <a:spcPts val="1200"/>
              </a:spcBef>
            </a:pPr>
            <a:r>
              <a:rPr lang="fi-FI" sz="2400" dirty="0"/>
              <a:t>EU-kansalaisilla </a:t>
            </a:r>
            <a:r>
              <a:rPr lang="fi-FI" sz="2400" b="1" dirty="0"/>
              <a:t>oikeus kommunikoida EU:n suuntaan virallisella kielellä ja saada vastauksia</a:t>
            </a:r>
            <a:endParaRPr sz="2400" b="1" dirty="0"/>
          </a:p>
          <a:p>
            <a:pPr>
              <a:spcBef>
                <a:spcPts val="1200"/>
              </a:spcBef>
            </a:pPr>
            <a:r>
              <a:rPr lang="fi-FI" sz="2400" dirty="0"/>
              <a:t>EU:n kokoukset </a:t>
            </a:r>
            <a:r>
              <a:rPr lang="fi-FI" sz="2400" b="1" dirty="0"/>
              <a:t>tulkataan kaikilla virallisilla kielillä</a:t>
            </a:r>
            <a:endParaRPr sz="2400" b="1" dirty="0"/>
          </a:p>
        </p:txBody>
      </p:sp>
      <p:sp>
        <p:nvSpPr>
          <p:cNvPr id="497" name="Google Shape;497;p65"/>
          <p:cNvSpPr txBox="1">
            <a:spLocks noGrp="1"/>
          </p:cNvSpPr>
          <p:nvPr>
            <p:ph sz="half" idx="2"/>
          </p:nvPr>
        </p:nvSpPr>
        <p:spPr>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a:p>
        </p:txBody>
      </p:sp>
      <p:pic>
        <p:nvPicPr>
          <p:cNvPr id="498" name="Google Shape;498;p65"/>
          <p:cNvPicPr preferRelativeResize="0"/>
          <p:nvPr/>
        </p:nvPicPr>
        <p:blipFill>
          <a:blip r:embed="rId3">
            <a:alphaModFix/>
          </a:blip>
          <a:stretch>
            <a:fillRect/>
          </a:stretch>
        </p:blipFill>
        <p:spPr>
          <a:xfrm>
            <a:off x="5707150" y="1697625"/>
            <a:ext cx="6206050" cy="42020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6">
                                            <p:txEl>
                                              <p:pRg st="0" end="0"/>
                                            </p:txEl>
                                          </p:spTgt>
                                        </p:tgtEl>
                                        <p:attrNameLst>
                                          <p:attrName>style.visibility</p:attrName>
                                        </p:attrNameLst>
                                      </p:cBhvr>
                                      <p:to>
                                        <p:strVal val="visible"/>
                                      </p:to>
                                    </p:set>
                                    <p:animEffect transition="in" filter="fade">
                                      <p:cBhvr>
                                        <p:cTn id="7" dur="1000"/>
                                        <p:tgtEl>
                                          <p:spTgt spid="4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6">
                                            <p:txEl>
                                              <p:pRg st="1" end="1"/>
                                            </p:txEl>
                                          </p:spTgt>
                                        </p:tgtEl>
                                        <p:attrNameLst>
                                          <p:attrName>style.visibility</p:attrName>
                                        </p:attrNameLst>
                                      </p:cBhvr>
                                      <p:to>
                                        <p:strVal val="visible"/>
                                      </p:to>
                                    </p:set>
                                    <p:animEffect transition="in" filter="fade">
                                      <p:cBhvr>
                                        <p:cTn id="12" dur="1000"/>
                                        <p:tgtEl>
                                          <p:spTgt spid="4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6">
                                            <p:txEl>
                                              <p:pRg st="2" end="2"/>
                                            </p:txEl>
                                          </p:spTgt>
                                        </p:tgtEl>
                                        <p:attrNameLst>
                                          <p:attrName>style.visibility</p:attrName>
                                        </p:attrNameLst>
                                      </p:cBhvr>
                                      <p:to>
                                        <p:strVal val="visible"/>
                                      </p:to>
                                    </p:set>
                                    <p:animEffect transition="in" filter="fade">
                                      <p:cBhvr>
                                        <p:cTn id="17" dur="1000"/>
                                        <p:tgtEl>
                                          <p:spTgt spid="4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6">
                                            <p:txEl>
                                              <p:pRg st="3" end="3"/>
                                            </p:txEl>
                                          </p:spTgt>
                                        </p:tgtEl>
                                        <p:attrNameLst>
                                          <p:attrName>style.visibility</p:attrName>
                                        </p:attrNameLst>
                                      </p:cBhvr>
                                      <p:to>
                                        <p:strVal val="visible"/>
                                      </p:to>
                                    </p:set>
                                    <p:animEffect transition="in" filter="fade">
                                      <p:cBhvr>
                                        <p:cTn id="22" dur="1000"/>
                                        <p:tgtEl>
                                          <p:spTgt spid="49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6">
                                            <p:txEl>
                                              <p:pRg st="4" end="4"/>
                                            </p:txEl>
                                          </p:spTgt>
                                        </p:tgtEl>
                                        <p:attrNameLst>
                                          <p:attrName>style.visibility</p:attrName>
                                        </p:attrNameLst>
                                      </p:cBhvr>
                                      <p:to>
                                        <p:strVal val="visible"/>
                                      </p:to>
                                    </p:set>
                                    <p:animEffect transition="in" filter="fade">
                                      <p:cBhvr>
                                        <p:cTn id="27" dur="1000"/>
                                        <p:tgtEl>
                                          <p:spTgt spid="49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96">
                                            <p:txEl>
                                              <p:pRg st="5" end="5"/>
                                            </p:txEl>
                                          </p:spTgt>
                                        </p:tgtEl>
                                        <p:attrNameLst>
                                          <p:attrName>style.visibility</p:attrName>
                                        </p:attrNameLst>
                                      </p:cBhvr>
                                      <p:to>
                                        <p:strVal val="visible"/>
                                      </p:to>
                                    </p:set>
                                    <p:animEffect transition="in" filter="fade">
                                      <p:cBhvr>
                                        <p:cTn id="32" dur="1000"/>
                                        <p:tgtEl>
                                          <p:spTgt spid="49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96">
                                            <p:txEl>
                                              <p:pRg st="6" end="6"/>
                                            </p:txEl>
                                          </p:spTgt>
                                        </p:tgtEl>
                                        <p:attrNameLst>
                                          <p:attrName>style.visibility</p:attrName>
                                        </p:attrNameLst>
                                      </p:cBhvr>
                                      <p:to>
                                        <p:strVal val="visible"/>
                                      </p:to>
                                    </p:set>
                                    <p:animEffect transition="in" filter="fade">
                                      <p:cBhvr>
                                        <p:cTn id="37" dur="1000"/>
                                        <p:tgtEl>
                                          <p:spTgt spid="49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6">
                                            <p:txEl>
                                              <p:pRg st="7" end="7"/>
                                            </p:txEl>
                                          </p:spTgt>
                                        </p:tgtEl>
                                        <p:attrNameLst>
                                          <p:attrName>style.visibility</p:attrName>
                                        </p:attrNameLst>
                                      </p:cBhvr>
                                      <p:to>
                                        <p:strVal val="visible"/>
                                      </p:to>
                                    </p:set>
                                    <p:animEffect transition="in" filter="fade">
                                      <p:cBhvr>
                                        <p:cTn id="42" dur="1000"/>
                                        <p:tgtEl>
                                          <p:spTgt spid="49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02"/>
        <p:cNvGrpSpPr/>
        <p:nvPr/>
      </p:nvGrpSpPr>
      <p:grpSpPr>
        <a:xfrm>
          <a:off x="0" y="0"/>
          <a:ext cx="0" cy="0"/>
          <a:chOff x="0" y="0"/>
          <a:chExt cx="0" cy="0"/>
        </a:xfrm>
      </p:grpSpPr>
      <p:sp useBgFill="1">
        <p:nvSpPr>
          <p:cNvPr id="520" name="Rectangle 515">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Google Shape;503;p66"/>
          <p:cNvSpPr txBox="1">
            <a:spLocks noGrp="1"/>
          </p:cNvSpPr>
          <p:nvPr>
            <p:ph type="title"/>
          </p:nvPr>
        </p:nvSpPr>
        <p:spPr>
          <a:xfrm>
            <a:off x="838200" y="176214"/>
            <a:ext cx="10515600" cy="1481188"/>
          </a:xfrm>
          <a:prstGeom prst="rect">
            <a:avLst/>
          </a:prstGeom>
        </p:spPr>
        <p:txBody>
          <a:bodyPr spcFirstLastPara="1" vert="horz" lIns="91440" tIns="45720" rIns="91440" bIns="45720" rtlCol="0" anchor="ctr" anchorCtr="0">
            <a:normAutofit/>
          </a:bodyPr>
          <a:lstStyle/>
          <a:p>
            <a:pPr lvl="0" algn="ctr"/>
            <a:r>
              <a:rPr lang="en-US" sz="4000"/>
              <a:t>Monimuotoinen Eurooppa (Kpl 6.): talous</a:t>
            </a:r>
            <a:br>
              <a:rPr lang="en-US" sz="4000"/>
            </a:br>
            <a:endParaRPr lang="en-US" sz="4000"/>
          </a:p>
        </p:txBody>
      </p:sp>
      <p:sp>
        <p:nvSpPr>
          <p:cNvPr id="504" name="Google Shape;504;p66"/>
          <p:cNvSpPr txBox="1">
            <a:spLocks noGrp="1"/>
          </p:cNvSpPr>
          <p:nvPr>
            <p:ph sz="half" idx="1"/>
          </p:nvPr>
        </p:nvSpPr>
        <p:spPr>
          <a:xfrm>
            <a:off x="203200" y="1422400"/>
            <a:ext cx="4625968" cy="4697409"/>
          </a:xfrm>
          <a:prstGeom prst="rect">
            <a:avLst/>
          </a:prstGeom>
        </p:spPr>
        <p:txBody>
          <a:bodyPr spcFirstLastPara="1" vert="horz" lIns="91440" tIns="45720" rIns="91440" bIns="45720" rtlCol="0" anchorCtr="0">
            <a:normAutofit/>
          </a:bodyPr>
          <a:lstStyle/>
          <a:p>
            <a:pPr marL="0" lvl="0">
              <a:spcBef>
                <a:spcPts val="1200"/>
              </a:spcBef>
              <a:spcAft>
                <a:spcPts val="0"/>
              </a:spcAft>
            </a:pPr>
            <a:r>
              <a:rPr lang="en-US" sz="2000" dirty="0" err="1"/>
              <a:t>Länsi</a:t>
            </a:r>
            <a:r>
              <a:rPr lang="en-US" sz="2000" dirty="0"/>
              <a:t>- ja </a:t>
            </a:r>
            <a:r>
              <a:rPr lang="en-US" sz="2000" dirty="0" err="1"/>
              <a:t>Itä-Euroopan</a:t>
            </a:r>
            <a:r>
              <a:rPr lang="en-US" sz="2000" dirty="0"/>
              <a:t> </a:t>
            </a:r>
            <a:r>
              <a:rPr lang="en-US" sz="2000" dirty="0" err="1"/>
              <a:t>elintasoerot</a:t>
            </a:r>
            <a:r>
              <a:rPr lang="en-US" sz="2000" dirty="0"/>
              <a:t> </a:t>
            </a:r>
            <a:r>
              <a:rPr lang="en-US" sz="2000" dirty="0" err="1"/>
              <a:t>suuret</a:t>
            </a:r>
            <a:r>
              <a:rPr lang="en-US" sz="2000" dirty="0"/>
              <a:t>:</a:t>
            </a:r>
          </a:p>
          <a:p>
            <a:pPr lvl="1">
              <a:spcBef>
                <a:spcPts val="1200"/>
              </a:spcBef>
            </a:pPr>
            <a:r>
              <a:rPr lang="en-US" sz="2000" dirty="0" err="1"/>
              <a:t>Itä</a:t>
            </a:r>
            <a:r>
              <a:rPr lang="en-US" sz="2000" dirty="0"/>
              <a:t> </a:t>
            </a:r>
            <a:r>
              <a:rPr lang="en-US" sz="2000" dirty="0" err="1"/>
              <a:t>koostuu</a:t>
            </a:r>
            <a:r>
              <a:rPr lang="en-US" sz="2000" dirty="0"/>
              <a:t> </a:t>
            </a:r>
            <a:r>
              <a:rPr lang="en-US" sz="2000" dirty="0" err="1"/>
              <a:t>vanhoista</a:t>
            </a:r>
            <a:r>
              <a:rPr lang="en-US" sz="2000" dirty="0"/>
              <a:t> </a:t>
            </a:r>
            <a:r>
              <a:rPr lang="en-US" sz="2000" dirty="0" err="1"/>
              <a:t>sosialistista</a:t>
            </a:r>
            <a:r>
              <a:rPr lang="en-US" sz="2000" dirty="0"/>
              <a:t> </a:t>
            </a:r>
            <a:r>
              <a:rPr lang="en-US" sz="2000" dirty="0" err="1"/>
              <a:t>maista</a:t>
            </a:r>
            <a:r>
              <a:rPr lang="en-US" sz="2000" dirty="0"/>
              <a:t> </a:t>
            </a:r>
          </a:p>
          <a:p>
            <a:pPr lvl="1">
              <a:spcBef>
                <a:spcPts val="1200"/>
              </a:spcBef>
            </a:pPr>
            <a:r>
              <a:rPr lang="en-US" sz="2000" dirty="0" err="1"/>
              <a:t>Länsi</a:t>
            </a:r>
            <a:r>
              <a:rPr lang="en-US" sz="2000" dirty="0"/>
              <a:t> </a:t>
            </a:r>
            <a:r>
              <a:rPr lang="en-US" sz="2000" dirty="0" err="1"/>
              <a:t>vauraita</a:t>
            </a:r>
            <a:r>
              <a:rPr lang="en-US" sz="2000" dirty="0"/>
              <a:t> ja </a:t>
            </a:r>
            <a:r>
              <a:rPr lang="en-US" sz="2000" dirty="0" err="1"/>
              <a:t>teollistuneita</a:t>
            </a:r>
            <a:r>
              <a:rPr lang="en-US" sz="2000" dirty="0"/>
              <a:t> </a:t>
            </a:r>
            <a:r>
              <a:rPr lang="en-US" sz="2000" dirty="0" err="1"/>
              <a:t>markkinatalousmaita</a:t>
            </a:r>
            <a:endParaRPr lang="en-US" sz="2000" dirty="0"/>
          </a:p>
          <a:p>
            <a:pPr lvl="1">
              <a:spcBef>
                <a:spcPts val="1200"/>
              </a:spcBef>
            </a:pPr>
            <a:r>
              <a:rPr lang="en-US" sz="2000" dirty="0" err="1"/>
              <a:t>Maatalousmaat</a:t>
            </a:r>
            <a:r>
              <a:rPr lang="en-US" sz="2000" dirty="0"/>
              <a:t> ja </a:t>
            </a:r>
            <a:r>
              <a:rPr lang="en-US" sz="2000" dirty="0" err="1"/>
              <a:t>teollistuneet</a:t>
            </a:r>
            <a:r>
              <a:rPr lang="en-US" sz="2000" dirty="0"/>
              <a:t> </a:t>
            </a:r>
            <a:r>
              <a:rPr lang="en-US" sz="2000" dirty="0" err="1"/>
              <a:t>korkean</a:t>
            </a:r>
            <a:r>
              <a:rPr lang="en-US" sz="2000" dirty="0"/>
              <a:t> </a:t>
            </a:r>
            <a:r>
              <a:rPr lang="en-US" sz="2000" dirty="0" err="1"/>
              <a:t>teknologian</a:t>
            </a:r>
            <a:r>
              <a:rPr lang="en-US" sz="2000" dirty="0"/>
              <a:t> </a:t>
            </a:r>
            <a:r>
              <a:rPr lang="en-US" sz="2000" dirty="0" err="1"/>
              <a:t>maat</a:t>
            </a:r>
            <a:endParaRPr lang="en-US" sz="2000" dirty="0"/>
          </a:p>
          <a:p>
            <a:pPr marL="0" lvl="0">
              <a:spcBef>
                <a:spcPts val="1200"/>
              </a:spcBef>
              <a:spcAft>
                <a:spcPts val="0"/>
              </a:spcAft>
            </a:pPr>
            <a:endParaRPr lang="en-US" sz="2000" dirty="0"/>
          </a:p>
        </p:txBody>
      </p:sp>
      <p:pic>
        <p:nvPicPr>
          <p:cNvPr id="6" name="Sisällön paikkamerkki 5">
            <a:extLst>
              <a:ext uri="{FF2B5EF4-FFF2-40B4-BE49-F238E27FC236}">
                <a16:creationId xmlns:a16="http://schemas.microsoft.com/office/drawing/2014/main" id="{FBA51454-B94E-2FFA-A6E8-F1E9E4B11CB4}"/>
              </a:ext>
            </a:extLst>
          </p:cNvPr>
          <p:cNvPicPr>
            <a:picLocks noGrp="1" noChangeAspect="1"/>
          </p:cNvPicPr>
          <p:nvPr>
            <p:ph sz="half" idx="2"/>
          </p:nvPr>
        </p:nvPicPr>
        <p:blipFill rotWithShape="1">
          <a:blip r:embed="rId3"/>
          <a:srcRect r="3005" b="3"/>
          <a:stretch/>
        </p:blipFill>
        <p:spPr>
          <a:xfrm>
            <a:off x="5191127" y="1128889"/>
            <a:ext cx="6797673" cy="537351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EU-maiden talous</a:t>
            </a:r>
          </a:p>
        </p:txBody>
      </p:sp>
      <p:pic>
        <p:nvPicPr>
          <p:cNvPr id="5" name="Sisällön paikkamerkki 4"/>
          <p:cNvPicPr>
            <a:picLocks noGrp="1" noChangeAspect="1"/>
          </p:cNvPicPr>
          <p:nvPr>
            <p:ph sz="half" idx="1"/>
          </p:nvPr>
        </p:nvPicPr>
        <p:blipFill>
          <a:blip r:embed="rId2"/>
          <a:stretch>
            <a:fillRect/>
          </a:stretch>
        </p:blipFill>
        <p:spPr>
          <a:xfrm>
            <a:off x="671804" y="1377755"/>
            <a:ext cx="4547728" cy="5331451"/>
          </a:xfrm>
          <a:prstGeom prst="rect">
            <a:avLst/>
          </a:prstGeom>
        </p:spPr>
      </p:pic>
      <p:pic>
        <p:nvPicPr>
          <p:cNvPr id="6" name="Sisällön paikkamerkki 5"/>
          <p:cNvPicPr>
            <a:picLocks noGrp="1" noChangeAspect="1"/>
          </p:cNvPicPr>
          <p:nvPr>
            <p:ph sz="half" idx="2"/>
          </p:nvPr>
        </p:nvPicPr>
        <p:blipFill>
          <a:blip r:embed="rId3"/>
          <a:stretch>
            <a:fillRect/>
          </a:stretch>
        </p:blipFill>
        <p:spPr>
          <a:xfrm>
            <a:off x="6096000" y="1527045"/>
            <a:ext cx="5071044" cy="4883581"/>
          </a:xfrm>
          <a:prstGeom prst="rect">
            <a:avLst/>
          </a:prstGeom>
        </p:spPr>
      </p:pic>
    </p:spTree>
    <p:extLst>
      <p:ext uri="{BB962C8B-B14F-4D97-AF65-F5344CB8AC3E}">
        <p14:creationId xmlns:p14="http://schemas.microsoft.com/office/powerpoint/2010/main" val="4023098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5"/>
        <p:cNvGrpSpPr/>
        <p:nvPr/>
      </p:nvGrpSpPr>
      <p:grpSpPr>
        <a:xfrm>
          <a:off x="0" y="0"/>
          <a:ext cx="0" cy="0"/>
          <a:chOff x="0" y="0"/>
          <a:chExt cx="0" cy="0"/>
        </a:xfrm>
      </p:grpSpPr>
      <p:sp>
        <p:nvSpPr>
          <p:cNvPr id="85" name="Rectangle 84">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6" name="Google Shape;526;p69"/>
          <p:cNvSpPr txBox="1">
            <a:spLocks noGrp="1"/>
          </p:cNvSpPr>
          <p:nvPr>
            <p:ph type="title"/>
          </p:nvPr>
        </p:nvSpPr>
        <p:spPr>
          <a:xfrm>
            <a:off x="838200" y="1412488"/>
            <a:ext cx="2899189" cy="4363844"/>
          </a:xfrm>
          <a:prstGeom prst="rect">
            <a:avLst/>
          </a:prstGeom>
        </p:spPr>
        <p:txBody>
          <a:bodyPr spcFirstLastPara="1" lIns="91425" tIns="91425" rIns="91425" bIns="91425" anchor="t" anchorCtr="0">
            <a:normAutofit/>
          </a:bodyPr>
          <a:lstStyle/>
          <a:p>
            <a:pPr marL="0" lvl="0" indent="0" rtl="0">
              <a:spcBef>
                <a:spcPts val="0"/>
              </a:spcBef>
              <a:spcAft>
                <a:spcPts val="0"/>
              </a:spcAft>
              <a:buNone/>
            </a:pPr>
            <a:r>
              <a:rPr lang="fi-FI" sz="3100" dirty="0">
                <a:solidFill>
                  <a:srgbClr val="FFFFFF"/>
                </a:solidFill>
              </a:rPr>
              <a:t>Monimuotoinen Eurooppa (kpl 6.): vaalitavat ja valtiomuodot</a:t>
            </a:r>
          </a:p>
        </p:txBody>
      </p:sp>
      <p:sp>
        <p:nvSpPr>
          <p:cNvPr id="527" name="Google Shape;527;p69"/>
          <p:cNvSpPr txBox="1">
            <a:spLocks noGrp="1"/>
          </p:cNvSpPr>
          <p:nvPr>
            <p:ph sz="half" idx="1"/>
          </p:nvPr>
        </p:nvSpPr>
        <p:spPr>
          <a:xfrm>
            <a:off x="4380855" y="767644"/>
            <a:ext cx="3427283" cy="5689600"/>
          </a:xfrm>
          <a:prstGeom prst="rect">
            <a:avLst/>
          </a:prstGeom>
        </p:spPr>
        <p:txBody>
          <a:bodyPr spcFirstLastPara="1" lIns="91425" tIns="91425" rIns="91425" bIns="91425" anchorCtr="0">
            <a:noAutofit/>
          </a:bodyPr>
          <a:lstStyle/>
          <a:p>
            <a:pPr marL="0" lvl="0" indent="0" rtl="0">
              <a:spcBef>
                <a:spcPts val="1200"/>
              </a:spcBef>
              <a:spcAft>
                <a:spcPts val="0"/>
              </a:spcAft>
              <a:buNone/>
            </a:pPr>
            <a:r>
              <a:rPr lang="fi-FI" sz="2400" b="1" u="sng" dirty="0"/>
              <a:t>Valtiomuodot</a:t>
            </a:r>
          </a:p>
          <a:p>
            <a:pPr marL="0" lvl="0" indent="0" rtl="0">
              <a:spcBef>
                <a:spcPts val="1200"/>
              </a:spcBef>
              <a:spcAft>
                <a:spcPts val="0"/>
              </a:spcAft>
              <a:buNone/>
            </a:pPr>
            <a:r>
              <a:rPr lang="fi-FI" sz="2400" b="1" dirty="0"/>
              <a:t>Kuningaskunnat</a:t>
            </a:r>
            <a:r>
              <a:rPr lang="fi-FI" sz="2400" dirty="0"/>
              <a:t>: Espanja, Ruotsi, Norja, Tanska, Alankomaat, Belgia, Luxemburg</a:t>
            </a:r>
          </a:p>
          <a:p>
            <a:pPr marL="0" lvl="0" indent="0" rtl="0">
              <a:spcBef>
                <a:spcPts val="1200"/>
              </a:spcBef>
              <a:spcAft>
                <a:spcPts val="0"/>
              </a:spcAft>
              <a:buNone/>
            </a:pPr>
            <a:r>
              <a:rPr lang="fi-FI" sz="2400" b="1" dirty="0"/>
              <a:t>Tasavallat</a:t>
            </a:r>
            <a:r>
              <a:rPr lang="fi-FI" sz="2400" dirty="0"/>
              <a:t>: suurin osa EU-maista</a:t>
            </a:r>
          </a:p>
          <a:p>
            <a:pPr marL="0" lvl="0" indent="0" rtl="0">
              <a:spcBef>
                <a:spcPts val="1200"/>
              </a:spcBef>
              <a:spcAft>
                <a:spcPts val="0"/>
              </a:spcAft>
              <a:buNone/>
            </a:pPr>
            <a:r>
              <a:rPr lang="fi-FI" sz="2400" b="1" dirty="0"/>
              <a:t>Liittovaltiot</a:t>
            </a:r>
            <a:r>
              <a:rPr lang="fi-FI" sz="2400" dirty="0"/>
              <a:t>: Belgia, Saksa, Itävalta..</a:t>
            </a:r>
          </a:p>
          <a:p>
            <a:pPr marL="0" lvl="0" indent="0" rtl="0">
              <a:spcBef>
                <a:spcPts val="1200"/>
              </a:spcBef>
              <a:spcAft>
                <a:spcPts val="0"/>
              </a:spcAft>
              <a:buNone/>
            </a:pPr>
            <a:r>
              <a:rPr lang="fi-FI" sz="2400" b="1" dirty="0"/>
              <a:t>Yhtenäisvaltiot</a:t>
            </a:r>
            <a:r>
              <a:rPr lang="fi-FI" sz="2400" dirty="0"/>
              <a:t>: suuri osa EU-maista</a:t>
            </a:r>
          </a:p>
        </p:txBody>
      </p:sp>
      <p:cxnSp>
        <p:nvCxnSpPr>
          <p:cNvPr id="87" name="Straight Connector 86">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28" name="Google Shape;528;p69"/>
          <p:cNvSpPr txBox="1">
            <a:spLocks noGrp="1"/>
          </p:cNvSpPr>
          <p:nvPr>
            <p:ph sz="half" idx="2"/>
          </p:nvPr>
        </p:nvSpPr>
        <p:spPr>
          <a:xfrm>
            <a:off x="8451604" y="767644"/>
            <a:ext cx="3197701" cy="5813778"/>
          </a:xfrm>
          <a:prstGeom prst="rect">
            <a:avLst/>
          </a:prstGeom>
        </p:spPr>
        <p:txBody>
          <a:bodyPr spcFirstLastPara="1" lIns="91425" tIns="91425" rIns="91425" bIns="91425" anchorCtr="0">
            <a:normAutofit/>
          </a:bodyPr>
          <a:lstStyle/>
          <a:p>
            <a:pPr marL="0" lvl="0" indent="0" rtl="0">
              <a:spcBef>
                <a:spcPts val="1200"/>
              </a:spcBef>
              <a:spcAft>
                <a:spcPts val="0"/>
              </a:spcAft>
              <a:buNone/>
            </a:pPr>
            <a:r>
              <a:rPr lang="fi-FI" sz="2400" b="1" u="sng" dirty="0"/>
              <a:t>Vaalitavat</a:t>
            </a:r>
          </a:p>
          <a:p>
            <a:pPr marL="0" lvl="0" indent="0" rtl="0">
              <a:spcBef>
                <a:spcPts val="1200"/>
              </a:spcBef>
              <a:spcAft>
                <a:spcPts val="0"/>
              </a:spcAft>
              <a:buNone/>
            </a:pPr>
            <a:r>
              <a:rPr lang="fi-FI" sz="2400" b="1" dirty="0"/>
              <a:t>Suhteellinen vaalitapa</a:t>
            </a:r>
            <a:r>
              <a:rPr lang="fi-FI" sz="2400" dirty="0"/>
              <a:t>: suuri osa EU-maista</a:t>
            </a:r>
          </a:p>
          <a:p>
            <a:pPr marL="0" lvl="0" indent="0" rtl="0">
              <a:spcBef>
                <a:spcPts val="1200"/>
              </a:spcBef>
              <a:spcAft>
                <a:spcPts val="0"/>
              </a:spcAft>
              <a:buNone/>
            </a:pPr>
            <a:r>
              <a:rPr lang="fi-FI" sz="2400" b="1" dirty="0"/>
              <a:t>Enemmistövaalitapa</a:t>
            </a:r>
            <a:r>
              <a:rPr lang="fi-FI" sz="2400" dirty="0"/>
              <a:t>: I-B</a:t>
            </a:r>
          </a:p>
          <a:p>
            <a:pPr marL="0" lvl="0" indent="0" rtl="0">
              <a:spcBef>
                <a:spcPts val="1200"/>
              </a:spcBef>
              <a:spcAft>
                <a:spcPts val="0"/>
              </a:spcAft>
              <a:buNone/>
            </a:pPr>
            <a:r>
              <a:rPr lang="fi-FI" sz="2400" b="1" dirty="0"/>
              <a:t>Sekavaalitapa:</a:t>
            </a:r>
            <a:r>
              <a:rPr lang="fi-FI" sz="2400" dirty="0"/>
              <a:t> Italia, Saksa, Unkari, Liettua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2"/>
        <p:cNvGrpSpPr/>
        <p:nvPr/>
      </p:nvGrpSpPr>
      <p:grpSpPr>
        <a:xfrm>
          <a:off x="0" y="0"/>
          <a:ext cx="0" cy="0"/>
          <a:chOff x="0" y="0"/>
          <a:chExt cx="0" cy="0"/>
        </a:xfrm>
      </p:grpSpPr>
      <p:sp>
        <p:nvSpPr>
          <p:cNvPr id="92" name="Rectangle 91">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Google Shape;533;p70"/>
          <p:cNvSpPr txBox="1">
            <a:spLocks noGrp="1"/>
          </p:cNvSpPr>
          <p:nvPr>
            <p:ph type="title"/>
          </p:nvPr>
        </p:nvSpPr>
        <p:spPr>
          <a:xfrm>
            <a:off x="1452656" y="1444741"/>
            <a:ext cx="9357865" cy="215831"/>
          </a:xfrm>
          <a:prstGeom prst="rect">
            <a:avLst/>
          </a:prstGeom>
        </p:spPr>
        <p:txBody>
          <a:bodyPr spcFirstLastPara="1" lIns="91425" tIns="91425" rIns="91425" bIns="91425" anchorCtr="0">
            <a:normAutofit fontScale="90000"/>
          </a:bodyPr>
          <a:lstStyle/>
          <a:p>
            <a:pPr marL="0" lvl="0" indent="0" rtl="0">
              <a:spcBef>
                <a:spcPts val="0"/>
              </a:spcBef>
              <a:spcAft>
                <a:spcPts val="0"/>
              </a:spcAft>
              <a:buNone/>
            </a:pPr>
            <a:r>
              <a:rPr lang="fi-FI" sz="4000" dirty="0"/>
              <a:t>Monimuotoinen Eurooppa (kpl 6.)</a:t>
            </a:r>
          </a:p>
        </p:txBody>
      </p:sp>
      <p:sp>
        <p:nvSpPr>
          <p:cNvPr id="534" name="Google Shape;534;p70"/>
          <p:cNvSpPr txBox="1">
            <a:spLocks noGrp="1"/>
          </p:cNvSpPr>
          <p:nvPr>
            <p:ph sz="half" idx="1"/>
          </p:nvPr>
        </p:nvSpPr>
        <p:spPr>
          <a:xfrm>
            <a:off x="1078522" y="1980602"/>
            <a:ext cx="4392639" cy="3420794"/>
          </a:xfrm>
          <a:prstGeom prst="rect">
            <a:avLst/>
          </a:prstGeom>
        </p:spPr>
        <p:txBody>
          <a:bodyPr spcFirstLastPara="1" lIns="91425" tIns="91425" rIns="91425" bIns="91425" anchorCtr="0">
            <a:normAutofit/>
          </a:bodyPr>
          <a:lstStyle/>
          <a:p>
            <a:pPr marL="0" lvl="0" indent="0" rtl="0">
              <a:spcBef>
                <a:spcPts val="1200"/>
              </a:spcBef>
              <a:spcAft>
                <a:spcPts val="0"/>
              </a:spcAft>
              <a:buNone/>
            </a:pPr>
            <a:r>
              <a:rPr lang="fi-FI" sz="2400" b="1" u="sng" dirty="0"/>
              <a:t>1. Pohjoismainen hyvinvointimalli: </a:t>
            </a:r>
            <a:r>
              <a:rPr lang="fi-FI" sz="2400" dirty="0"/>
              <a:t> veroilla rahoitettavat </a:t>
            </a:r>
            <a:r>
              <a:rPr lang="fi-FI" sz="2400" i="1" dirty="0"/>
              <a:t>julkiset palvelut</a:t>
            </a:r>
          </a:p>
          <a:p>
            <a:pPr marL="0" lvl="0" indent="0" rtl="0">
              <a:spcBef>
                <a:spcPts val="1200"/>
              </a:spcBef>
              <a:spcAft>
                <a:spcPts val="0"/>
              </a:spcAft>
              <a:buNone/>
            </a:pPr>
            <a:endParaRPr lang="fi-FI" sz="2400" dirty="0"/>
          </a:p>
          <a:p>
            <a:pPr marL="0" lvl="0" indent="0" rtl="0">
              <a:spcBef>
                <a:spcPts val="1200"/>
              </a:spcBef>
              <a:spcAft>
                <a:spcPts val="0"/>
              </a:spcAft>
              <a:buNone/>
            </a:pPr>
            <a:r>
              <a:rPr lang="fi-FI" sz="2400" b="1" u="sng" dirty="0"/>
              <a:t>2. Liberaali hyvinvointivaltio:</a:t>
            </a:r>
            <a:r>
              <a:rPr lang="fi-FI" sz="2400" u="sng" dirty="0"/>
              <a:t> </a:t>
            </a:r>
            <a:r>
              <a:rPr lang="fi-FI" sz="2400" dirty="0"/>
              <a:t>I-B, </a:t>
            </a:r>
            <a:r>
              <a:rPr lang="fi-FI" sz="2400" i="1" dirty="0"/>
              <a:t>yksityiset vakuutukset</a:t>
            </a:r>
            <a:r>
              <a:rPr lang="fi-FI" sz="2400" dirty="0"/>
              <a:t>, valtio hoitaa lähinnä terveydenhoidon ja asuntopolitiikan</a:t>
            </a:r>
          </a:p>
          <a:p>
            <a:pPr marL="0" lvl="0" indent="0" rtl="0">
              <a:spcBef>
                <a:spcPts val="1200"/>
              </a:spcBef>
              <a:spcAft>
                <a:spcPts val="0"/>
              </a:spcAft>
              <a:buNone/>
            </a:pPr>
            <a:endParaRPr lang="fi-FI" sz="2400" dirty="0"/>
          </a:p>
          <a:p>
            <a:pPr marL="0" lvl="0" indent="0" rtl="0">
              <a:spcBef>
                <a:spcPts val="1200"/>
              </a:spcBef>
              <a:spcAft>
                <a:spcPts val="0"/>
              </a:spcAft>
              <a:buNone/>
            </a:pPr>
            <a:endParaRPr lang="fi-FI" sz="2000" dirty="0"/>
          </a:p>
        </p:txBody>
      </p:sp>
      <p:sp>
        <p:nvSpPr>
          <p:cNvPr id="535" name="Google Shape;535;p70"/>
          <p:cNvSpPr txBox="1">
            <a:spLocks noGrp="1"/>
          </p:cNvSpPr>
          <p:nvPr>
            <p:ph sz="half" idx="2"/>
          </p:nvPr>
        </p:nvSpPr>
        <p:spPr>
          <a:xfrm>
            <a:off x="6096001" y="1980600"/>
            <a:ext cx="4876799" cy="3420794"/>
          </a:xfrm>
          <a:prstGeom prst="rect">
            <a:avLst/>
          </a:prstGeom>
        </p:spPr>
        <p:txBody>
          <a:bodyPr spcFirstLastPara="1" lIns="91425" tIns="91425" rIns="91425" bIns="91425" anchorCtr="0">
            <a:noAutofit/>
          </a:bodyPr>
          <a:lstStyle/>
          <a:p>
            <a:pPr marL="0" lvl="0" indent="0" rtl="0">
              <a:spcBef>
                <a:spcPts val="1200"/>
              </a:spcBef>
              <a:spcAft>
                <a:spcPts val="0"/>
              </a:spcAft>
              <a:buNone/>
            </a:pPr>
            <a:r>
              <a:rPr lang="fi-FI" sz="2400" b="1" u="sng" dirty="0"/>
              <a:t>3. Mannermainen hyvinvointivaltio:</a:t>
            </a:r>
            <a:r>
              <a:rPr lang="fi-FI" sz="2400" u="sng" dirty="0"/>
              <a:t> </a:t>
            </a:r>
            <a:r>
              <a:rPr lang="fi-FI" sz="2400" dirty="0"/>
              <a:t>Saksa, Itävalta, Hollanti..,</a:t>
            </a:r>
          </a:p>
          <a:p>
            <a:pPr marL="0" lvl="0" indent="0" rtl="0">
              <a:spcBef>
                <a:spcPts val="1200"/>
              </a:spcBef>
              <a:spcAft>
                <a:spcPts val="0"/>
              </a:spcAft>
              <a:buNone/>
            </a:pPr>
            <a:r>
              <a:rPr lang="fi-FI" sz="2400" i="1" dirty="0"/>
              <a:t>työhön perustuva sosiaaliturva &amp; vapaaehtoisjärjestöt ja perheet</a:t>
            </a:r>
          </a:p>
          <a:p>
            <a:pPr marL="0" lvl="0" indent="0" rtl="0">
              <a:spcBef>
                <a:spcPts val="1200"/>
              </a:spcBef>
              <a:spcAft>
                <a:spcPts val="0"/>
              </a:spcAft>
              <a:buNone/>
            </a:pPr>
            <a:endParaRPr lang="fi-FI" sz="2400" i="1" dirty="0"/>
          </a:p>
          <a:p>
            <a:pPr marL="0" lvl="0" indent="0" rtl="0">
              <a:spcBef>
                <a:spcPts val="1200"/>
              </a:spcBef>
              <a:spcAft>
                <a:spcPts val="0"/>
              </a:spcAft>
              <a:buNone/>
            </a:pPr>
            <a:r>
              <a:rPr lang="fi-FI" sz="2400" b="1" u="sng" dirty="0"/>
              <a:t>4. Välimerellinen malli</a:t>
            </a:r>
            <a:r>
              <a:rPr lang="fi-FI" sz="2400" u="sng" dirty="0"/>
              <a:t>:</a:t>
            </a:r>
            <a:r>
              <a:rPr lang="fi-FI" sz="2400" dirty="0"/>
              <a:t> Kreikka, Espanja..,</a:t>
            </a:r>
          </a:p>
          <a:p>
            <a:pPr marL="0" lvl="0" indent="0" rtl="0">
              <a:spcBef>
                <a:spcPts val="1200"/>
              </a:spcBef>
              <a:spcAft>
                <a:spcPts val="0"/>
              </a:spcAft>
              <a:buNone/>
            </a:pPr>
            <a:r>
              <a:rPr lang="fi-FI" sz="2400" i="1" dirty="0"/>
              <a:t>perhe, suku, kirkko, järjestöt </a:t>
            </a:r>
            <a:r>
              <a:rPr lang="fi-FI" sz="2400" dirty="0"/>
              <a:t>tuottavat palveluja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4">
                                            <p:txEl>
                                              <p:pRg st="0" end="0"/>
                                            </p:txEl>
                                          </p:spTgt>
                                        </p:tgtEl>
                                        <p:attrNameLst>
                                          <p:attrName>style.visibility</p:attrName>
                                        </p:attrNameLst>
                                      </p:cBhvr>
                                      <p:to>
                                        <p:strVal val="visible"/>
                                      </p:to>
                                    </p:set>
                                    <p:animEffect transition="in" filter="fade">
                                      <p:cBhvr>
                                        <p:cTn id="7" dur="1000"/>
                                        <p:tgtEl>
                                          <p:spTgt spid="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4">
                                            <p:txEl>
                                              <p:pRg st="2" end="2"/>
                                            </p:txEl>
                                          </p:spTgt>
                                        </p:tgtEl>
                                        <p:attrNameLst>
                                          <p:attrName>style.visibility</p:attrName>
                                        </p:attrNameLst>
                                      </p:cBhvr>
                                      <p:to>
                                        <p:strVal val="visible"/>
                                      </p:to>
                                    </p:set>
                                    <p:animEffect transition="in" filter="fade">
                                      <p:cBhvr>
                                        <p:cTn id="12" dur="1000"/>
                                        <p:tgtEl>
                                          <p:spTgt spid="5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5">
                                            <p:txEl>
                                              <p:pRg st="0" end="0"/>
                                            </p:txEl>
                                          </p:spTgt>
                                        </p:tgtEl>
                                        <p:attrNameLst>
                                          <p:attrName>style.visibility</p:attrName>
                                        </p:attrNameLst>
                                      </p:cBhvr>
                                      <p:to>
                                        <p:strVal val="visible"/>
                                      </p:to>
                                    </p:set>
                                    <p:animEffect transition="in" filter="fade">
                                      <p:cBhvr>
                                        <p:cTn id="17" dur="1000"/>
                                        <p:tgtEl>
                                          <p:spTgt spid="53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5">
                                            <p:txEl>
                                              <p:pRg st="1" end="1"/>
                                            </p:txEl>
                                          </p:spTgt>
                                        </p:tgtEl>
                                        <p:attrNameLst>
                                          <p:attrName>style.visibility</p:attrName>
                                        </p:attrNameLst>
                                      </p:cBhvr>
                                      <p:to>
                                        <p:strVal val="visible"/>
                                      </p:to>
                                    </p:set>
                                    <p:animEffect transition="in" filter="fade">
                                      <p:cBhvr>
                                        <p:cTn id="22" dur="1000"/>
                                        <p:tgtEl>
                                          <p:spTgt spid="53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5">
                                            <p:txEl>
                                              <p:pRg st="3" end="3"/>
                                            </p:txEl>
                                          </p:spTgt>
                                        </p:tgtEl>
                                        <p:attrNameLst>
                                          <p:attrName>style.visibility</p:attrName>
                                        </p:attrNameLst>
                                      </p:cBhvr>
                                      <p:to>
                                        <p:strVal val="visible"/>
                                      </p:to>
                                    </p:set>
                                    <p:animEffect transition="in" filter="fade">
                                      <p:cBhvr>
                                        <p:cTn id="27" dur="1000"/>
                                        <p:tgtEl>
                                          <p:spTgt spid="53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5">
                                            <p:txEl>
                                              <p:pRg st="4" end="4"/>
                                            </p:txEl>
                                          </p:spTgt>
                                        </p:tgtEl>
                                        <p:attrNameLst>
                                          <p:attrName>style.visibility</p:attrName>
                                        </p:attrNameLst>
                                      </p:cBhvr>
                                      <p:to>
                                        <p:strVal val="visible"/>
                                      </p:to>
                                    </p:set>
                                    <p:animEffect transition="in" filter="fade">
                                      <p:cBhvr>
                                        <p:cTn id="32" dur="1000"/>
                                        <p:tgtEl>
                                          <p:spTgt spid="5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39F3627-96C4-8547-82CC-1FC8F1537EA0}"/>
              </a:ext>
            </a:extLst>
          </p:cNvPr>
          <p:cNvSpPr>
            <a:spLocks noGrp="1"/>
          </p:cNvSpPr>
          <p:nvPr>
            <p:ph type="title"/>
          </p:nvPr>
        </p:nvSpPr>
        <p:spPr>
          <a:xfrm>
            <a:off x="838200" y="963507"/>
            <a:ext cx="3494362" cy="4930986"/>
          </a:xfrm>
        </p:spPr>
        <p:txBody>
          <a:bodyPr>
            <a:normAutofit/>
          </a:bodyPr>
          <a:lstStyle/>
          <a:p>
            <a:pPr algn="r"/>
            <a:r>
              <a:rPr lang="fi-FI">
                <a:solidFill>
                  <a:schemeClr val="accent1"/>
                </a:solidFill>
              </a:rPr>
              <a:t>EU:n historia ja EU:n sisämarkkinat, Brexit</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40F0D1B7-6D33-7447-A43F-7F70BC1E4340}"/>
              </a:ext>
            </a:extLst>
          </p:cNvPr>
          <p:cNvSpPr>
            <a:spLocks noGrp="1"/>
          </p:cNvSpPr>
          <p:nvPr>
            <p:ph sz="half" idx="1"/>
          </p:nvPr>
        </p:nvSpPr>
        <p:spPr>
          <a:xfrm>
            <a:off x="4976030" y="963507"/>
            <a:ext cx="6250940" cy="2304627"/>
          </a:xfrm>
        </p:spPr>
        <p:txBody>
          <a:bodyPr anchor="b">
            <a:normAutofit/>
          </a:bodyPr>
          <a:lstStyle/>
          <a:p>
            <a:r>
              <a:rPr lang="fi-FI" sz="2000">
                <a:hlinkClick r:id="rId2"/>
              </a:rPr>
              <a:t>https://youtu.be/8r-NWCzMX9w</a:t>
            </a:r>
            <a:endParaRPr lang="fi-FI" sz="2000"/>
          </a:p>
        </p:txBody>
      </p:sp>
      <p:sp>
        <p:nvSpPr>
          <p:cNvPr id="4" name="Sisällön paikkamerkki 3">
            <a:extLst>
              <a:ext uri="{FF2B5EF4-FFF2-40B4-BE49-F238E27FC236}">
                <a16:creationId xmlns:a16="http://schemas.microsoft.com/office/drawing/2014/main" id="{B2F796CA-F5F1-9D4D-8782-73CDFA17A11C}"/>
              </a:ext>
            </a:extLst>
          </p:cNvPr>
          <p:cNvSpPr>
            <a:spLocks noGrp="1"/>
          </p:cNvSpPr>
          <p:nvPr>
            <p:ph sz="half" idx="2"/>
          </p:nvPr>
        </p:nvSpPr>
        <p:spPr>
          <a:xfrm>
            <a:off x="4976030" y="3589866"/>
            <a:ext cx="6250940" cy="2304628"/>
          </a:xfrm>
        </p:spPr>
        <p:txBody>
          <a:bodyPr>
            <a:normAutofit/>
          </a:bodyPr>
          <a:lstStyle/>
          <a:p>
            <a:r>
              <a:rPr lang="fi-FI" sz="2000" dirty="0">
                <a:hlinkClick r:id="rId3"/>
              </a:rPr>
              <a:t>https://youtu.be/7imsdXXjzjc</a:t>
            </a:r>
            <a:endParaRPr lang="fi-FI" sz="2000" dirty="0"/>
          </a:p>
          <a:p>
            <a:endParaRPr lang="fi-FI" sz="2000" dirty="0"/>
          </a:p>
          <a:p>
            <a:endParaRPr lang="fi-FI" sz="2000" dirty="0"/>
          </a:p>
          <a:p>
            <a:endParaRPr lang="fi-FI" sz="2000" dirty="0"/>
          </a:p>
          <a:p>
            <a:r>
              <a:rPr lang="fi-FI" sz="2000" dirty="0">
                <a:hlinkClick r:id="rId4"/>
              </a:rPr>
              <a:t>https://youtu.be/3OcRWh_6zk4</a:t>
            </a:r>
            <a:endParaRPr lang="fi-FI" sz="2000" dirty="0"/>
          </a:p>
        </p:txBody>
      </p:sp>
    </p:spTree>
    <p:extLst>
      <p:ext uri="{BB962C8B-B14F-4D97-AF65-F5344CB8AC3E}">
        <p14:creationId xmlns:p14="http://schemas.microsoft.com/office/powerpoint/2010/main" val="3666067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F54E798-E072-16B2-39A3-6CF0B442FD78}"/>
              </a:ext>
            </a:extLst>
          </p:cNvPr>
          <p:cNvSpPr>
            <a:spLocks noGrp="1"/>
          </p:cNvSpPr>
          <p:nvPr>
            <p:ph type="title"/>
          </p:nvPr>
        </p:nvSpPr>
        <p:spPr>
          <a:xfrm>
            <a:off x="1452656" y="1444741"/>
            <a:ext cx="9357865" cy="553427"/>
          </a:xfrm>
        </p:spPr>
        <p:txBody>
          <a:bodyPr>
            <a:normAutofit fontScale="90000"/>
          </a:bodyPr>
          <a:lstStyle/>
          <a:p>
            <a:r>
              <a:rPr lang="fi-FI" sz="4000" dirty="0"/>
              <a:t>Video</a:t>
            </a:r>
          </a:p>
        </p:txBody>
      </p:sp>
      <p:sp>
        <p:nvSpPr>
          <p:cNvPr id="3" name="Sisällön paikkamerkki 2">
            <a:extLst>
              <a:ext uri="{FF2B5EF4-FFF2-40B4-BE49-F238E27FC236}">
                <a16:creationId xmlns:a16="http://schemas.microsoft.com/office/drawing/2014/main" id="{BDAE96C9-D480-DEC9-ED59-40471A406089}"/>
              </a:ext>
            </a:extLst>
          </p:cNvPr>
          <p:cNvSpPr>
            <a:spLocks noGrp="1"/>
          </p:cNvSpPr>
          <p:nvPr>
            <p:ph sz="half" idx="1"/>
          </p:nvPr>
        </p:nvSpPr>
        <p:spPr>
          <a:xfrm>
            <a:off x="1452656" y="2093460"/>
            <a:ext cx="9172414" cy="3709116"/>
          </a:xfrm>
        </p:spPr>
        <p:txBody>
          <a:bodyPr>
            <a:normAutofit lnSpcReduction="10000"/>
          </a:bodyPr>
          <a:lstStyle/>
          <a:p>
            <a:r>
              <a:rPr lang="fi-FI" b="1" i="0" u="none" strike="noStrike" dirty="0">
                <a:effectLst/>
                <a:latin typeface="Source Sans Pro" panose="020B0503030403020204" pitchFamily="34" charset="0"/>
              </a:rPr>
              <a:t>Katso Euroopan komission tuottama video </a:t>
            </a:r>
            <a:r>
              <a:rPr lang="fi-FI" b="1" i="1" u="none" strike="noStrike" dirty="0">
                <a:effectLst/>
                <a:latin typeface="Source Sans Pro" panose="020B0503030403020204" pitchFamily="34" charset="0"/>
              </a:rPr>
              <a:t>Kolme tarinaa eurooppalaisista arvoista</a:t>
            </a:r>
            <a:r>
              <a:rPr lang="fi-FI" b="1" i="0" u="none" strike="noStrike" dirty="0">
                <a:effectLst/>
                <a:latin typeface="Source Sans Pro" panose="020B0503030403020204" pitchFamily="34" charset="0"/>
              </a:rPr>
              <a:t> ja vastaa kysymyksiin.</a:t>
            </a:r>
          </a:p>
          <a:p>
            <a:r>
              <a:rPr lang="fi-FI" b="1" i="0" u="none" strike="noStrike" dirty="0">
                <a:effectLst/>
                <a:latin typeface="Source Sans Pro" panose="020B0503030403020204" pitchFamily="34" charset="0"/>
              </a:rPr>
              <a:t>a) Mitä eurooppalaisia arvoja </a:t>
            </a:r>
            <a:r>
              <a:rPr lang="fi-FI" b="1" i="0" u="none" strike="noStrike" dirty="0" err="1">
                <a:effectLst/>
                <a:latin typeface="Source Sans Pro" panose="020B0503030403020204" pitchFamily="34" charset="0"/>
              </a:rPr>
              <a:t>Shawn</a:t>
            </a:r>
            <a:r>
              <a:rPr lang="fi-FI" b="1" i="0" u="none" strike="noStrike" dirty="0">
                <a:effectLst/>
                <a:latin typeface="Source Sans Pro" panose="020B0503030403020204" pitchFamily="34" charset="0"/>
              </a:rPr>
              <a:t> </a:t>
            </a:r>
            <a:r>
              <a:rPr lang="fi-FI" b="1" i="0" u="none" strike="noStrike" dirty="0" err="1">
                <a:effectLst/>
                <a:latin typeface="Source Sans Pro" panose="020B0503030403020204" pitchFamily="34" charset="0"/>
              </a:rPr>
              <a:t>Huff</a:t>
            </a:r>
            <a:r>
              <a:rPr lang="fi-FI" b="1" i="0" u="none" strike="noStrike" dirty="0">
                <a:effectLst/>
                <a:latin typeface="Source Sans Pro" panose="020B0503030403020204" pitchFamily="34" charset="0"/>
              </a:rPr>
              <a:t>, Jenni Pääskysaari ja Karri ”</a:t>
            </a:r>
            <a:r>
              <a:rPr lang="fi-FI" b="1" i="0" u="none" strike="noStrike" dirty="0" err="1">
                <a:effectLst/>
                <a:latin typeface="Source Sans Pro" panose="020B0503030403020204" pitchFamily="34" charset="0"/>
              </a:rPr>
              <a:t>Paleface</a:t>
            </a:r>
            <a:r>
              <a:rPr lang="fi-FI" b="1" i="0" u="none" strike="noStrike" dirty="0">
                <a:effectLst/>
                <a:latin typeface="Source Sans Pro" panose="020B0503030403020204" pitchFamily="34" charset="0"/>
              </a:rPr>
              <a:t>” Miettinen korostavat videolla?</a:t>
            </a:r>
          </a:p>
          <a:p>
            <a:endParaRPr lang="fi-FI" b="1" dirty="0">
              <a:latin typeface="Source Sans Pro" panose="020B0503030403020204" pitchFamily="34" charset="0"/>
            </a:endParaRPr>
          </a:p>
          <a:p>
            <a:endParaRPr lang="fi-FI" b="1" i="0" u="none" strike="noStrike" dirty="0">
              <a:effectLst/>
              <a:latin typeface="Source Sans Pro" panose="020B0503030403020204" pitchFamily="34" charset="0"/>
            </a:endParaRPr>
          </a:p>
          <a:p>
            <a:r>
              <a:rPr lang="fi-FI" b="1" dirty="0">
                <a:latin typeface="Source Sans Pro" panose="020B0503030403020204" pitchFamily="34" charset="0"/>
              </a:rPr>
              <a:t>Katso uutinen Venäjältä. Millaisia arvoja Ilja </a:t>
            </a:r>
            <a:r>
              <a:rPr lang="fi-FI" b="1" dirty="0" err="1">
                <a:latin typeface="Source Sans Pro" panose="020B0503030403020204" pitchFamily="34" charset="0"/>
              </a:rPr>
              <a:t>Jashinin</a:t>
            </a:r>
            <a:r>
              <a:rPr lang="fi-FI" b="1" dirty="0">
                <a:latin typeface="Source Sans Pro" panose="020B0503030403020204" pitchFamily="34" charset="0"/>
              </a:rPr>
              <a:t> vankeustuomio rikkoo?</a:t>
            </a:r>
            <a:endParaRPr lang="fi-FI" b="1" i="0" u="none" strike="noStrike" dirty="0">
              <a:effectLst/>
              <a:latin typeface="Source Sans Pro" panose="020B0503030403020204" pitchFamily="34" charset="0"/>
            </a:endParaRPr>
          </a:p>
          <a:p>
            <a:endParaRPr lang="fi-FI" sz="2000" dirty="0"/>
          </a:p>
        </p:txBody>
      </p:sp>
      <p:sp>
        <p:nvSpPr>
          <p:cNvPr id="4" name="Sisällön paikkamerkki 3">
            <a:extLst>
              <a:ext uri="{FF2B5EF4-FFF2-40B4-BE49-F238E27FC236}">
                <a16:creationId xmlns:a16="http://schemas.microsoft.com/office/drawing/2014/main" id="{337CA6C6-B7D0-9195-E3CC-5C0E985C56A5}"/>
              </a:ext>
            </a:extLst>
          </p:cNvPr>
          <p:cNvSpPr>
            <a:spLocks noGrp="1"/>
          </p:cNvSpPr>
          <p:nvPr>
            <p:ph sz="half" idx="2"/>
          </p:nvPr>
        </p:nvSpPr>
        <p:spPr>
          <a:xfrm>
            <a:off x="6256020" y="2701427"/>
            <a:ext cx="4554501" cy="2699968"/>
          </a:xfrm>
        </p:spPr>
        <p:txBody>
          <a:bodyPr>
            <a:normAutofit lnSpcReduction="10000"/>
          </a:bodyPr>
          <a:lstStyle/>
          <a:p>
            <a:endParaRPr lang="fi-FI" sz="2000"/>
          </a:p>
        </p:txBody>
      </p:sp>
    </p:spTree>
    <p:extLst>
      <p:ext uri="{BB962C8B-B14F-4D97-AF65-F5344CB8AC3E}">
        <p14:creationId xmlns:p14="http://schemas.microsoft.com/office/powerpoint/2010/main" val="2068598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47"/>
        <p:cNvGrpSpPr/>
        <p:nvPr/>
      </p:nvGrpSpPr>
      <p:grpSpPr>
        <a:xfrm>
          <a:off x="0" y="0"/>
          <a:ext cx="0" cy="0"/>
          <a:chOff x="0" y="0"/>
          <a:chExt cx="0" cy="0"/>
        </a:xfrm>
      </p:grpSpPr>
      <p:sp useBgFill="1">
        <p:nvSpPr>
          <p:cNvPr id="554" name="Rectangle 55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6" name="Rectangle 55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ectangle 55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ectangle 55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4" name="Freeform: Shape 56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6" name="Rectangle 56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Google Shape;548;p72"/>
          <p:cNvSpPr txBox="1">
            <a:spLocks noGrp="1"/>
          </p:cNvSpPr>
          <p:nvPr>
            <p:ph type="title"/>
          </p:nvPr>
        </p:nvSpPr>
        <p:spPr>
          <a:xfrm>
            <a:off x="466722" y="586855"/>
            <a:ext cx="3201366" cy="3387497"/>
          </a:xfrm>
          <a:prstGeom prst="rect">
            <a:avLst/>
          </a:prstGeom>
        </p:spPr>
        <p:txBody>
          <a:bodyPr spcFirstLastPara="1" lIns="91425" tIns="45700" rIns="91425" bIns="45700" anchor="b" anchorCtr="0">
            <a:normAutofit/>
          </a:bodyPr>
          <a:lstStyle/>
          <a:p>
            <a:pPr marL="0" marR="0" lvl="0" indent="0" algn="r" rtl="0">
              <a:spcBef>
                <a:spcPts val="0"/>
              </a:spcBef>
              <a:spcAft>
                <a:spcPts val="0"/>
              </a:spcAft>
              <a:buSzPts val="5400"/>
              <a:buFont typeface="Rokkitt"/>
              <a:buNone/>
            </a:pPr>
            <a:r>
              <a:rPr lang="fi-FI" sz="3100" b="0" i="0" u="none" strike="noStrike" cap="none" dirty="0">
                <a:solidFill>
                  <a:srgbClr val="FFFFFF"/>
                </a:solidFill>
                <a:latin typeface="+mn-lt"/>
                <a:ea typeface="Rokkitt"/>
                <a:cs typeface="Rokkitt"/>
                <a:sym typeface="Rokkitt"/>
              </a:rPr>
              <a:t>EUROOPPALAI</a:t>
            </a:r>
            <a:r>
              <a:rPr lang="fi-FI" sz="3100" dirty="0">
                <a:solidFill>
                  <a:srgbClr val="FFFFFF"/>
                </a:solidFill>
                <a:latin typeface="+mn-lt"/>
              </a:rPr>
              <a:t>SET ARVOT (kpl 7.)</a:t>
            </a:r>
          </a:p>
        </p:txBody>
      </p:sp>
      <p:sp>
        <p:nvSpPr>
          <p:cNvPr id="549" name="Google Shape;549;p72"/>
          <p:cNvSpPr txBox="1">
            <a:spLocks noGrp="1"/>
          </p:cNvSpPr>
          <p:nvPr>
            <p:ph idx="1"/>
          </p:nvPr>
        </p:nvSpPr>
        <p:spPr>
          <a:xfrm>
            <a:off x="4810259" y="649480"/>
            <a:ext cx="6555347" cy="5546047"/>
          </a:xfrm>
          <a:prstGeom prst="rect">
            <a:avLst/>
          </a:prstGeom>
        </p:spPr>
        <p:txBody>
          <a:bodyPr spcFirstLastPara="1" lIns="91425" tIns="45700" rIns="91425" bIns="45700" anchor="ctr" anchorCtr="0">
            <a:normAutofit/>
          </a:bodyPr>
          <a:lstStyle/>
          <a:p>
            <a:pPr marL="182880" marR="0" lvl="0" indent="-182880" rtl="0">
              <a:spcBef>
                <a:spcPts val="0"/>
              </a:spcBef>
              <a:spcAft>
                <a:spcPts val="0"/>
              </a:spcAft>
              <a:buClr>
                <a:srgbClr val="9E3611"/>
              </a:buClr>
              <a:buSzPts val="1700"/>
              <a:buFont typeface="Noto Sans Symbols"/>
              <a:buChar char="▪"/>
            </a:pPr>
            <a:r>
              <a:rPr lang="fi-FI" sz="3200" i="1" dirty="0"/>
              <a:t>Arvot = tärkeänä pidetyt asiat</a:t>
            </a:r>
          </a:p>
          <a:p>
            <a:pPr marL="0" marR="0" lvl="0" indent="0" rtl="0">
              <a:spcBef>
                <a:spcPts val="0"/>
              </a:spcBef>
              <a:spcAft>
                <a:spcPts val="0"/>
              </a:spcAft>
              <a:buClr>
                <a:srgbClr val="9E3611"/>
              </a:buClr>
              <a:buSzPts val="1700"/>
              <a:buNone/>
            </a:pPr>
            <a:endParaRPr lang="fi-FI" sz="3200" dirty="0"/>
          </a:p>
          <a:p>
            <a:pPr marL="182880" marR="0" lvl="0" indent="-182880" rtl="0">
              <a:spcBef>
                <a:spcPts val="1200"/>
              </a:spcBef>
              <a:spcAft>
                <a:spcPts val="0"/>
              </a:spcAft>
              <a:buClr>
                <a:srgbClr val="9E3611"/>
              </a:buClr>
              <a:buSzPts val="1700"/>
              <a:buFont typeface="Noto Sans Symbols"/>
              <a:buChar char="▪"/>
            </a:pPr>
            <a:r>
              <a:rPr lang="fi-FI" sz="3200" b="1" i="1" u="sng" strike="noStrike" cap="none" dirty="0">
                <a:ea typeface="Rockwell"/>
                <a:cs typeface="Rockwell"/>
                <a:sym typeface="Rockwell"/>
              </a:rPr>
              <a:t>Mitkä arvot yhdistävät eurooppalaisia? </a:t>
            </a:r>
            <a:endParaRPr lang="fi-FI" sz="3200" u="sng" dirty="0"/>
          </a:p>
          <a:p>
            <a:pPr marL="182880" marR="0" lvl="0" indent="-182880" rtl="0">
              <a:spcBef>
                <a:spcPts val="1200"/>
              </a:spcBef>
              <a:spcAft>
                <a:spcPts val="0"/>
              </a:spcAft>
              <a:buClr>
                <a:srgbClr val="9E3611"/>
              </a:buClr>
              <a:buSzPts val="1700"/>
              <a:buFont typeface="Noto Sans Symbols"/>
              <a:buChar char="▪"/>
            </a:pPr>
            <a:r>
              <a:rPr lang="fi-FI" sz="3200" b="1" i="0" u="none" strike="noStrike" cap="none" dirty="0"/>
              <a:t>1. </a:t>
            </a:r>
            <a:r>
              <a:rPr lang="fi-FI" sz="3200" b="1" dirty="0"/>
              <a:t>Demokratia</a:t>
            </a:r>
          </a:p>
          <a:p>
            <a:pPr marL="182880" marR="0" lvl="0" indent="-182880" rtl="0">
              <a:spcBef>
                <a:spcPts val="1200"/>
              </a:spcBef>
              <a:spcAft>
                <a:spcPts val="0"/>
              </a:spcAft>
              <a:buClr>
                <a:srgbClr val="9E3611"/>
              </a:buClr>
              <a:buSzPts val="1700"/>
              <a:buFont typeface="Noto Sans Symbols"/>
              <a:buChar char="▪"/>
            </a:pPr>
            <a:r>
              <a:rPr lang="fi-FI" sz="3200" b="1" i="0" u="none" strike="noStrike" cap="none" dirty="0"/>
              <a:t>2. </a:t>
            </a:r>
            <a:r>
              <a:rPr lang="fi-FI" sz="3200" b="1" dirty="0"/>
              <a:t>Ihmisoikeudet:</a:t>
            </a:r>
          </a:p>
          <a:p>
            <a:pPr marL="0" marR="0" lvl="0" indent="0" rtl="0">
              <a:spcBef>
                <a:spcPts val="1200"/>
              </a:spcBef>
              <a:spcAft>
                <a:spcPts val="0"/>
              </a:spcAft>
              <a:buClr>
                <a:srgbClr val="9E3611"/>
              </a:buClr>
              <a:buSzPts val="1700"/>
              <a:buNone/>
            </a:pPr>
            <a:r>
              <a:rPr lang="fi-FI" sz="3200" b="1" dirty="0"/>
              <a:t>	Tasa-arvo</a:t>
            </a:r>
          </a:p>
          <a:p>
            <a:pPr marL="0" marR="0" lvl="0" indent="0" rtl="0">
              <a:spcBef>
                <a:spcPts val="1200"/>
              </a:spcBef>
              <a:spcAft>
                <a:spcPts val="0"/>
              </a:spcAft>
              <a:buClr>
                <a:srgbClr val="9E3611"/>
              </a:buClr>
              <a:buSzPts val="1700"/>
              <a:buNone/>
            </a:pPr>
            <a:r>
              <a:rPr lang="fi-FI" sz="3200" b="1" dirty="0"/>
              <a:t>	Oikeusvaltio</a:t>
            </a:r>
          </a:p>
          <a:p>
            <a:pPr marL="0" marR="0" lvl="0" indent="0" rtl="0">
              <a:spcBef>
                <a:spcPts val="1200"/>
              </a:spcBef>
              <a:spcAft>
                <a:spcPts val="0"/>
              </a:spcAft>
              <a:buClr>
                <a:srgbClr val="9E3611"/>
              </a:buClr>
              <a:buSzPts val="1700"/>
              <a:buNone/>
            </a:pPr>
            <a:r>
              <a:rPr lang="fi-FI" sz="3200" b="1" dirty="0"/>
              <a:t>	Vapaus</a:t>
            </a:r>
          </a:p>
          <a:p>
            <a:pPr marL="182880" marR="0" lvl="0" indent="-182880" rtl="0">
              <a:spcBef>
                <a:spcPts val="1200"/>
              </a:spcBef>
              <a:spcAft>
                <a:spcPts val="0"/>
              </a:spcAft>
              <a:buClr>
                <a:srgbClr val="9E3611"/>
              </a:buClr>
              <a:buSzPts val="1700"/>
              <a:buFont typeface="Noto Sans Symbols"/>
              <a:buChar char="▪"/>
            </a:pPr>
            <a:endParaRPr lang="fi-FI" sz="3200" b="1" dirty="0"/>
          </a:p>
          <a:p>
            <a:pPr marL="0" marR="0" lvl="0" indent="0" rtl="0">
              <a:spcBef>
                <a:spcPts val="1200"/>
              </a:spcBef>
              <a:spcAft>
                <a:spcPts val="0"/>
              </a:spcAft>
              <a:buNone/>
            </a:pPr>
            <a:endParaRPr lang="fi-FI" sz="2000" b="1" i="0" u="none" strike="noStrike" cap="non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9">
                                            <p:txEl>
                                              <p:pRg st="0" end="0"/>
                                            </p:txEl>
                                          </p:spTgt>
                                        </p:tgtEl>
                                        <p:attrNameLst>
                                          <p:attrName>style.visibility</p:attrName>
                                        </p:attrNameLst>
                                      </p:cBhvr>
                                      <p:to>
                                        <p:strVal val="visible"/>
                                      </p:to>
                                    </p:set>
                                    <p:anim calcmode="lin" valueType="num">
                                      <p:cBhvr additive="base">
                                        <p:cTn id="7" dur="500"/>
                                        <p:tgtEl>
                                          <p:spTgt spid="5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49">
                                            <p:txEl>
                                              <p:pRg st="2" end="2"/>
                                            </p:txEl>
                                          </p:spTgt>
                                        </p:tgtEl>
                                        <p:attrNameLst>
                                          <p:attrName>style.visibility</p:attrName>
                                        </p:attrNameLst>
                                      </p:cBhvr>
                                      <p:to>
                                        <p:strVal val="visible"/>
                                      </p:to>
                                    </p:set>
                                    <p:anim calcmode="lin" valueType="num">
                                      <p:cBhvr additive="base">
                                        <p:cTn id="12" dur="500"/>
                                        <p:tgtEl>
                                          <p:spTgt spid="54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49">
                                            <p:txEl>
                                              <p:pRg st="3" end="3"/>
                                            </p:txEl>
                                          </p:spTgt>
                                        </p:tgtEl>
                                        <p:attrNameLst>
                                          <p:attrName>style.visibility</p:attrName>
                                        </p:attrNameLst>
                                      </p:cBhvr>
                                      <p:to>
                                        <p:strVal val="visible"/>
                                      </p:to>
                                    </p:set>
                                    <p:anim calcmode="lin" valueType="num">
                                      <p:cBhvr additive="base">
                                        <p:cTn id="17" dur="500"/>
                                        <p:tgtEl>
                                          <p:spTgt spid="54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49">
                                            <p:txEl>
                                              <p:pRg st="4" end="4"/>
                                            </p:txEl>
                                          </p:spTgt>
                                        </p:tgtEl>
                                        <p:attrNameLst>
                                          <p:attrName>style.visibility</p:attrName>
                                        </p:attrNameLst>
                                      </p:cBhvr>
                                      <p:to>
                                        <p:strVal val="visible"/>
                                      </p:to>
                                    </p:set>
                                    <p:anim calcmode="lin" valueType="num">
                                      <p:cBhvr additive="base">
                                        <p:cTn id="22" dur="500"/>
                                        <p:tgtEl>
                                          <p:spTgt spid="54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49">
                                            <p:txEl>
                                              <p:pRg st="5" end="5"/>
                                            </p:txEl>
                                          </p:spTgt>
                                        </p:tgtEl>
                                        <p:attrNameLst>
                                          <p:attrName>style.visibility</p:attrName>
                                        </p:attrNameLst>
                                      </p:cBhvr>
                                      <p:to>
                                        <p:strVal val="visible"/>
                                      </p:to>
                                    </p:set>
                                    <p:anim calcmode="lin" valueType="num">
                                      <p:cBhvr additive="base">
                                        <p:cTn id="27" dur="500"/>
                                        <p:tgtEl>
                                          <p:spTgt spid="54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49">
                                            <p:txEl>
                                              <p:pRg st="6" end="6"/>
                                            </p:txEl>
                                          </p:spTgt>
                                        </p:tgtEl>
                                        <p:attrNameLst>
                                          <p:attrName>style.visibility</p:attrName>
                                        </p:attrNameLst>
                                      </p:cBhvr>
                                      <p:to>
                                        <p:strVal val="visible"/>
                                      </p:to>
                                    </p:set>
                                    <p:anim calcmode="lin" valueType="num">
                                      <p:cBhvr additive="base">
                                        <p:cTn id="32" dur="500"/>
                                        <p:tgtEl>
                                          <p:spTgt spid="54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49">
                                            <p:txEl>
                                              <p:pRg st="7" end="7"/>
                                            </p:txEl>
                                          </p:spTgt>
                                        </p:tgtEl>
                                        <p:attrNameLst>
                                          <p:attrName>style.visibility</p:attrName>
                                        </p:attrNameLst>
                                      </p:cBhvr>
                                      <p:to>
                                        <p:strVal val="visible"/>
                                      </p:to>
                                    </p:set>
                                    <p:anim calcmode="lin" valueType="num">
                                      <p:cBhvr additive="base">
                                        <p:cTn id="37" dur="500"/>
                                        <p:tgtEl>
                                          <p:spTgt spid="54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B0AFA8A-886F-02D9-41AF-E6AEB6683529}"/>
              </a:ext>
            </a:extLst>
          </p:cNvPr>
          <p:cNvSpPr>
            <a:spLocks noGrp="1"/>
          </p:cNvSpPr>
          <p:nvPr>
            <p:ph type="title"/>
          </p:nvPr>
        </p:nvSpPr>
        <p:spPr>
          <a:xfrm>
            <a:off x="572493" y="238539"/>
            <a:ext cx="11018520" cy="1434415"/>
          </a:xfrm>
        </p:spPr>
        <p:txBody>
          <a:bodyPr anchor="b">
            <a:normAutofit/>
          </a:bodyPr>
          <a:lstStyle/>
          <a:p>
            <a:r>
              <a:rPr lang="fi-FI" sz="5400"/>
              <a:t>Kpl 1. Globalisaatio ja verkottuminen</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3A1247B1-179E-A015-2C73-0D635428CD3B}"/>
              </a:ext>
            </a:extLst>
          </p:cNvPr>
          <p:cNvSpPr>
            <a:spLocks noGrp="1"/>
          </p:cNvSpPr>
          <p:nvPr>
            <p:ph idx="1"/>
          </p:nvPr>
        </p:nvSpPr>
        <p:spPr>
          <a:xfrm>
            <a:off x="284813" y="1911493"/>
            <a:ext cx="7285220" cy="4707968"/>
          </a:xfrm>
        </p:spPr>
        <p:txBody>
          <a:bodyPr anchor="t">
            <a:normAutofit fontScale="85000" lnSpcReduction="20000"/>
          </a:bodyPr>
          <a:lstStyle/>
          <a:p>
            <a:r>
              <a:rPr lang="fi-FI" dirty="0"/>
              <a:t>= </a:t>
            </a:r>
            <a:r>
              <a:rPr lang="fi-FI" i="1" dirty="0"/>
              <a:t>maapalloistuminen, </a:t>
            </a:r>
            <a:r>
              <a:rPr lang="fi-FI" i="1" dirty="0" err="1"/>
              <a:t>maailmanlaajuistuminen</a:t>
            </a:r>
            <a:endParaRPr lang="fi-FI" i="1" dirty="0"/>
          </a:p>
          <a:p>
            <a:pPr marL="0" indent="0">
              <a:buNone/>
            </a:pPr>
            <a:endParaRPr lang="fi-FI" i="1" dirty="0"/>
          </a:p>
          <a:p>
            <a:pPr lvl="1"/>
            <a:r>
              <a:rPr lang="fi-FI" sz="2800" b="1" dirty="0"/>
              <a:t>1. Talous</a:t>
            </a:r>
            <a:r>
              <a:rPr lang="fi-FI" sz="2800" dirty="0"/>
              <a:t>: kansainvälinen kauppa (maapallo yhtenäinen talousalue)</a:t>
            </a:r>
          </a:p>
          <a:p>
            <a:pPr lvl="1"/>
            <a:r>
              <a:rPr lang="fi-FI" sz="2800" b="1" dirty="0"/>
              <a:t>2. Tiedonvälitys</a:t>
            </a:r>
            <a:r>
              <a:rPr lang="fi-FI" sz="2800" dirty="0"/>
              <a:t>: nopea tiedonkulku ja kommunikaatio (tv, radio, matkapuhelimet, tietokoneet, internet)</a:t>
            </a:r>
          </a:p>
          <a:p>
            <a:pPr lvl="1"/>
            <a:r>
              <a:rPr lang="fi-FI" sz="2800" b="1" dirty="0"/>
              <a:t>3. Matkustaminen ja monikulttuurisuus</a:t>
            </a:r>
            <a:r>
              <a:rPr lang="fi-FI" sz="2800" dirty="0"/>
              <a:t>: nopea liikkuminen junat, autot, lentokoneet) ja maahanmuutto</a:t>
            </a:r>
          </a:p>
          <a:p>
            <a:pPr lvl="1"/>
            <a:r>
              <a:rPr lang="fi-FI" sz="2800" b="1" dirty="0"/>
              <a:t>4. Kulttuuri: </a:t>
            </a:r>
            <a:r>
              <a:rPr lang="fi-FI" sz="2800" dirty="0"/>
              <a:t>kulttuurien vuorovaikutus ja uusien tapojen leviäminen (esim. ruoka, viihde, harrastukset)</a:t>
            </a:r>
          </a:p>
          <a:p>
            <a:pPr marL="457200" lvl="1" indent="0">
              <a:buNone/>
            </a:pPr>
            <a:endParaRPr lang="fi-FI" sz="2800" dirty="0"/>
          </a:p>
          <a:p>
            <a:pPr marL="457200" lvl="1" indent="0">
              <a:buNone/>
            </a:pPr>
            <a:r>
              <a:rPr lang="fi-FI" sz="2800" dirty="0">
                <a:sym typeface="Wingdings" pitchFamily="2" charset="2"/>
              </a:rPr>
              <a:t> Globalisaatio ei ole suoraviivaista, ajoittain esim. sodat, pandemiat hidastavat sitä.</a:t>
            </a:r>
            <a:endParaRPr lang="fi-FI" sz="2800" dirty="0"/>
          </a:p>
          <a:p>
            <a:pPr lvl="1"/>
            <a:endParaRPr lang="fi-FI" sz="2800" dirty="0"/>
          </a:p>
          <a:p>
            <a:endParaRPr lang="fi-FI" sz="1900" dirty="0"/>
          </a:p>
        </p:txBody>
      </p:sp>
      <p:pic>
        <p:nvPicPr>
          <p:cNvPr id="11" name="Picture 4" descr="Taso punaisella ympyrässä">
            <a:extLst>
              <a:ext uri="{FF2B5EF4-FFF2-40B4-BE49-F238E27FC236}">
                <a16:creationId xmlns:a16="http://schemas.microsoft.com/office/drawing/2014/main" id="{6FEDF4BD-3FA8-0BDA-52F0-656A60F8930C}"/>
              </a:ext>
            </a:extLst>
          </p:cNvPr>
          <p:cNvPicPr>
            <a:picLocks noChangeAspect="1"/>
          </p:cNvPicPr>
          <p:nvPr/>
        </p:nvPicPr>
        <p:blipFill rotWithShape="1">
          <a:blip r:embed="rId2"/>
          <a:srcRect l="16104" r="16550" b="-3"/>
          <a:stretch/>
        </p:blipFill>
        <p:spPr>
          <a:xfrm>
            <a:off x="7675658" y="2093976"/>
            <a:ext cx="3941064" cy="4096512"/>
          </a:xfrm>
          <a:prstGeom prst="rect">
            <a:avLst/>
          </a:prstGeom>
        </p:spPr>
      </p:pic>
    </p:spTree>
    <p:extLst>
      <p:ext uri="{BB962C8B-B14F-4D97-AF65-F5344CB8AC3E}">
        <p14:creationId xmlns:p14="http://schemas.microsoft.com/office/powerpoint/2010/main" val="384093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59"/>
        <p:cNvGrpSpPr/>
        <p:nvPr/>
      </p:nvGrpSpPr>
      <p:grpSpPr>
        <a:xfrm>
          <a:off x="0" y="0"/>
          <a:ext cx="0" cy="0"/>
          <a:chOff x="0" y="0"/>
          <a:chExt cx="0" cy="0"/>
        </a:xfrm>
      </p:grpSpPr>
      <p:sp useBgFill="1">
        <p:nvSpPr>
          <p:cNvPr id="566" name="Rectangle 565">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Google Shape;560;p74"/>
          <p:cNvSpPr txBox="1">
            <a:spLocks noGrp="1"/>
          </p:cNvSpPr>
          <p:nvPr>
            <p:ph type="title"/>
          </p:nvPr>
        </p:nvSpPr>
        <p:spPr>
          <a:xfrm>
            <a:off x="1136397" y="502021"/>
            <a:ext cx="9688296" cy="755279"/>
          </a:xfrm>
          <a:prstGeom prst="rect">
            <a:avLst/>
          </a:prstGeom>
        </p:spPr>
        <p:txBody>
          <a:bodyPr spcFirstLastPara="1" lIns="91425" tIns="45700" rIns="91425" bIns="45700" anchor="b" anchorCtr="0">
            <a:normAutofit/>
          </a:bodyPr>
          <a:lstStyle/>
          <a:p>
            <a:pPr marL="0" marR="0" lvl="0" indent="0" rtl="0">
              <a:spcBef>
                <a:spcPts val="0"/>
              </a:spcBef>
              <a:spcAft>
                <a:spcPts val="0"/>
              </a:spcAft>
              <a:buSzPts val="5400"/>
              <a:buFont typeface="Rokkitt"/>
              <a:buNone/>
            </a:pPr>
            <a:r>
              <a:rPr lang="fi-FI" sz="4000" b="0" i="0" u="none" strike="noStrike" cap="none" dirty="0">
                <a:latin typeface="Rokkitt"/>
                <a:ea typeface="Rokkitt"/>
                <a:cs typeface="Rokkitt"/>
                <a:sym typeface="Rokkitt"/>
              </a:rPr>
              <a:t>EU:N SYMBOLIT</a:t>
            </a:r>
            <a:endParaRPr lang="fi-FI" sz="4000" dirty="0"/>
          </a:p>
        </p:txBody>
      </p:sp>
      <p:sp>
        <p:nvSpPr>
          <p:cNvPr id="561" name="Google Shape;561;p74"/>
          <p:cNvSpPr txBox="1">
            <a:spLocks noGrp="1"/>
          </p:cNvSpPr>
          <p:nvPr>
            <p:ph idx="1"/>
          </p:nvPr>
        </p:nvSpPr>
        <p:spPr>
          <a:xfrm>
            <a:off x="266700" y="1428750"/>
            <a:ext cx="11487150" cy="4444017"/>
          </a:xfrm>
          <a:prstGeom prst="rect">
            <a:avLst/>
          </a:prstGeom>
        </p:spPr>
        <p:txBody>
          <a:bodyPr spcFirstLastPara="1" lIns="91425" tIns="45700" rIns="91425" bIns="45700" anchor="t" anchorCtr="0">
            <a:noAutofit/>
          </a:bodyPr>
          <a:lstStyle/>
          <a:p>
            <a:pPr marL="182880" marR="0" lvl="0" indent="-182880" rtl="0">
              <a:spcBef>
                <a:spcPts val="0"/>
              </a:spcBef>
              <a:spcAft>
                <a:spcPts val="0"/>
              </a:spcAft>
              <a:buClr>
                <a:srgbClr val="9E3611"/>
              </a:buClr>
              <a:buSzPts val="1573"/>
              <a:buFont typeface="Noto Sans Symbols"/>
              <a:buChar char="▪"/>
            </a:pPr>
            <a:r>
              <a:rPr lang="fi-FI" b="0" i="0" u="none" strike="noStrike" cap="none" dirty="0">
                <a:latin typeface="Rockwell"/>
                <a:ea typeface="Rockwell"/>
                <a:cs typeface="Rockwell"/>
                <a:sym typeface="Rockwell"/>
              </a:rPr>
              <a:t>EU on pyrkinyt luomaan eurooppalaista identiteettiä omilla </a:t>
            </a:r>
            <a:r>
              <a:rPr lang="fi-FI" b="1" i="0" u="none" strike="noStrike" cap="none" dirty="0">
                <a:latin typeface="Rockwell"/>
                <a:ea typeface="Rockwell"/>
                <a:cs typeface="Rockwell"/>
                <a:sym typeface="Rockwell"/>
              </a:rPr>
              <a:t>symboleilla</a:t>
            </a:r>
            <a:r>
              <a:rPr lang="fi-FI" b="0" i="0" u="none" strike="noStrike" cap="none" dirty="0">
                <a:latin typeface="Rockwell"/>
                <a:ea typeface="Rockwell"/>
                <a:cs typeface="Rockwell"/>
                <a:sym typeface="Rockwell"/>
              </a:rPr>
              <a:t>:</a:t>
            </a:r>
            <a:endParaRPr lang="fi-FI" dirty="0"/>
          </a:p>
          <a:p>
            <a:pPr marL="182880" marR="0" lvl="0" indent="-182880" rtl="0">
              <a:spcBef>
                <a:spcPts val="1200"/>
              </a:spcBef>
              <a:spcAft>
                <a:spcPts val="0"/>
              </a:spcAft>
              <a:buClr>
                <a:srgbClr val="9E3611"/>
              </a:buClr>
              <a:buSzPts val="1573"/>
              <a:buFont typeface="Noto Sans Symbols"/>
              <a:buChar char="▪"/>
            </a:pPr>
            <a:r>
              <a:rPr lang="fi-FI" b="0" i="1" u="none" strike="noStrike" cap="none" dirty="0">
                <a:latin typeface="Rockwell"/>
                <a:ea typeface="Rockwell"/>
                <a:cs typeface="Rockwell"/>
                <a:sym typeface="Rockwell"/>
              </a:rPr>
              <a:t>Eurooppa-päivä 9.5</a:t>
            </a:r>
            <a:endParaRPr lang="fi-FI" dirty="0"/>
          </a:p>
          <a:p>
            <a:pPr marL="182880" marR="0" lvl="0" indent="-182880" rtl="0">
              <a:spcBef>
                <a:spcPts val="1200"/>
              </a:spcBef>
              <a:spcAft>
                <a:spcPts val="0"/>
              </a:spcAft>
              <a:buClr>
                <a:srgbClr val="9E3611"/>
              </a:buClr>
              <a:buSzPts val="1573"/>
              <a:buFont typeface="Noto Sans Symbols"/>
              <a:buChar char="▪"/>
            </a:pPr>
            <a:r>
              <a:rPr lang="fi-FI" b="0" i="1" u="none" strike="noStrike" cap="none" dirty="0">
                <a:latin typeface="Rockwell"/>
                <a:ea typeface="Rockwell"/>
                <a:cs typeface="Rockwell"/>
                <a:sym typeface="Rockwell"/>
              </a:rPr>
              <a:t>EU-lippu</a:t>
            </a:r>
            <a:endParaRPr lang="fi-FI" dirty="0"/>
          </a:p>
          <a:p>
            <a:pPr marL="182880" marR="0" lvl="0" indent="-182880" rtl="0">
              <a:spcBef>
                <a:spcPts val="1200"/>
              </a:spcBef>
              <a:spcAft>
                <a:spcPts val="0"/>
              </a:spcAft>
              <a:buClr>
                <a:srgbClr val="9E3611"/>
              </a:buClr>
              <a:buSzPts val="1573"/>
              <a:buFont typeface="Noto Sans Symbols"/>
              <a:buChar char="▪"/>
            </a:pPr>
            <a:r>
              <a:rPr lang="fi-FI" b="0" i="1" u="none" strike="noStrike" cap="none" dirty="0">
                <a:latin typeface="Rockwell"/>
                <a:ea typeface="Rockwell"/>
                <a:cs typeface="Rockwell"/>
                <a:sym typeface="Rockwell"/>
              </a:rPr>
              <a:t>Rekisterikilvet</a:t>
            </a:r>
            <a:endParaRPr lang="fi-FI" dirty="0"/>
          </a:p>
          <a:p>
            <a:pPr marL="182880" marR="0" lvl="0" indent="-182880" rtl="0">
              <a:spcBef>
                <a:spcPts val="1200"/>
              </a:spcBef>
              <a:spcAft>
                <a:spcPts val="0"/>
              </a:spcAft>
              <a:buClr>
                <a:srgbClr val="9E3611"/>
              </a:buClr>
              <a:buSzPts val="1573"/>
              <a:buFont typeface="Noto Sans Symbols"/>
              <a:buChar char="▪"/>
            </a:pPr>
            <a:r>
              <a:rPr lang="fi-FI" b="0" i="1" u="none" strike="noStrike" cap="none" dirty="0">
                <a:latin typeface="Rockwell"/>
                <a:ea typeface="Rockwell"/>
                <a:cs typeface="Rockwell"/>
                <a:sym typeface="Rockwell"/>
              </a:rPr>
              <a:t>EU-passi/ajokortti</a:t>
            </a:r>
            <a:endParaRPr lang="fi-FI" dirty="0"/>
          </a:p>
          <a:p>
            <a:pPr marL="182880" marR="0" lvl="0" indent="-182880" rtl="0">
              <a:spcBef>
                <a:spcPts val="1200"/>
              </a:spcBef>
              <a:spcAft>
                <a:spcPts val="0"/>
              </a:spcAft>
              <a:buClr>
                <a:srgbClr val="9E3611"/>
              </a:buClr>
              <a:buSzPts val="1573"/>
              <a:buFont typeface="Noto Sans Symbols"/>
              <a:buChar char="▪"/>
            </a:pPr>
            <a:r>
              <a:rPr lang="fi-FI" b="0" i="1" u="none" strike="noStrike" cap="none" dirty="0">
                <a:latin typeface="Rockwell"/>
                <a:ea typeface="Rockwell"/>
                <a:cs typeface="Rockwell"/>
                <a:sym typeface="Rockwell"/>
              </a:rPr>
              <a:t>Hymni: Oodi ilolle</a:t>
            </a:r>
            <a:endParaRPr lang="fi-FI" dirty="0"/>
          </a:p>
          <a:p>
            <a:pPr marL="182880" marR="0" lvl="0" indent="-182880" rtl="0">
              <a:spcBef>
                <a:spcPts val="1200"/>
              </a:spcBef>
              <a:spcAft>
                <a:spcPts val="0"/>
              </a:spcAft>
              <a:buClr>
                <a:srgbClr val="9E3611"/>
              </a:buClr>
              <a:buSzPts val="1573"/>
              <a:buFont typeface="Noto Sans Symbols"/>
              <a:buChar char="▪"/>
            </a:pPr>
            <a:r>
              <a:rPr lang="fi-FI" b="0" i="1" u="none" strike="noStrike" cap="none" dirty="0">
                <a:latin typeface="Rockwell"/>
                <a:ea typeface="Rockwell"/>
                <a:cs typeface="Rockwell"/>
                <a:sym typeface="Rockwell"/>
              </a:rPr>
              <a:t>Eurokolikot ja setelit (19 maata)</a:t>
            </a:r>
            <a:endParaRPr lang="fi-FI" dirty="0"/>
          </a:p>
          <a:p>
            <a:pPr marL="182880" marR="0" lvl="0" indent="-182880" rtl="0">
              <a:spcBef>
                <a:spcPts val="1200"/>
              </a:spcBef>
              <a:spcAft>
                <a:spcPts val="0"/>
              </a:spcAft>
              <a:buClr>
                <a:srgbClr val="9E3611"/>
              </a:buClr>
              <a:buSzPts val="1573"/>
              <a:buFont typeface="Noto Sans Symbols"/>
              <a:buChar char="▪"/>
            </a:pPr>
            <a:r>
              <a:rPr lang="fi-FI" b="0" i="1" u="none" strike="noStrike" cap="none" dirty="0">
                <a:latin typeface="Rockwell"/>
                <a:ea typeface="Rockwell"/>
                <a:cs typeface="Rockwell"/>
                <a:sym typeface="Rockwell"/>
              </a:rPr>
              <a:t>Tunnuslause: ”Moninaisuudessaan yhtenäinen.”</a:t>
            </a:r>
            <a:endParaRPr lang="fi-FI" dirty="0"/>
          </a:p>
        </p:txBody>
      </p:sp>
      <p:sp>
        <p:nvSpPr>
          <p:cNvPr id="568" name="Rectangle 56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Rectangle 56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1">
                                            <p:txEl>
                                              <p:pRg st="0" end="0"/>
                                            </p:txEl>
                                          </p:spTgt>
                                        </p:tgtEl>
                                        <p:attrNameLst>
                                          <p:attrName>style.visibility</p:attrName>
                                        </p:attrNameLst>
                                      </p:cBhvr>
                                      <p:to>
                                        <p:strVal val="visible"/>
                                      </p:to>
                                    </p:set>
                                    <p:anim calcmode="lin" valueType="num">
                                      <p:cBhvr additive="base">
                                        <p:cTn id="7" dur="500"/>
                                        <p:tgtEl>
                                          <p:spTgt spid="5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61">
                                            <p:txEl>
                                              <p:pRg st="1" end="1"/>
                                            </p:txEl>
                                          </p:spTgt>
                                        </p:tgtEl>
                                        <p:attrNameLst>
                                          <p:attrName>style.visibility</p:attrName>
                                        </p:attrNameLst>
                                      </p:cBhvr>
                                      <p:to>
                                        <p:strVal val="visible"/>
                                      </p:to>
                                    </p:set>
                                    <p:anim calcmode="lin" valueType="num">
                                      <p:cBhvr additive="base">
                                        <p:cTn id="12" dur="500"/>
                                        <p:tgtEl>
                                          <p:spTgt spid="56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61">
                                            <p:txEl>
                                              <p:pRg st="2" end="2"/>
                                            </p:txEl>
                                          </p:spTgt>
                                        </p:tgtEl>
                                        <p:attrNameLst>
                                          <p:attrName>style.visibility</p:attrName>
                                        </p:attrNameLst>
                                      </p:cBhvr>
                                      <p:to>
                                        <p:strVal val="visible"/>
                                      </p:to>
                                    </p:set>
                                    <p:anim calcmode="lin" valueType="num">
                                      <p:cBhvr additive="base">
                                        <p:cTn id="17" dur="500"/>
                                        <p:tgtEl>
                                          <p:spTgt spid="56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61">
                                            <p:txEl>
                                              <p:pRg st="3" end="3"/>
                                            </p:txEl>
                                          </p:spTgt>
                                        </p:tgtEl>
                                        <p:attrNameLst>
                                          <p:attrName>style.visibility</p:attrName>
                                        </p:attrNameLst>
                                      </p:cBhvr>
                                      <p:to>
                                        <p:strVal val="visible"/>
                                      </p:to>
                                    </p:set>
                                    <p:anim calcmode="lin" valueType="num">
                                      <p:cBhvr additive="base">
                                        <p:cTn id="22" dur="500"/>
                                        <p:tgtEl>
                                          <p:spTgt spid="56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61">
                                            <p:txEl>
                                              <p:pRg st="4" end="4"/>
                                            </p:txEl>
                                          </p:spTgt>
                                        </p:tgtEl>
                                        <p:attrNameLst>
                                          <p:attrName>style.visibility</p:attrName>
                                        </p:attrNameLst>
                                      </p:cBhvr>
                                      <p:to>
                                        <p:strVal val="visible"/>
                                      </p:to>
                                    </p:set>
                                    <p:anim calcmode="lin" valueType="num">
                                      <p:cBhvr additive="base">
                                        <p:cTn id="27" dur="500"/>
                                        <p:tgtEl>
                                          <p:spTgt spid="56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61">
                                            <p:txEl>
                                              <p:pRg st="5" end="5"/>
                                            </p:txEl>
                                          </p:spTgt>
                                        </p:tgtEl>
                                        <p:attrNameLst>
                                          <p:attrName>style.visibility</p:attrName>
                                        </p:attrNameLst>
                                      </p:cBhvr>
                                      <p:to>
                                        <p:strVal val="visible"/>
                                      </p:to>
                                    </p:set>
                                    <p:anim calcmode="lin" valueType="num">
                                      <p:cBhvr additive="base">
                                        <p:cTn id="32" dur="500"/>
                                        <p:tgtEl>
                                          <p:spTgt spid="56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61">
                                            <p:txEl>
                                              <p:pRg st="6" end="6"/>
                                            </p:txEl>
                                          </p:spTgt>
                                        </p:tgtEl>
                                        <p:attrNameLst>
                                          <p:attrName>style.visibility</p:attrName>
                                        </p:attrNameLst>
                                      </p:cBhvr>
                                      <p:to>
                                        <p:strVal val="visible"/>
                                      </p:to>
                                    </p:set>
                                    <p:anim calcmode="lin" valueType="num">
                                      <p:cBhvr additive="base">
                                        <p:cTn id="37" dur="500"/>
                                        <p:tgtEl>
                                          <p:spTgt spid="56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61">
                                            <p:txEl>
                                              <p:pRg st="7" end="7"/>
                                            </p:txEl>
                                          </p:spTgt>
                                        </p:tgtEl>
                                        <p:attrNameLst>
                                          <p:attrName>style.visibility</p:attrName>
                                        </p:attrNameLst>
                                      </p:cBhvr>
                                      <p:to>
                                        <p:strVal val="visible"/>
                                      </p:to>
                                    </p:set>
                                    <p:anim calcmode="lin" valueType="num">
                                      <p:cBhvr additive="base">
                                        <p:cTn id="42" dur="500"/>
                                        <p:tgtEl>
                                          <p:spTgt spid="56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65"/>
        <p:cNvGrpSpPr/>
        <p:nvPr/>
      </p:nvGrpSpPr>
      <p:grpSpPr>
        <a:xfrm>
          <a:off x="0" y="0"/>
          <a:ext cx="0" cy="0"/>
          <a:chOff x="0" y="0"/>
          <a:chExt cx="0" cy="0"/>
        </a:xfrm>
      </p:grpSpPr>
      <p:sp useBgFill="1">
        <p:nvSpPr>
          <p:cNvPr id="573" name="Rectangle 572">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7" name="Google Shape;567;p75"/>
          <p:cNvPicPr preferRelativeResize="0">
            <a:picLocks noGrp="1"/>
          </p:cNvPicPr>
          <p:nvPr>
            <p:ph idx="1"/>
          </p:nvPr>
        </p:nvPicPr>
        <p:blipFill rotWithShape="1">
          <a:blip r:embed="rId3">
            <a:alphaModFix/>
          </a:blip>
          <a:srcRect/>
          <a:stretch/>
        </p:blipFill>
        <p:spPr>
          <a:xfrm>
            <a:off x="1617663" y="555625"/>
            <a:ext cx="3673475" cy="4629150"/>
          </a:xfrm>
          <a:prstGeom prst="rect">
            <a:avLst/>
          </a:prstGeom>
        </p:spPr>
      </p:pic>
      <p:pic>
        <p:nvPicPr>
          <p:cNvPr id="568" name="Google Shape;568;p75"/>
          <p:cNvPicPr preferRelativeResize="0"/>
          <p:nvPr/>
        </p:nvPicPr>
        <p:blipFill rotWithShape="1">
          <a:blip r:embed="rId4">
            <a:alphaModFix/>
          </a:blip>
          <a:srcRect/>
          <a:stretch/>
        </p:blipFill>
        <p:spPr>
          <a:xfrm>
            <a:off x="5353050" y="555625"/>
            <a:ext cx="5221288" cy="4629150"/>
          </a:xfrm>
          <a:prstGeom prst="rect">
            <a:avLst/>
          </a:prstGeom>
        </p:spPr>
      </p:pic>
      <p:sp>
        <p:nvSpPr>
          <p:cNvPr id="566" name="Google Shape;566;p75"/>
          <p:cNvSpPr txBox="1">
            <a:spLocks noGrp="1"/>
          </p:cNvSpPr>
          <p:nvPr>
            <p:ph type="title"/>
          </p:nvPr>
        </p:nvSpPr>
        <p:spPr>
          <a:xfrm>
            <a:off x="838200" y="5358141"/>
            <a:ext cx="10515600" cy="942664"/>
          </a:xfrm>
          <a:prstGeom prst="rect">
            <a:avLst/>
          </a:prstGeom>
        </p:spPr>
        <p:txBody>
          <a:bodyPr spcFirstLastPara="1" vert="horz" lIns="91440" tIns="45720" rIns="91440" bIns="45720" rtlCol="0" anchor="ctr" anchorCtr="0">
            <a:normAutofit/>
          </a:bodyPr>
          <a:lstStyle/>
          <a:p>
            <a:pPr marL="0" marR="0" lvl="0" indent="0" algn="ctr">
              <a:spcAft>
                <a:spcPts val="0"/>
              </a:spcAft>
              <a:buSzPts val="4860"/>
            </a:pPr>
            <a:r>
              <a:rPr lang="en-US" sz="2900" b="0" i="0" u="none" strike="noStrike" kern="1200" cap="none">
                <a:solidFill>
                  <a:schemeClr val="tx1"/>
                </a:solidFill>
                <a:latin typeface="+mj-lt"/>
                <a:ea typeface="+mj-ea"/>
                <a:cs typeface="+mj-cs"/>
                <a:sym typeface="Rokkitt"/>
              </a:rPr>
              <a:t>EUROOPPA-PÄIVÄ: SCHUMANIN JULISTUS 9.5.1950, AJATUS HIILI- JA TERÄSYHTEISÖSTÄ, JOKA TAKAISI PYSYVÄN RAUHAN EUROOPASSA.</a:t>
            </a:r>
            <a:endParaRPr lang="en-US" sz="2900" kern="1200">
              <a:solidFill>
                <a:schemeClr val="tx1"/>
              </a:solidFill>
              <a:latin typeface="+mj-lt"/>
              <a:ea typeface="+mj-ea"/>
              <a:cs typeface="+mj-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72"/>
        <p:cNvGrpSpPr/>
        <p:nvPr/>
      </p:nvGrpSpPr>
      <p:grpSpPr>
        <a:xfrm>
          <a:off x="0" y="0"/>
          <a:ext cx="0" cy="0"/>
          <a:chOff x="0" y="0"/>
          <a:chExt cx="0" cy="0"/>
        </a:xfrm>
      </p:grpSpPr>
      <p:sp useBgFill="1">
        <p:nvSpPr>
          <p:cNvPr id="579" name="Rectangle 57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Rectangle 58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3" name="Rectangle 58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Rectangle 58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7" name="Freeform: Shape 58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3" name="Google Shape;573;p76"/>
          <p:cNvSpPr txBox="1">
            <a:spLocks noGrp="1"/>
          </p:cNvSpPr>
          <p:nvPr>
            <p:ph type="title"/>
          </p:nvPr>
        </p:nvSpPr>
        <p:spPr>
          <a:xfrm>
            <a:off x="660041" y="2767106"/>
            <a:ext cx="2880828" cy="3071906"/>
          </a:xfrm>
          <a:prstGeom prst="rect">
            <a:avLst/>
          </a:prstGeom>
        </p:spPr>
        <p:txBody>
          <a:bodyPr spcFirstLastPara="1" vert="horz" lIns="91440" tIns="45720" rIns="91440" bIns="45720" rtlCol="0" anchor="t" anchorCtr="0">
            <a:normAutofit/>
          </a:bodyPr>
          <a:lstStyle/>
          <a:p>
            <a:pPr marL="0" marR="0" lvl="0" indent="0">
              <a:spcAft>
                <a:spcPts val="0"/>
              </a:spcAft>
              <a:buSzPts val="5400"/>
            </a:pPr>
            <a:r>
              <a:rPr lang="en-US" sz="4000" b="0" i="0" u="none" strike="noStrike" kern="1200" cap="none">
                <a:solidFill>
                  <a:srgbClr val="FFFFFF"/>
                </a:solidFill>
                <a:latin typeface="+mj-lt"/>
                <a:ea typeface="+mj-ea"/>
                <a:cs typeface="+mj-cs"/>
                <a:sym typeface="Rokkitt"/>
              </a:rPr>
              <a:t>EU:N LIPPU</a:t>
            </a:r>
            <a:endParaRPr lang="en-US" sz="4000" kern="1200">
              <a:solidFill>
                <a:srgbClr val="FFFFFF"/>
              </a:solidFill>
              <a:latin typeface="+mj-lt"/>
              <a:ea typeface="+mj-ea"/>
              <a:cs typeface="+mj-cs"/>
            </a:endParaRPr>
          </a:p>
        </p:txBody>
      </p:sp>
      <p:pic>
        <p:nvPicPr>
          <p:cNvPr id="574" name="Google Shape;574;p76"/>
          <p:cNvPicPr preferRelativeResize="0">
            <a:picLocks noGrp="1"/>
          </p:cNvPicPr>
          <p:nvPr>
            <p:ph idx="1"/>
          </p:nvPr>
        </p:nvPicPr>
        <p:blipFill rotWithShape="1">
          <a:blip r:embed="rId3"/>
          <a:stretch/>
        </p:blipFill>
        <p:spPr>
          <a:xfrm>
            <a:off x="4989400" y="467208"/>
            <a:ext cx="6251803" cy="5923584"/>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8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SzPts val="5400"/>
              <a:buFont typeface="Rokkitt"/>
              <a:buNone/>
            </a:pPr>
            <a:r>
              <a:rPr lang="fi-FI" sz="5400" b="0" i="0" u="none" strike="noStrike" cap="none">
                <a:latin typeface="Rokkitt"/>
                <a:ea typeface="Rokkitt"/>
                <a:cs typeface="Rokkitt"/>
                <a:sym typeface="Rokkitt"/>
              </a:rPr>
              <a:t>BEETHOVEN: OODI ILOLLE</a:t>
            </a:r>
            <a:endParaRPr/>
          </a:p>
        </p:txBody>
      </p:sp>
      <p:sp>
        <p:nvSpPr>
          <p:cNvPr id="599" name="Google Shape;599;p80"/>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1820"/>
              <a:buFont typeface="Noto Sans Symbols"/>
              <a:buChar char="•"/>
            </a:pPr>
            <a:r>
              <a:rPr lang="fi-FI" sz="2800" b="0" i="0" u="sng" strike="noStrike" cap="none">
                <a:solidFill>
                  <a:schemeClr val="hlink"/>
                </a:solidFill>
                <a:latin typeface="Arial"/>
                <a:ea typeface="Arial"/>
                <a:cs typeface="Arial"/>
                <a:sym typeface="Arial"/>
                <a:hlinkClick r:id="rId3"/>
              </a:rPr>
              <a:t>https://www.youtube.com/watch?v=Z5rbfnqlqbA</a:t>
            </a:r>
            <a:endParaRPr sz="2800" b="0" i="0" u="none" strike="noStrike" cap="none">
              <a:solidFill>
                <a:srgbClr val="000000"/>
              </a:solidFill>
              <a:latin typeface="Arial"/>
              <a:ea typeface="Arial"/>
              <a:cs typeface="Arial"/>
              <a:sym typeface="Arial"/>
            </a:endParaRPr>
          </a:p>
          <a:p>
            <a:pPr marL="182880" marR="0" lvl="0" indent="-74929" algn="l" rtl="0">
              <a:lnSpc>
                <a:spcPct val="90000"/>
              </a:lnSpc>
              <a:spcBef>
                <a:spcPts val="1200"/>
              </a:spcBef>
              <a:spcAft>
                <a:spcPts val="0"/>
              </a:spcAft>
              <a:buClr>
                <a:srgbClr val="9E3611"/>
              </a:buClr>
              <a:buSzPts val="1700"/>
              <a:buFont typeface="Noto Sans Symbols"/>
              <a:buNone/>
            </a:pPr>
            <a:endParaRPr sz="20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84"/>
        <p:cNvGrpSpPr/>
        <p:nvPr/>
      </p:nvGrpSpPr>
      <p:grpSpPr>
        <a:xfrm>
          <a:off x="0" y="0"/>
          <a:ext cx="0" cy="0"/>
          <a:chOff x="0" y="0"/>
          <a:chExt cx="0" cy="0"/>
        </a:xfrm>
      </p:grpSpPr>
      <p:sp useBgFill="1">
        <p:nvSpPr>
          <p:cNvPr id="591" name="Rectangle 59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Google Shape;585;p78"/>
          <p:cNvSpPr txBox="1">
            <a:spLocks noGrp="1"/>
          </p:cNvSpPr>
          <p:nvPr>
            <p:ph type="title"/>
          </p:nvPr>
        </p:nvSpPr>
        <p:spPr>
          <a:xfrm>
            <a:off x="638882" y="639193"/>
            <a:ext cx="3571810" cy="3573516"/>
          </a:xfrm>
          <a:prstGeom prst="rect">
            <a:avLst/>
          </a:prstGeom>
        </p:spPr>
        <p:txBody>
          <a:bodyPr spcFirstLastPara="1" vert="horz" lIns="91440" tIns="45720" rIns="91440" bIns="45720" rtlCol="0" anchor="b" anchorCtr="0">
            <a:normAutofit/>
          </a:bodyPr>
          <a:lstStyle/>
          <a:p>
            <a:pPr marL="0" marR="0" lvl="0" indent="0">
              <a:spcAft>
                <a:spcPts val="0"/>
              </a:spcAft>
              <a:buSzPts val="5400"/>
            </a:pPr>
            <a:r>
              <a:rPr lang="en-US" sz="5600" b="0" i="0" u="none" strike="noStrike" kern="1200" cap="none">
                <a:solidFill>
                  <a:schemeClr val="tx1"/>
                </a:solidFill>
                <a:latin typeface="+mj-lt"/>
                <a:ea typeface="+mj-ea"/>
                <a:cs typeface="+mj-cs"/>
                <a:sym typeface="Rokkitt"/>
              </a:rPr>
              <a:t>EU-AJOKORTTI</a:t>
            </a:r>
            <a:endParaRPr lang="en-US" sz="5600" kern="1200">
              <a:solidFill>
                <a:schemeClr val="tx1"/>
              </a:solidFill>
              <a:latin typeface="+mj-lt"/>
              <a:ea typeface="+mj-ea"/>
              <a:cs typeface="+mj-cs"/>
            </a:endParaRPr>
          </a:p>
        </p:txBody>
      </p:sp>
      <p:sp>
        <p:nvSpPr>
          <p:cNvPr id="59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6" name="Google Shape;586;p78"/>
          <p:cNvPicPr preferRelativeResize="0">
            <a:picLocks noGrp="1"/>
          </p:cNvPicPr>
          <p:nvPr>
            <p:ph idx="1"/>
          </p:nvPr>
        </p:nvPicPr>
        <p:blipFill rotWithShape="1">
          <a:blip r:embed="rId3"/>
          <a:stretch/>
        </p:blipFill>
        <p:spPr>
          <a:xfrm>
            <a:off x="4654296" y="998387"/>
            <a:ext cx="7214616" cy="4833794"/>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78"/>
        <p:cNvGrpSpPr/>
        <p:nvPr/>
      </p:nvGrpSpPr>
      <p:grpSpPr>
        <a:xfrm>
          <a:off x="0" y="0"/>
          <a:ext cx="0" cy="0"/>
          <a:chOff x="0" y="0"/>
          <a:chExt cx="0" cy="0"/>
        </a:xfrm>
      </p:grpSpPr>
      <p:sp useBgFill="1">
        <p:nvSpPr>
          <p:cNvPr id="585" name="Rectangle 584">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Freeform: Shape 586">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Google Shape;579;p77"/>
          <p:cNvSpPr txBox="1">
            <a:spLocks noGrp="1"/>
          </p:cNvSpPr>
          <p:nvPr>
            <p:ph type="title"/>
          </p:nvPr>
        </p:nvSpPr>
        <p:spPr>
          <a:xfrm>
            <a:off x="1255060" y="5279511"/>
            <a:ext cx="9681882" cy="739880"/>
          </a:xfrm>
          <a:prstGeom prst="rect">
            <a:avLst/>
          </a:prstGeom>
        </p:spPr>
        <p:txBody>
          <a:bodyPr spcFirstLastPara="1" vert="horz" lIns="91440" tIns="45720" rIns="91440" bIns="45720" rtlCol="0" anchor="b" anchorCtr="0">
            <a:normAutofit/>
          </a:bodyPr>
          <a:lstStyle/>
          <a:p>
            <a:pPr marL="0" marR="0" lvl="0" indent="0" algn="ctr">
              <a:spcAft>
                <a:spcPts val="0"/>
              </a:spcAft>
              <a:buSzPts val="5400"/>
            </a:pPr>
            <a:r>
              <a:rPr lang="en-US" sz="3600" b="0" i="0" u="none" strike="noStrike" kern="1200" cap="none">
                <a:solidFill>
                  <a:schemeClr val="tx1">
                    <a:lumMod val="85000"/>
                    <a:lumOff val="15000"/>
                  </a:schemeClr>
                </a:solidFill>
                <a:latin typeface="+mj-lt"/>
                <a:ea typeface="+mj-ea"/>
                <a:cs typeface="+mj-cs"/>
                <a:sym typeface="Rokkitt"/>
              </a:rPr>
              <a:t>REKISTERIKILPI</a:t>
            </a:r>
            <a:endParaRPr lang="en-US" sz="3600" kern="1200">
              <a:solidFill>
                <a:schemeClr val="tx1">
                  <a:lumMod val="85000"/>
                  <a:lumOff val="15000"/>
                </a:schemeClr>
              </a:solidFill>
              <a:latin typeface="+mj-lt"/>
              <a:ea typeface="+mj-ea"/>
              <a:cs typeface="+mj-cs"/>
            </a:endParaRPr>
          </a:p>
        </p:txBody>
      </p:sp>
      <p:pic>
        <p:nvPicPr>
          <p:cNvPr id="580" name="Google Shape;580;p77"/>
          <p:cNvPicPr preferRelativeResize="0">
            <a:picLocks noGrp="1"/>
          </p:cNvPicPr>
          <p:nvPr>
            <p:ph idx="1"/>
          </p:nvPr>
        </p:nvPicPr>
        <p:blipFill rotWithShape="1">
          <a:blip r:embed="rId3"/>
          <a:stretch/>
        </p:blipFill>
        <p:spPr>
          <a:xfrm>
            <a:off x="623087" y="1200350"/>
            <a:ext cx="10945825" cy="2982739"/>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53"/>
        <p:cNvGrpSpPr/>
        <p:nvPr/>
      </p:nvGrpSpPr>
      <p:grpSpPr>
        <a:xfrm>
          <a:off x="0" y="0"/>
          <a:ext cx="0" cy="0"/>
          <a:chOff x="0" y="0"/>
          <a:chExt cx="0" cy="0"/>
        </a:xfrm>
      </p:grpSpPr>
      <p:sp useBgFill="1">
        <p:nvSpPr>
          <p:cNvPr id="569" name="Rectangle 56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Rectangle 57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Rectangle 57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Rectangle 57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7" name="Rectangle 57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4" name="Google Shape;554;p73"/>
          <p:cNvSpPr txBox="1">
            <a:spLocks noGrp="1"/>
          </p:cNvSpPr>
          <p:nvPr>
            <p:ph type="title"/>
          </p:nvPr>
        </p:nvSpPr>
        <p:spPr>
          <a:xfrm>
            <a:off x="826396" y="586855"/>
            <a:ext cx="4230100" cy="3387497"/>
          </a:xfrm>
          <a:prstGeom prst="rect">
            <a:avLst/>
          </a:prstGeom>
        </p:spPr>
        <p:txBody>
          <a:bodyPr spcFirstLastPara="1" lIns="91425" tIns="45700" rIns="91425" bIns="45700" anchor="b" anchorCtr="0">
            <a:normAutofit/>
          </a:bodyPr>
          <a:lstStyle/>
          <a:p>
            <a:pPr marL="0" marR="0" lvl="0" indent="0" algn="r" rtl="0">
              <a:spcBef>
                <a:spcPts val="0"/>
              </a:spcBef>
              <a:spcAft>
                <a:spcPts val="0"/>
              </a:spcAft>
              <a:buSzPts val="5400"/>
              <a:buFont typeface="Rokkitt"/>
              <a:buNone/>
            </a:pPr>
            <a:r>
              <a:rPr lang="fi-FI" sz="4000" b="0" i="0" u="none" strike="noStrike" cap="none">
                <a:solidFill>
                  <a:srgbClr val="FFFFFF"/>
                </a:solidFill>
                <a:latin typeface="Rokkitt"/>
                <a:ea typeface="Rokkitt"/>
                <a:cs typeface="Rokkitt"/>
                <a:sym typeface="Rokkitt"/>
              </a:rPr>
              <a:t>Kansallinen identiteetti</a:t>
            </a:r>
            <a:endParaRPr lang="fi-FI" sz="4000">
              <a:solidFill>
                <a:srgbClr val="FFFFFF"/>
              </a:solidFill>
            </a:endParaRPr>
          </a:p>
        </p:txBody>
      </p:sp>
      <p:sp>
        <p:nvSpPr>
          <p:cNvPr id="555" name="Google Shape;555;p73"/>
          <p:cNvSpPr txBox="1">
            <a:spLocks noGrp="1"/>
          </p:cNvSpPr>
          <p:nvPr>
            <p:ph idx="1"/>
          </p:nvPr>
        </p:nvSpPr>
        <p:spPr>
          <a:xfrm>
            <a:off x="5926619" y="270934"/>
            <a:ext cx="5971869" cy="5924594"/>
          </a:xfrm>
          <a:prstGeom prst="rect">
            <a:avLst/>
          </a:prstGeom>
        </p:spPr>
        <p:txBody>
          <a:bodyPr spcFirstLastPara="1" lIns="91425" tIns="45700" rIns="91425" bIns="45700" anchor="ctr" anchorCtr="0">
            <a:noAutofit/>
          </a:bodyPr>
          <a:lstStyle/>
          <a:p>
            <a:pPr marL="450851" indent="-342900">
              <a:spcBef>
                <a:spcPts val="1200"/>
              </a:spcBef>
              <a:buClr>
                <a:srgbClr val="9E3611"/>
              </a:buClr>
              <a:buSzPts val="1700"/>
            </a:pPr>
            <a:r>
              <a:rPr lang="fi-FI" sz="2400" b="0" i="0" u="none" strike="noStrike" cap="none" dirty="0">
                <a:latin typeface="Rockwell"/>
                <a:ea typeface="Rockwell"/>
                <a:cs typeface="Rockwell"/>
                <a:sym typeface="Rockwell"/>
              </a:rPr>
              <a:t>Moni kokee EU:n symbolit vieraina ja vastaavasti </a:t>
            </a:r>
            <a:r>
              <a:rPr lang="fi-FI" sz="2400" b="0" i="1" u="none" strike="noStrike" cap="none" dirty="0">
                <a:latin typeface="Rockwell"/>
                <a:ea typeface="Rockwell"/>
                <a:cs typeface="Rockwell"/>
                <a:sym typeface="Rockwell"/>
              </a:rPr>
              <a:t>kansallisen identiteetin </a:t>
            </a:r>
            <a:r>
              <a:rPr lang="fi-FI" sz="2400" b="0" i="0" u="none" strike="noStrike" cap="none" dirty="0">
                <a:latin typeface="Rockwell"/>
                <a:ea typeface="Rockwell"/>
                <a:cs typeface="Rockwell"/>
                <a:sym typeface="Rockwell"/>
              </a:rPr>
              <a:t>läheisempänä</a:t>
            </a:r>
          </a:p>
          <a:p>
            <a:pPr marL="182880" marR="0" lvl="0" indent="-74929" rtl="0">
              <a:spcBef>
                <a:spcPts val="1200"/>
              </a:spcBef>
              <a:spcAft>
                <a:spcPts val="0"/>
              </a:spcAft>
              <a:buClr>
                <a:srgbClr val="9E3611"/>
              </a:buClr>
              <a:buSzPts val="1700"/>
              <a:buFont typeface="Noto Sans Symbols"/>
              <a:buNone/>
            </a:pPr>
            <a:r>
              <a:rPr lang="fi-FI" sz="2400" dirty="0">
                <a:latin typeface="Rockwell"/>
                <a:ea typeface="Rockwell"/>
                <a:cs typeface="Rockwell"/>
                <a:sym typeface="Rockwell"/>
              </a:rPr>
              <a:t>	</a:t>
            </a:r>
            <a:r>
              <a:rPr lang="fi-FI" sz="2400" dirty="0">
                <a:latin typeface="Rockwell"/>
                <a:ea typeface="Rockwell"/>
                <a:cs typeface="Rockwell"/>
                <a:sym typeface="Wingdings" pitchFamily="2" charset="2"/>
              </a:rPr>
              <a:t></a:t>
            </a:r>
            <a:r>
              <a:rPr lang="fi-FI" sz="2400" dirty="0">
                <a:latin typeface="Rockwell"/>
                <a:ea typeface="Rockwell"/>
                <a:cs typeface="Rockwell"/>
                <a:sym typeface="Rockwell"/>
              </a:rPr>
              <a:t> </a:t>
            </a:r>
            <a:r>
              <a:rPr lang="fi-FI" sz="2400" b="1" dirty="0">
                <a:latin typeface="Rockwell"/>
                <a:ea typeface="Rockwell"/>
                <a:cs typeface="Rockwell"/>
                <a:sym typeface="Rockwell"/>
              </a:rPr>
              <a:t>nationalismi (kansallisuusaate)</a:t>
            </a:r>
          </a:p>
          <a:p>
            <a:pPr marL="450851" indent="-342900">
              <a:spcBef>
                <a:spcPts val="1200"/>
              </a:spcBef>
              <a:buClr>
                <a:srgbClr val="9E3611"/>
              </a:buClr>
              <a:buSzPts val="1700"/>
            </a:pPr>
            <a:r>
              <a:rPr lang="fi-FI" sz="2400" b="0" i="0" u="none" strike="noStrike" cap="none" dirty="0">
                <a:latin typeface="Rockwell"/>
                <a:ea typeface="Rockwell"/>
                <a:cs typeface="Rockwell"/>
                <a:sym typeface="Rockwell"/>
              </a:rPr>
              <a:t>Ylivoimainen enemmistö ihmisistä kokee yhteenkuuluvuutta </a:t>
            </a:r>
            <a:r>
              <a:rPr lang="fi-FI" sz="2400" b="0" i="1" u="none" strike="noStrike" cap="none" dirty="0">
                <a:latin typeface="Rockwell"/>
                <a:ea typeface="Rockwell"/>
                <a:cs typeface="Rockwell"/>
                <a:sym typeface="Rockwell"/>
              </a:rPr>
              <a:t>kotipaikkakuntaansa ja kotimaahansa</a:t>
            </a:r>
          </a:p>
          <a:p>
            <a:pPr marL="908051" lvl="1" indent="-342900">
              <a:spcBef>
                <a:spcPts val="1200"/>
              </a:spcBef>
              <a:buClr>
                <a:srgbClr val="9E3611"/>
              </a:buClr>
              <a:buSzPts val="1700"/>
            </a:pPr>
            <a:r>
              <a:rPr lang="fi-FI" dirty="0">
                <a:latin typeface="Rockwell"/>
                <a:ea typeface="Rockwell"/>
                <a:cs typeface="Rockwell"/>
                <a:sym typeface="Rockwell"/>
              </a:rPr>
              <a:t>erityisesti </a:t>
            </a:r>
            <a:r>
              <a:rPr lang="fi-FI" b="1" dirty="0">
                <a:latin typeface="Rockwell"/>
                <a:ea typeface="Rockwell"/>
                <a:cs typeface="Rockwell"/>
                <a:sym typeface="Rockwell"/>
              </a:rPr>
              <a:t>euroskeptikot</a:t>
            </a:r>
            <a:r>
              <a:rPr lang="fi-FI" dirty="0">
                <a:latin typeface="Rockwell"/>
                <a:ea typeface="Rockwell"/>
                <a:cs typeface="Rockwell"/>
                <a:sym typeface="Rockwell"/>
              </a:rPr>
              <a:t> painottavat </a:t>
            </a:r>
            <a:r>
              <a:rPr lang="fi-FI" i="1" dirty="0">
                <a:latin typeface="Rockwell"/>
                <a:ea typeface="Rockwell"/>
                <a:cs typeface="Rockwell"/>
                <a:sym typeface="Rockwell"/>
              </a:rPr>
              <a:t>kansallista identiteettiä, kansallista päätöksentekoa ja vastustavat EU:n integraatiota</a:t>
            </a:r>
            <a:r>
              <a:rPr lang="fi-FI" dirty="0">
                <a:latin typeface="Rockwell"/>
                <a:ea typeface="Rockwell"/>
                <a:cs typeface="Rockwell"/>
                <a:sym typeface="Rockwell"/>
              </a:rPr>
              <a:t> (yhteistyön syventämistä)</a:t>
            </a:r>
          </a:p>
          <a:p>
            <a:pPr marL="908051" lvl="1" indent="-342900">
              <a:spcBef>
                <a:spcPts val="1200"/>
              </a:spcBef>
              <a:buClr>
                <a:srgbClr val="9E3611"/>
              </a:buClr>
              <a:buSzPts val="1700"/>
            </a:pPr>
            <a:endParaRPr lang="fi-FI" dirty="0">
              <a:latin typeface="Rockwell"/>
              <a:ea typeface="Rockwell"/>
              <a:cs typeface="Rockwell"/>
              <a:sym typeface="Rockwell"/>
            </a:endParaRPr>
          </a:p>
          <a:p>
            <a:pPr marL="450851" indent="-342900">
              <a:spcBef>
                <a:spcPts val="1200"/>
              </a:spcBef>
              <a:buClr>
                <a:srgbClr val="9E3611"/>
              </a:buClr>
              <a:buSzPts val="1700"/>
            </a:pPr>
            <a:r>
              <a:rPr lang="fi-FI" sz="2400" b="1" dirty="0">
                <a:latin typeface="Rockwell"/>
                <a:ea typeface="Rockwell"/>
                <a:cs typeface="Rockwell"/>
                <a:sym typeface="Rockwell"/>
              </a:rPr>
              <a:t>Euro-optimistit</a:t>
            </a:r>
            <a:r>
              <a:rPr lang="fi-FI" sz="2400" dirty="0">
                <a:latin typeface="Rockwell"/>
                <a:ea typeface="Rockwell"/>
                <a:cs typeface="Rockwell"/>
                <a:sym typeface="Rockwell"/>
              </a:rPr>
              <a:t> </a:t>
            </a:r>
            <a:r>
              <a:rPr lang="fi-FI" sz="2400" i="1" dirty="0">
                <a:latin typeface="Rockwell"/>
                <a:ea typeface="Rockwell"/>
                <a:cs typeface="Rockwell"/>
                <a:sym typeface="Rockwell"/>
              </a:rPr>
              <a:t>korostavat kansainvälisyyttä ja EU-maiden tiiviimpää yhteistyötä ja jopa EU:n liittovaltiota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5">
                                            <p:txEl>
                                              <p:pRg st="0" end="0"/>
                                            </p:txEl>
                                          </p:spTgt>
                                        </p:tgtEl>
                                        <p:attrNameLst>
                                          <p:attrName>style.visibility</p:attrName>
                                        </p:attrNameLst>
                                      </p:cBhvr>
                                      <p:to>
                                        <p:strVal val="visible"/>
                                      </p:to>
                                    </p:set>
                                    <p:anim calcmode="lin" valueType="num">
                                      <p:cBhvr additive="base">
                                        <p:cTn id="7" dur="500" fill="hold"/>
                                        <p:tgtEl>
                                          <p:spTgt spid="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55">
                                            <p:txEl>
                                              <p:pRg st="1" end="1"/>
                                            </p:txEl>
                                          </p:spTgt>
                                        </p:tgtEl>
                                        <p:attrNameLst>
                                          <p:attrName>style.visibility</p:attrName>
                                        </p:attrNameLst>
                                      </p:cBhvr>
                                      <p:to>
                                        <p:strVal val="visible"/>
                                      </p:to>
                                    </p:set>
                                    <p:anim calcmode="lin" valueType="num">
                                      <p:cBhvr additive="base">
                                        <p:cTn id="13" dur="500" fill="hold"/>
                                        <p:tgtEl>
                                          <p:spTgt spid="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55">
                                            <p:txEl>
                                              <p:pRg st="2" end="2"/>
                                            </p:txEl>
                                          </p:spTgt>
                                        </p:tgtEl>
                                        <p:attrNameLst>
                                          <p:attrName>style.visibility</p:attrName>
                                        </p:attrNameLst>
                                      </p:cBhvr>
                                      <p:to>
                                        <p:strVal val="visible"/>
                                      </p:to>
                                    </p:set>
                                    <p:anim calcmode="lin" valueType="num">
                                      <p:cBhvr additive="base">
                                        <p:cTn id="19" dur="500" fill="hold"/>
                                        <p:tgtEl>
                                          <p:spTgt spid="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55">
                                            <p:txEl>
                                              <p:pRg st="3" end="3"/>
                                            </p:txEl>
                                          </p:spTgt>
                                        </p:tgtEl>
                                        <p:attrNameLst>
                                          <p:attrName>style.visibility</p:attrName>
                                        </p:attrNameLst>
                                      </p:cBhvr>
                                      <p:to>
                                        <p:strVal val="visible"/>
                                      </p:to>
                                    </p:set>
                                    <p:anim calcmode="lin" valueType="num">
                                      <p:cBhvr additive="base">
                                        <p:cTn id="25" dur="500" fill="hold"/>
                                        <p:tgtEl>
                                          <p:spTgt spid="5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55">
                                            <p:txEl>
                                              <p:pRg st="5" end="5"/>
                                            </p:txEl>
                                          </p:spTgt>
                                        </p:tgtEl>
                                        <p:attrNameLst>
                                          <p:attrName>style.visibility</p:attrName>
                                        </p:attrNameLst>
                                      </p:cBhvr>
                                      <p:to>
                                        <p:strVal val="visible"/>
                                      </p:to>
                                    </p:set>
                                    <p:anim calcmode="lin" valueType="num">
                                      <p:cBhvr additive="base">
                                        <p:cTn id="31" dur="500" fill="hold"/>
                                        <p:tgtEl>
                                          <p:spTgt spid="55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5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5A2B2482-A7F0-FE40-8319-1791427FFA0F}"/>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kern="1200">
                <a:solidFill>
                  <a:schemeClr val="tx1"/>
                </a:solidFill>
                <a:latin typeface="+mj-lt"/>
                <a:ea typeface="+mj-ea"/>
                <a:cs typeface="+mj-cs"/>
              </a:rPr>
              <a:t>EU-kansalaisuus (kpl 8.)</a:t>
            </a:r>
            <a:endParaRPr lang="en-US" b="1" kern="1200">
              <a:solidFill>
                <a:schemeClr val="tx1"/>
              </a:solidFill>
              <a:latin typeface="+mj-lt"/>
              <a:ea typeface="+mj-ea"/>
              <a:cs typeface="+mj-cs"/>
            </a:endParaRPr>
          </a:p>
        </p:txBody>
      </p:sp>
      <p:sp>
        <p:nvSpPr>
          <p:cNvPr id="3" name="Sisällön paikkamerkki 2">
            <a:extLst>
              <a:ext uri="{FF2B5EF4-FFF2-40B4-BE49-F238E27FC236}">
                <a16:creationId xmlns:a16="http://schemas.microsoft.com/office/drawing/2014/main" id="{8A814383-C595-9441-A1D0-31E1B25C8536}"/>
              </a:ext>
            </a:extLst>
          </p:cNvPr>
          <p:cNvSpPr>
            <a:spLocks noGrp="1"/>
          </p:cNvSpPr>
          <p:nvPr>
            <p:ph sz="half" idx="1"/>
          </p:nvPr>
        </p:nvSpPr>
        <p:spPr>
          <a:xfrm>
            <a:off x="219075" y="2198362"/>
            <a:ext cx="7848599" cy="3917773"/>
          </a:xfrm>
        </p:spPr>
        <p:txBody>
          <a:bodyPr vert="horz" lIns="91440" tIns="45720" rIns="91440" bIns="45720" rtlCol="0">
            <a:noAutofit/>
          </a:bodyPr>
          <a:lstStyle/>
          <a:p>
            <a:r>
              <a:rPr lang="en-US" sz="2400" dirty="0" err="1"/>
              <a:t>Oikeudet</a:t>
            </a:r>
            <a:r>
              <a:rPr lang="en-US" sz="2400" dirty="0"/>
              <a:t>:</a:t>
            </a:r>
          </a:p>
          <a:p>
            <a:r>
              <a:rPr lang="en-US" sz="2400" dirty="0"/>
              <a:t>1. </a:t>
            </a:r>
            <a:r>
              <a:rPr lang="en-US" sz="2400" b="1" dirty="0" err="1"/>
              <a:t>Vapaa</a:t>
            </a:r>
            <a:r>
              <a:rPr lang="en-US" sz="2400" b="1" dirty="0"/>
              <a:t> </a:t>
            </a:r>
            <a:r>
              <a:rPr lang="en-US" sz="2400" b="1" dirty="0" err="1"/>
              <a:t>liikkuminen</a:t>
            </a:r>
            <a:r>
              <a:rPr lang="en-US" sz="2400" b="1" dirty="0"/>
              <a:t> </a:t>
            </a:r>
            <a:r>
              <a:rPr lang="en-US" sz="2400" dirty="0"/>
              <a:t>(</a:t>
            </a:r>
            <a:r>
              <a:rPr lang="en-US" sz="2400" i="1" dirty="0"/>
              <a:t>Schengen</a:t>
            </a:r>
            <a:r>
              <a:rPr lang="en-US" sz="2400" dirty="0"/>
              <a:t>-</a:t>
            </a:r>
            <a:r>
              <a:rPr lang="en-US" sz="2400" dirty="0" err="1"/>
              <a:t>alue</a:t>
            </a:r>
            <a:r>
              <a:rPr lang="en-US" sz="2400" dirty="0"/>
              <a:t>)</a:t>
            </a:r>
          </a:p>
          <a:p>
            <a:pPr marL="0" indent="0">
              <a:buNone/>
            </a:pPr>
            <a:r>
              <a:rPr lang="en-US" sz="2400" dirty="0">
                <a:sym typeface="Wingdings" panose="05000000000000000000" pitchFamily="2" charset="2"/>
              </a:rPr>
              <a:t> </a:t>
            </a:r>
            <a:r>
              <a:rPr lang="en-US" sz="2400" dirty="0" err="1">
                <a:sym typeface="Wingdings" panose="05000000000000000000" pitchFamily="2" charset="2"/>
              </a:rPr>
              <a:t>työ</a:t>
            </a:r>
            <a:r>
              <a:rPr lang="en-US" sz="2400" dirty="0">
                <a:sym typeface="Wingdings" panose="05000000000000000000" pitchFamily="2" charset="2"/>
              </a:rPr>
              <a:t>, </a:t>
            </a:r>
            <a:r>
              <a:rPr lang="en-US" sz="2400" dirty="0" err="1">
                <a:sym typeface="Wingdings" panose="05000000000000000000" pitchFamily="2" charset="2"/>
              </a:rPr>
              <a:t>opiskelu</a:t>
            </a:r>
            <a:r>
              <a:rPr lang="en-US" sz="2400" dirty="0">
                <a:sym typeface="Wingdings" panose="05000000000000000000" pitchFamily="2" charset="2"/>
              </a:rPr>
              <a:t>, </a:t>
            </a:r>
            <a:r>
              <a:rPr lang="en-US" sz="2400" dirty="0" err="1">
                <a:sym typeface="Wingdings" panose="05000000000000000000" pitchFamily="2" charset="2"/>
              </a:rPr>
              <a:t>kaupankäynti</a:t>
            </a:r>
            <a:endParaRPr lang="en-US" sz="2400" dirty="0"/>
          </a:p>
          <a:p>
            <a:r>
              <a:rPr lang="en-US" sz="2400" dirty="0"/>
              <a:t>2. </a:t>
            </a:r>
            <a:r>
              <a:rPr lang="en-US" sz="2400" dirty="0" err="1"/>
              <a:t>Oikeus</a:t>
            </a:r>
            <a:r>
              <a:rPr lang="en-US" sz="2400" dirty="0"/>
              <a:t> </a:t>
            </a:r>
            <a:r>
              <a:rPr lang="en-US" sz="2400" b="1" dirty="0" err="1"/>
              <a:t>sosiaaliturvaan</a:t>
            </a:r>
            <a:r>
              <a:rPr lang="en-US" sz="2400" b="1" dirty="0"/>
              <a:t> </a:t>
            </a:r>
            <a:r>
              <a:rPr lang="en-US" sz="2400" dirty="0" err="1"/>
              <a:t>toisessa</a:t>
            </a:r>
            <a:r>
              <a:rPr lang="en-US" sz="2400" dirty="0"/>
              <a:t> EU-</a:t>
            </a:r>
            <a:r>
              <a:rPr lang="en-US" sz="2400" dirty="0" err="1"/>
              <a:t>maassa</a:t>
            </a:r>
            <a:r>
              <a:rPr lang="en-US" sz="2400" dirty="0"/>
              <a:t> (</a:t>
            </a:r>
            <a:r>
              <a:rPr lang="en-US" sz="2400" dirty="0" err="1"/>
              <a:t>vaihtelee</a:t>
            </a:r>
            <a:r>
              <a:rPr lang="en-US" sz="2400" dirty="0"/>
              <a:t> </a:t>
            </a:r>
            <a:r>
              <a:rPr lang="en-US" sz="2400" dirty="0" err="1"/>
              <a:t>eri</a:t>
            </a:r>
            <a:r>
              <a:rPr lang="en-US" sz="2400" dirty="0"/>
              <a:t> </a:t>
            </a:r>
            <a:r>
              <a:rPr lang="en-US" sz="2400" dirty="0" err="1"/>
              <a:t>tilanteissa</a:t>
            </a:r>
            <a:r>
              <a:rPr lang="en-US" sz="2400" dirty="0"/>
              <a:t>)</a:t>
            </a:r>
          </a:p>
          <a:p>
            <a:r>
              <a:rPr lang="en-US" sz="2400" dirty="0"/>
              <a:t>3. </a:t>
            </a:r>
            <a:r>
              <a:rPr lang="en-US" sz="2400" dirty="0" err="1"/>
              <a:t>Diplomaattinen</a:t>
            </a:r>
            <a:r>
              <a:rPr lang="en-US" sz="2400" dirty="0"/>
              <a:t> </a:t>
            </a:r>
            <a:r>
              <a:rPr lang="en-US" sz="2400" b="1" dirty="0" err="1"/>
              <a:t>suojelu</a:t>
            </a:r>
            <a:r>
              <a:rPr lang="en-US" sz="2400" b="1" dirty="0"/>
              <a:t> </a:t>
            </a:r>
            <a:r>
              <a:rPr lang="en-US" sz="2400" dirty="0" err="1"/>
              <a:t>ulkomailla</a:t>
            </a:r>
            <a:endParaRPr lang="en-US" sz="2400" dirty="0"/>
          </a:p>
          <a:p>
            <a:r>
              <a:rPr lang="en-US" sz="2400" dirty="0"/>
              <a:t>4. </a:t>
            </a:r>
            <a:r>
              <a:rPr lang="en-US" sz="2400" b="1" dirty="0" err="1"/>
              <a:t>Sairaanhoitopalvelut</a:t>
            </a:r>
            <a:r>
              <a:rPr lang="en-US" sz="2400" b="1" dirty="0"/>
              <a:t> </a:t>
            </a:r>
            <a:r>
              <a:rPr lang="en-US" sz="2400" dirty="0" err="1"/>
              <a:t>toisessa</a:t>
            </a:r>
            <a:r>
              <a:rPr lang="en-US" sz="2400" dirty="0"/>
              <a:t> </a:t>
            </a:r>
            <a:r>
              <a:rPr lang="en-US" sz="2400" dirty="0" err="1"/>
              <a:t>jäsenmaassa</a:t>
            </a:r>
            <a:r>
              <a:rPr lang="en-US" sz="2400" dirty="0"/>
              <a:t> </a:t>
            </a:r>
          </a:p>
          <a:p>
            <a:r>
              <a:rPr lang="en-US" sz="2400" dirty="0"/>
              <a:t>5. </a:t>
            </a:r>
            <a:r>
              <a:rPr lang="en-US" sz="2400" b="1" dirty="0" err="1"/>
              <a:t>EU:n</a:t>
            </a:r>
            <a:r>
              <a:rPr lang="en-US" sz="2400" b="1" dirty="0"/>
              <a:t> </a:t>
            </a:r>
            <a:r>
              <a:rPr lang="en-US" sz="2400" b="1" dirty="0" err="1"/>
              <a:t>perusoikeudet</a:t>
            </a:r>
            <a:endParaRPr lang="en-US" sz="2400" b="1" dirty="0"/>
          </a:p>
          <a:p>
            <a:r>
              <a:rPr lang="en-US" sz="2400" b="1" dirty="0"/>
              <a:t>6</a:t>
            </a:r>
            <a:r>
              <a:rPr lang="en-US" sz="2400" dirty="0"/>
              <a:t>. </a:t>
            </a:r>
            <a:r>
              <a:rPr lang="en-US" sz="2400" dirty="0" err="1"/>
              <a:t>Oikeus</a:t>
            </a:r>
            <a:r>
              <a:rPr lang="en-US" sz="2400" dirty="0"/>
              <a:t> </a:t>
            </a:r>
            <a:r>
              <a:rPr lang="en-US" sz="2400" b="1" dirty="0" err="1"/>
              <a:t>äänestää</a:t>
            </a:r>
            <a:r>
              <a:rPr lang="en-US" sz="2400" b="1" dirty="0"/>
              <a:t> </a:t>
            </a:r>
            <a:r>
              <a:rPr lang="en-US" sz="2400" dirty="0"/>
              <a:t>ja</a:t>
            </a:r>
            <a:r>
              <a:rPr lang="en-US" sz="2400" b="1" dirty="0"/>
              <a:t> </a:t>
            </a:r>
            <a:r>
              <a:rPr lang="en-US" sz="2400" b="1" dirty="0" err="1"/>
              <a:t>asettua</a:t>
            </a:r>
            <a:r>
              <a:rPr lang="en-US" sz="2400" b="1" dirty="0"/>
              <a:t> </a:t>
            </a:r>
            <a:r>
              <a:rPr lang="en-US" sz="2400" b="1" dirty="0" err="1"/>
              <a:t>ehdolle</a:t>
            </a:r>
            <a:r>
              <a:rPr lang="en-US" sz="2400" b="1" dirty="0"/>
              <a:t> </a:t>
            </a:r>
            <a:r>
              <a:rPr lang="en-US" sz="2400" b="1" dirty="0" err="1"/>
              <a:t>kunnallis</a:t>
            </a:r>
            <a:r>
              <a:rPr lang="en-US" sz="2400" b="1" dirty="0"/>
              <a:t>- </a:t>
            </a:r>
            <a:r>
              <a:rPr lang="en-US" sz="2400" dirty="0"/>
              <a:t>ja</a:t>
            </a:r>
            <a:r>
              <a:rPr lang="en-US" sz="2400" b="1" dirty="0"/>
              <a:t> </a:t>
            </a:r>
            <a:r>
              <a:rPr lang="en-US" sz="2400" b="1" dirty="0" err="1"/>
              <a:t>europarlamenttivaaleissa</a:t>
            </a:r>
            <a:endParaRPr lang="en-US" sz="2400" b="1" dirty="0"/>
          </a:p>
        </p:txBody>
      </p:sp>
      <p:pic>
        <p:nvPicPr>
          <p:cNvPr id="1026" name="Picture 2" descr="Muistithan eurooppalaisen sairaanhoitokortin? - Eurooppatiedotus">
            <a:extLst>
              <a:ext uri="{FF2B5EF4-FFF2-40B4-BE49-F238E27FC236}">
                <a16:creationId xmlns:a16="http://schemas.microsoft.com/office/drawing/2014/main" id="{7B135C1B-1B5F-8142-BD57-8AB192C6393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8067675" y="2416823"/>
            <a:ext cx="3905250" cy="3292097"/>
          </a:xfrm>
          <a:prstGeom prst="rect">
            <a:avLst/>
          </a:prstGeom>
          <a:noFill/>
          <a:extLst>
            <a:ext uri="{909E8E84-426E-40DD-AFC4-6F175D3DCCD1}">
              <a14:hiddenFill xmlns:a14="http://schemas.microsoft.com/office/drawing/2010/main">
                <a:solidFill>
                  <a:srgbClr val="FFFFFF"/>
                </a:solidFill>
              </a14:hiddenFill>
            </a:ext>
          </a:extLst>
        </p:spPr>
      </p:pic>
      <p:sp>
        <p:nvSpPr>
          <p:cNvPr id="1035" name="Freeform: Shape 103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9977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4"/>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Google Shape;355;p46"/>
          <p:cNvSpPr txBox="1">
            <a:spLocks noGrp="1"/>
          </p:cNvSpPr>
          <p:nvPr>
            <p:ph type="title"/>
          </p:nvPr>
        </p:nvSpPr>
        <p:spPr>
          <a:xfrm>
            <a:off x="645064" y="525982"/>
            <a:ext cx="4282983" cy="1200361"/>
          </a:xfrm>
          <a:prstGeom prst="rect">
            <a:avLst/>
          </a:prstGeom>
        </p:spPr>
        <p:txBody>
          <a:bodyPr spcFirstLastPara="1" lIns="91425" tIns="91425" rIns="91425" bIns="91425" anchor="b" anchorCtr="0">
            <a:normAutofit/>
          </a:bodyPr>
          <a:lstStyle/>
          <a:p>
            <a:pPr marL="0" lvl="0" indent="0" rtl="0">
              <a:spcBef>
                <a:spcPts val="0"/>
              </a:spcBef>
              <a:spcAft>
                <a:spcPts val="0"/>
              </a:spcAft>
              <a:buNone/>
            </a:pPr>
            <a:r>
              <a:rPr lang="fi-FI" sz="3600" dirty="0"/>
              <a:t>Schengen-alue (kpl 7.)</a:t>
            </a:r>
          </a:p>
        </p:txBody>
      </p:sp>
      <p:sp>
        <p:nvSpPr>
          <p:cNvPr id="108" name="Rectangle 107">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Google Shape;356;p46"/>
          <p:cNvSpPr txBox="1">
            <a:spLocks noGrp="1"/>
          </p:cNvSpPr>
          <p:nvPr>
            <p:ph idx="1"/>
          </p:nvPr>
        </p:nvSpPr>
        <p:spPr>
          <a:xfrm>
            <a:off x="310234" y="2031101"/>
            <a:ext cx="5261890" cy="3511943"/>
          </a:xfrm>
          <a:prstGeom prst="rect">
            <a:avLst/>
          </a:prstGeom>
        </p:spPr>
        <p:txBody>
          <a:bodyPr spcFirstLastPara="1" lIns="91425" tIns="91425" rIns="91425" bIns="91425" anchor="ctr" anchorCtr="0">
            <a:noAutofit/>
          </a:bodyPr>
          <a:lstStyle/>
          <a:p>
            <a:pPr marL="0" lvl="0" indent="0" rtl="0">
              <a:spcBef>
                <a:spcPts val="1200"/>
              </a:spcBef>
              <a:spcAft>
                <a:spcPts val="0"/>
              </a:spcAft>
              <a:buNone/>
            </a:pPr>
            <a:r>
              <a:rPr lang="fi-FI" sz="2000" i="1" dirty="0"/>
              <a:t>= vapaan liikkuvuuden alue, ei rajatarkastuksia, ulkorajoja taas valvotaan tarkasti (sopimus alun perin 1985)</a:t>
            </a:r>
          </a:p>
          <a:p>
            <a:pPr marL="0" lvl="0" indent="0" rtl="0">
              <a:spcBef>
                <a:spcPts val="1200"/>
              </a:spcBef>
              <a:spcAft>
                <a:spcPts val="0"/>
              </a:spcAft>
              <a:buNone/>
            </a:pPr>
            <a:r>
              <a:rPr lang="fi-FI" sz="2000" dirty="0"/>
              <a:t>Silti </a:t>
            </a:r>
            <a:r>
              <a:rPr lang="fi-FI" sz="2000" i="1" dirty="0"/>
              <a:t>passi tai henkilökortti </a:t>
            </a:r>
            <a:r>
              <a:rPr lang="fi-FI" sz="2000" dirty="0"/>
              <a:t>pidettävä mukana</a:t>
            </a:r>
          </a:p>
          <a:p>
            <a:pPr marL="0" lvl="0" indent="0" rtl="0">
              <a:spcBef>
                <a:spcPts val="1200"/>
              </a:spcBef>
              <a:spcAft>
                <a:spcPts val="0"/>
              </a:spcAft>
              <a:buNone/>
            </a:pPr>
            <a:r>
              <a:rPr lang="fi-FI" sz="2000" b="1" dirty="0"/>
              <a:t>Yht. 27 maata</a:t>
            </a:r>
            <a:r>
              <a:rPr lang="fi-FI" sz="2000" dirty="0"/>
              <a:t> (Ei EU-maista Bulgaria, Romania, Kypros, Irlanti) ja </a:t>
            </a:r>
            <a:r>
              <a:rPr lang="fi-FI" sz="2000" b="1" i="1" dirty="0"/>
              <a:t>Norja, Islanti, Liechtenstein ja Sveitsi</a:t>
            </a:r>
          </a:p>
          <a:p>
            <a:pPr marL="0" lvl="0" indent="0" rtl="0">
              <a:spcBef>
                <a:spcPts val="1200"/>
              </a:spcBef>
              <a:spcAft>
                <a:spcPts val="0"/>
              </a:spcAft>
              <a:buNone/>
            </a:pPr>
            <a:r>
              <a:rPr lang="fi-FI" sz="2000" dirty="0"/>
              <a:t>v. 2015 </a:t>
            </a:r>
            <a:r>
              <a:rPr lang="fi-FI" sz="2000" b="1" dirty="0"/>
              <a:t>pakolaiskriisin</a:t>
            </a:r>
            <a:r>
              <a:rPr lang="fi-FI" sz="2000" dirty="0"/>
              <a:t> myötä rajatarkastuksia palautettiin</a:t>
            </a:r>
          </a:p>
        </p:txBody>
      </p:sp>
      <p:sp>
        <p:nvSpPr>
          <p:cNvPr id="110" name="Rectangle 109">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7" name="Google Shape;357;p46"/>
          <p:cNvPicPr preferRelativeResize="0"/>
          <p:nvPr/>
        </p:nvPicPr>
        <p:blipFill>
          <a:blip r:embed="rId3"/>
          <a:stretch>
            <a:fillRect/>
          </a:stretch>
        </p:blipFill>
        <p:spPr>
          <a:xfrm>
            <a:off x="5984947" y="650494"/>
            <a:ext cx="5778428" cy="53241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xEl>
                                              <p:pRg st="0" end="0"/>
                                            </p:txEl>
                                          </p:spTgt>
                                        </p:tgtEl>
                                        <p:attrNameLst>
                                          <p:attrName>style.visibility</p:attrName>
                                        </p:attrNameLst>
                                      </p:cBhvr>
                                      <p:to>
                                        <p:strVal val="visible"/>
                                      </p:to>
                                    </p:set>
                                    <p:animEffect transition="in" filter="fade">
                                      <p:cBhvr>
                                        <p:cTn id="7" dur="1000"/>
                                        <p:tgtEl>
                                          <p:spTgt spid="3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6">
                                            <p:txEl>
                                              <p:pRg st="1" end="1"/>
                                            </p:txEl>
                                          </p:spTgt>
                                        </p:tgtEl>
                                        <p:attrNameLst>
                                          <p:attrName>style.visibility</p:attrName>
                                        </p:attrNameLst>
                                      </p:cBhvr>
                                      <p:to>
                                        <p:strVal val="visible"/>
                                      </p:to>
                                    </p:set>
                                    <p:animEffect transition="in" filter="fade">
                                      <p:cBhvr>
                                        <p:cTn id="12" dur="1000"/>
                                        <p:tgtEl>
                                          <p:spTgt spid="3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6">
                                            <p:txEl>
                                              <p:pRg st="2" end="2"/>
                                            </p:txEl>
                                          </p:spTgt>
                                        </p:tgtEl>
                                        <p:attrNameLst>
                                          <p:attrName>style.visibility</p:attrName>
                                        </p:attrNameLst>
                                      </p:cBhvr>
                                      <p:to>
                                        <p:strVal val="visible"/>
                                      </p:to>
                                    </p:set>
                                    <p:animEffect transition="in" filter="fade">
                                      <p:cBhvr>
                                        <p:cTn id="17" dur="1000"/>
                                        <p:tgtEl>
                                          <p:spTgt spid="3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6">
                                            <p:txEl>
                                              <p:pRg st="3" end="3"/>
                                            </p:txEl>
                                          </p:spTgt>
                                        </p:tgtEl>
                                        <p:attrNameLst>
                                          <p:attrName>style.visibility</p:attrName>
                                        </p:attrNameLst>
                                      </p:cBhvr>
                                      <p:to>
                                        <p:strVal val="visible"/>
                                      </p:to>
                                    </p:set>
                                    <p:animEffect transition="in" filter="fade">
                                      <p:cBhvr>
                                        <p:cTn id="22" dur="1000"/>
                                        <p:tgtEl>
                                          <p:spTgt spid="35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3"/>
        <p:cNvGrpSpPr/>
        <p:nvPr/>
      </p:nvGrpSpPr>
      <p:grpSpPr>
        <a:xfrm>
          <a:off x="0" y="0"/>
          <a:ext cx="0" cy="0"/>
          <a:chOff x="0" y="0"/>
          <a:chExt cx="0" cy="0"/>
        </a:xfrm>
      </p:grpSpPr>
      <p:sp useBgFill="1">
        <p:nvSpPr>
          <p:cNvPr id="611" name="Rectangle 6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Google Shape;604;p81"/>
          <p:cNvSpPr txBox="1">
            <a:spLocks noGrp="1"/>
          </p:cNvSpPr>
          <p:nvPr>
            <p:ph type="title"/>
          </p:nvPr>
        </p:nvSpPr>
        <p:spPr>
          <a:xfrm>
            <a:off x="572493" y="238539"/>
            <a:ext cx="11018520" cy="1434415"/>
          </a:xfrm>
          <a:prstGeom prst="rect">
            <a:avLst/>
          </a:prstGeom>
        </p:spPr>
        <p:txBody>
          <a:bodyPr spcFirstLastPara="1" vert="horz" lIns="91440" tIns="45720" rIns="91440" bIns="45720" rtlCol="0" anchor="b" anchorCtr="0">
            <a:normAutofit/>
          </a:bodyPr>
          <a:lstStyle/>
          <a:p>
            <a:pPr marL="0" marR="0" lvl="0" indent="0">
              <a:spcAft>
                <a:spcPts val="0"/>
              </a:spcAft>
              <a:buSzPts val="5400"/>
            </a:pPr>
            <a:r>
              <a:rPr lang="en-US" sz="5400" b="0" i="0" u="none" strike="noStrike" cap="none">
                <a:sym typeface="Rokkitt"/>
              </a:rPr>
              <a:t>SCHENGEN-ALUE</a:t>
            </a:r>
            <a:endParaRPr lang="en-US" sz="5400"/>
          </a:p>
        </p:txBody>
      </p:sp>
      <p:sp>
        <p:nvSpPr>
          <p:cNvPr id="6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Google Shape;605;p81"/>
          <p:cNvSpPr txBox="1">
            <a:spLocks noGrp="1"/>
          </p:cNvSpPr>
          <p:nvPr>
            <p:ph sz="half" idx="1"/>
          </p:nvPr>
        </p:nvSpPr>
        <p:spPr>
          <a:xfrm>
            <a:off x="572493" y="2071316"/>
            <a:ext cx="6713552" cy="4119172"/>
          </a:xfrm>
          <a:prstGeom prst="rect">
            <a:avLst/>
          </a:prstGeom>
        </p:spPr>
        <p:txBody>
          <a:bodyPr spcFirstLastPara="1" vert="horz" lIns="91440" tIns="45720" rIns="91440" bIns="45720" rtlCol="0" anchor="t" anchorCtr="0">
            <a:normAutofit/>
          </a:bodyPr>
          <a:lstStyle/>
          <a:p>
            <a:pPr marL="182880" marR="0" lvl="0">
              <a:spcBef>
                <a:spcPts val="0"/>
              </a:spcBef>
              <a:spcAft>
                <a:spcPts val="0"/>
              </a:spcAft>
              <a:buClr>
                <a:srgbClr val="9E3611"/>
              </a:buClr>
              <a:buSzPts val="1700"/>
            </a:pPr>
            <a:r>
              <a:rPr lang="en-US" sz="2200" b="0" i="0" u="none" strike="noStrike" cap="none" dirty="0">
                <a:sym typeface="Rockwell"/>
              </a:rPr>
              <a:t>Ei </a:t>
            </a:r>
            <a:r>
              <a:rPr lang="en-US" sz="2200" b="0" i="0" u="none" strike="noStrike" cap="none" dirty="0" err="1">
                <a:sym typeface="Rockwell"/>
              </a:rPr>
              <a:t>matkustusrajoituksia</a:t>
            </a:r>
            <a:r>
              <a:rPr lang="en-US" sz="2200" b="0" i="0" u="none" strike="noStrike" cap="none" dirty="0">
                <a:sym typeface="Rockwell"/>
              </a:rPr>
              <a:t> tai </a:t>
            </a:r>
            <a:r>
              <a:rPr lang="en-US" sz="2200" b="0" i="0" u="none" strike="noStrike" cap="none" dirty="0" err="1">
                <a:sym typeface="Rockwell"/>
              </a:rPr>
              <a:t>rajatarkastuksia</a:t>
            </a:r>
            <a:endParaRPr lang="en-US" sz="2200" dirty="0"/>
          </a:p>
          <a:p>
            <a:pPr marL="182880" marR="0" lvl="0">
              <a:spcBef>
                <a:spcPts val="1200"/>
              </a:spcBef>
              <a:spcAft>
                <a:spcPts val="0"/>
              </a:spcAft>
              <a:buClr>
                <a:srgbClr val="9E3611"/>
              </a:buClr>
              <a:buSzPts val="1700"/>
            </a:pPr>
            <a:r>
              <a:rPr lang="en-US" sz="2200" b="1" i="0" u="none" strike="noStrike" cap="none" dirty="0" err="1"/>
              <a:t>Passi</a:t>
            </a:r>
            <a:r>
              <a:rPr lang="en-US" sz="2200" b="0" i="0" u="none" strike="noStrike" cap="none" dirty="0">
                <a:sym typeface="Rockwell"/>
              </a:rPr>
              <a:t> tai </a:t>
            </a:r>
            <a:r>
              <a:rPr lang="en-US" sz="2200" b="1" i="0" u="none" strike="noStrike" cap="none" dirty="0" err="1"/>
              <a:t>henkilökortti</a:t>
            </a:r>
            <a:r>
              <a:rPr lang="en-US" sz="2200" b="1" i="0" u="none" strike="noStrike" cap="none" dirty="0"/>
              <a:t> </a:t>
            </a:r>
            <a:r>
              <a:rPr lang="en-US" sz="2200" b="0" i="0" u="none" strike="noStrike" cap="none" dirty="0" err="1">
                <a:sym typeface="Rockwell"/>
              </a:rPr>
              <a:t>silti</a:t>
            </a:r>
            <a:r>
              <a:rPr lang="en-US" sz="2200" b="0" i="0" u="none" strike="noStrike" cap="none" dirty="0">
                <a:sym typeface="Rockwell"/>
              </a:rPr>
              <a:t> </a:t>
            </a:r>
            <a:r>
              <a:rPr lang="en-US" sz="2200" b="0" i="0" u="none" strike="noStrike" cap="none" dirty="0" err="1">
                <a:sym typeface="Rockwell"/>
              </a:rPr>
              <a:t>mukana</a:t>
            </a:r>
            <a:endParaRPr lang="en-US" sz="2200" dirty="0"/>
          </a:p>
          <a:p>
            <a:pPr marL="182880" marR="0" lvl="0">
              <a:spcBef>
                <a:spcPts val="1200"/>
              </a:spcBef>
              <a:spcAft>
                <a:spcPts val="0"/>
              </a:spcAft>
              <a:buClr>
                <a:srgbClr val="9E3611"/>
              </a:buClr>
              <a:buSzPts val="1700"/>
            </a:pPr>
            <a:r>
              <a:rPr lang="en-US" sz="2200" b="1" i="0" u="none" strike="noStrike" cap="none" dirty="0">
                <a:sym typeface="Rockwell"/>
              </a:rPr>
              <a:t>EU-</a:t>
            </a:r>
            <a:r>
              <a:rPr lang="en-US" sz="2200" b="1" i="0" u="none" strike="noStrike" cap="none" dirty="0" err="1">
                <a:sym typeface="Rockwell"/>
              </a:rPr>
              <a:t>maat</a:t>
            </a:r>
            <a:r>
              <a:rPr lang="en-US" sz="2200" b="0" i="0" u="none" strike="noStrike" cap="none" dirty="0">
                <a:sym typeface="Rockwell"/>
              </a:rPr>
              <a:t>: </a:t>
            </a:r>
            <a:r>
              <a:rPr lang="en-US" sz="2200" b="0" i="1" u="none" strike="noStrike" cap="none" dirty="0" err="1">
                <a:sym typeface="Rockwell"/>
              </a:rPr>
              <a:t>Alankomaat</a:t>
            </a:r>
            <a:r>
              <a:rPr lang="en-US" sz="2200" b="0" i="1" u="none" strike="noStrike" cap="none" dirty="0">
                <a:sym typeface="Rockwell"/>
              </a:rPr>
              <a:t>, </a:t>
            </a:r>
            <a:r>
              <a:rPr lang="en-US" sz="2200" b="0" i="1" u="none" strike="noStrike" cap="none" dirty="0" err="1">
                <a:sym typeface="Rockwell"/>
              </a:rPr>
              <a:t>Belgia</a:t>
            </a:r>
            <a:r>
              <a:rPr lang="en-US" sz="2200" b="0" i="1" u="none" strike="noStrike" cap="none" dirty="0">
                <a:sym typeface="Rockwell"/>
              </a:rPr>
              <a:t>, </a:t>
            </a:r>
            <a:r>
              <a:rPr lang="en-US" sz="2200" b="0" i="1" u="none" strike="noStrike" cap="none" dirty="0" err="1">
                <a:sym typeface="Rockwell"/>
              </a:rPr>
              <a:t>Espanja</a:t>
            </a:r>
            <a:r>
              <a:rPr lang="en-US" sz="2200" b="0" i="1" u="none" strike="noStrike" cap="none" dirty="0">
                <a:sym typeface="Rockwell"/>
              </a:rPr>
              <a:t>, Italia, </a:t>
            </a:r>
            <a:r>
              <a:rPr lang="en-US" sz="2200" b="0" i="1" u="none" strike="noStrike" cap="none" dirty="0" err="1">
                <a:sym typeface="Rockwell"/>
              </a:rPr>
              <a:t>Itävalta</a:t>
            </a:r>
            <a:r>
              <a:rPr lang="en-US" sz="2200" b="0" i="1" u="none" strike="noStrike" cap="none" dirty="0">
                <a:sym typeface="Rockwell"/>
              </a:rPr>
              <a:t>, </a:t>
            </a:r>
            <a:r>
              <a:rPr lang="en-US" sz="2200" b="0" i="1" u="none" strike="noStrike" cap="none" dirty="0" err="1">
                <a:sym typeface="Rockwell"/>
              </a:rPr>
              <a:t>Kreikka</a:t>
            </a:r>
            <a:r>
              <a:rPr lang="en-US" sz="2200" b="0" i="1" u="none" strike="noStrike" cap="none" dirty="0">
                <a:sym typeface="Rockwell"/>
              </a:rPr>
              <a:t>, </a:t>
            </a:r>
            <a:r>
              <a:rPr lang="en-US" sz="2200" b="0" i="1" u="none" strike="noStrike" cap="none" dirty="0" err="1">
                <a:sym typeface="Rockwell"/>
              </a:rPr>
              <a:t>Kroatia</a:t>
            </a:r>
            <a:r>
              <a:rPr lang="en-US" sz="2200" b="0" i="1" u="none" strike="noStrike" cap="none" dirty="0">
                <a:sym typeface="Rockwell"/>
              </a:rPr>
              <a:t>, Latvia, </a:t>
            </a:r>
            <a:r>
              <a:rPr lang="en-US" sz="2200" b="0" i="1" u="none" strike="noStrike" cap="none" dirty="0" err="1">
                <a:sym typeface="Rockwell"/>
              </a:rPr>
              <a:t>Liettua</a:t>
            </a:r>
            <a:r>
              <a:rPr lang="en-US" sz="2200" b="0" i="1" u="none" strike="noStrike" cap="none" dirty="0">
                <a:sym typeface="Rockwell"/>
              </a:rPr>
              <a:t>, Luxemburg, Malta, </a:t>
            </a:r>
            <a:r>
              <a:rPr lang="en-US" sz="2200" b="0" i="1" u="none" strike="noStrike" cap="none" dirty="0" err="1">
                <a:sym typeface="Rockwell"/>
              </a:rPr>
              <a:t>Portugali</a:t>
            </a:r>
            <a:r>
              <a:rPr lang="en-US" sz="2200" b="0" i="1" u="none" strike="noStrike" cap="none" dirty="0">
                <a:sym typeface="Rockwell"/>
              </a:rPr>
              <a:t>, </a:t>
            </a:r>
            <a:r>
              <a:rPr lang="en-US" sz="2200" b="0" i="1" u="none" strike="noStrike" cap="none" dirty="0" err="1">
                <a:sym typeface="Rockwell"/>
              </a:rPr>
              <a:t>Puola</a:t>
            </a:r>
            <a:r>
              <a:rPr lang="en-US" sz="2200" b="0" i="1" u="none" strike="noStrike" cap="none" dirty="0">
                <a:sym typeface="Rockwell"/>
              </a:rPr>
              <a:t>, </a:t>
            </a:r>
            <a:r>
              <a:rPr lang="en-US" sz="2200" b="0" i="1" u="none" strike="noStrike" cap="none" dirty="0" err="1">
                <a:sym typeface="Rockwell"/>
              </a:rPr>
              <a:t>Ranska</a:t>
            </a:r>
            <a:r>
              <a:rPr lang="en-US" sz="2200" b="0" i="1" u="none" strike="noStrike" cap="none" dirty="0">
                <a:sym typeface="Rockwell"/>
              </a:rPr>
              <a:t>, </a:t>
            </a:r>
            <a:r>
              <a:rPr lang="en-US" sz="2200" b="0" i="1" u="none" strike="noStrike" cap="none" dirty="0" err="1">
                <a:sym typeface="Rockwell"/>
              </a:rPr>
              <a:t>Ruotsi</a:t>
            </a:r>
            <a:r>
              <a:rPr lang="en-US" sz="2200" b="0" i="1" u="none" strike="noStrike" cap="none" dirty="0">
                <a:sym typeface="Rockwell"/>
              </a:rPr>
              <a:t>, </a:t>
            </a:r>
            <a:r>
              <a:rPr lang="en-US" sz="2200" b="0" i="1" u="none" strike="noStrike" cap="none" dirty="0" err="1">
                <a:sym typeface="Rockwell"/>
              </a:rPr>
              <a:t>Saksa</a:t>
            </a:r>
            <a:r>
              <a:rPr lang="en-US" sz="2200" b="0" i="1" u="none" strike="noStrike" cap="none" dirty="0">
                <a:sym typeface="Rockwell"/>
              </a:rPr>
              <a:t>, Slovakia, Slovenia, Suomi, </a:t>
            </a:r>
            <a:r>
              <a:rPr lang="en-US" sz="2200" b="0" i="1" u="none" strike="noStrike" cap="none" dirty="0" err="1">
                <a:sym typeface="Rockwell"/>
              </a:rPr>
              <a:t>Tanska</a:t>
            </a:r>
            <a:r>
              <a:rPr lang="en-US" sz="2200" b="0" i="1" u="none" strike="noStrike" cap="none" dirty="0">
                <a:sym typeface="Rockwell"/>
              </a:rPr>
              <a:t>, </a:t>
            </a:r>
            <a:r>
              <a:rPr lang="en-US" sz="2200" b="0" i="1" u="none" strike="noStrike" cap="none" dirty="0" err="1">
                <a:sym typeface="Rockwell"/>
              </a:rPr>
              <a:t>Tšekki</a:t>
            </a:r>
            <a:r>
              <a:rPr lang="en-US" sz="2200" b="0" i="1" u="none" strike="noStrike" cap="none" dirty="0">
                <a:sym typeface="Rockwell"/>
              </a:rPr>
              <a:t>, </a:t>
            </a:r>
            <a:r>
              <a:rPr lang="en-US" sz="2200" b="0" i="1" u="none" strike="noStrike" cap="none" dirty="0" err="1">
                <a:sym typeface="Rockwell"/>
              </a:rPr>
              <a:t>Unkari</a:t>
            </a:r>
            <a:r>
              <a:rPr lang="en-US" sz="2200" b="0" i="1" u="none" strike="noStrike" cap="none" dirty="0">
                <a:sym typeface="Rockwell"/>
              </a:rPr>
              <a:t> ja </a:t>
            </a:r>
            <a:r>
              <a:rPr lang="en-US" sz="2200" b="0" i="1" u="none" strike="noStrike" cap="none" dirty="0" err="1">
                <a:sym typeface="Rockwell"/>
              </a:rPr>
              <a:t>Viro</a:t>
            </a:r>
            <a:r>
              <a:rPr lang="en-US" sz="2200" b="0" i="1" u="none" strike="noStrike" cap="none" dirty="0">
                <a:sym typeface="Rockwell"/>
              </a:rPr>
              <a:t> </a:t>
            </a:r>
            <a:endParaRPr lang="en-US" sz="2200" i="1" dirty="0"/>
          </a:p>
          <a:p>
            <a:pPr marL="182880" marR="0" lvl="0">
              <a:spcBef>
                <a:spcPts val="1200"/>
              </a:spcBef>
              <a:spcAft>
                <a:spcPts val="0"/>
              </a:spcAft>
              <a:buClr>
                <a:srgbClr val="9E3611"/>
              </a:buClr>
              <a:buSzPts val="1700"/>
            </a:pPr>
            <a:r>
              <a:rPr lang="en-US" sz="2200" b="1" i="0" u="none" strike="noStrike" cap="none" dirty="0" err="1">
                <a:sym typeface="Rockwell"/>
              </a:rPr>
              <a:t>EU:n</a:t>
            </a:r>
            <a:r>
              <a:rPr lang="en-US" sz="2200" b="1" i="0" u="none" strike="noStrike" cap="none" dirty="0">
                <a:sym typeface="Rockwell"/>
              </a:rPr>
              <a:t> </a:t>
            </a:r>
            <a:r>
              <a:rPr lang="en-US" sz="2200" b="1" i="0" u="none" strike="noStrike" cap="none" dirty="0" err="1">
                <a:sym typeface="Rockwell"/>
              </a:rPr>
              <a:t>ulkopuoliset</a:t>
            </a:r>
            <a:r>
              <a:rPr lang="en-US" sz="2200" b="1" i="0" u="none" strike="noStrike" cap="none" dirty="0">
                <a:sym typeface="Rockwell"/>
              </a:rPr>
              <a:t> </a:t>
            </a:r>
            <a:r>
              <a:rPr lang="en-US" sz="2200" b="1" i="0" u="none" strike="noStrike" cap="none" dirty="0" err="1">
                <a:sym typeface="Rockwell"/>
              </a:rPr>
              <a:t>maat</a:t>
            </a:r>
            <a:r>
              <a:rPr lang="en-US" sz="2200" b="0" i="0" u="none" strike="noStrike" cap="none" dirty="0">
                <a:sym typeface="Rockwell"/>
              </a:rPr>
              <a:t>: </a:t>
            </a:r>
            <a:r>
              <a:rPr lang="en-US" sz="2200" b="0" i="1" u="none" strike="noStrike" cap="none" dirty="0" err="1">
                <a:sym typeface="Rockwell"/>
              </a:rPr>
              <a:t>Islanti</a:t>
            </a:r>
            <a:r>
              <a:rPr lang="en-US" sz="2200" b="0" i="1" u="none" strike="noStrike" cap="none" dirty="0">
                <a:sym typeface="Rockwell"/>
              </a:rPr>
              <a:t>, Liechtenstein, </a:t>
            </a:r>
            <a:r>
              <a:rPr lang="en-US" sz="2200" b="0" i="1" u="none" strike="noStrike" cap="none" dirty="0" err="1">
                <a:sym typeface="Rockwell"/>
              </a:rPr>
              <a:t>Norja</a:t>
            </a:r>
            <a:r>
              <a:rPr lang="en-US" sz="2200" b="0" i="1" u="none" strike="noStrike" cap="none" dirty="0">
                <a:sym typeface="Rockwell"/>
              </a:rPr>
              <a:t> ja </a:t>
            </a:r>
            <a:r>
              <a:rPr lang="en-US" sz="2200" b="0" i="1" u="none" strike="noStrike" cap="none" dirty="0" err="1">
                <a:sym typeface="Rockwell"/>
              </a:rPr>
              <a:t>Sveitsi</a:t>
            </a:r>
            <a:r>
              <a:rPr lang="en-US" sz="2200" b="0" i="1" u="none" strike="noStrike" cap="none" dirty="0">
                <a:sym typeface="Rockwell"/>
              </a:rPr>
              <a:t>.</a:t>
            </a:r>
            <a:endParaRPr lang="en-US" sz="2200" i="1" dirty="0"/>
          </a:p>
          <a:p>
            <a:pPr marL="182880" marR="0" lvl="0">
              <a:spcBef>
                <a:spcPts val="1200"/>
              </a:spcBef>
              <a:spcAft>
                <a:spcPts val="0"/>
              </a:spcAft>
              <a:buClr>
                <a:srgbClr val="9E3611"/>
              </a:buClr>
              <a:buSzPts val="1700"/>
            </a:pPr>
            <a:r>
              <a:rPr lang="en-US" sz="2200" b="1" i="0" u="none" strike="noStrike" cap="none" dirty="0" err="1">
                <a:sym typeface="Rockwell"/>
              </a:rPr>
              <a:t>EU:n</a:t>
            </a:r>
            <a:r>
              <a:rPr lang="en-US" sz="2200" b="1" i="0" u="none" strike="noStrike" cap="none" dirty="0">
                <a:sym typeface="Rockwell"/>
              </a:rPr>
              <a:t> </a:t>
            </a:r>
            <a:r>
              <a:rPr lang="en-US" sz="2200" b="1" i="0" u="none" strike="noStrike" cap="none" dirty="0" err="1">
                <a:sym typeface="Rockwell"/>
              </a:rPr>
              <a:t>jäsenmaista</a:t>
            </a:r>
            <a:r>
              <a:rPr lang="en-US" sz="2200" b="1" i="0" u="none" strike="noStrike" cap="none" dirty="0">
                <a:sym typeface="Rockwell"/>
              </a:rPr>
              <a:t> Schengen-</a:t>
            </a:r>
            <a:r>
              <a:rPr lang="en-US" sz="2200" b="1" i="0" u="none" strike="noStrike" cap="none" dirty="0" err="1">
                <a:sym typeface="Rockwell"/>
              </a:rPr>
              <a:t>alueeseen</a:t>
            </a:r>
            <a:r>
              <a:rPr lang="en-US" sz="2200" b="1" i="0" u="none" strike="noStrike" cap="none" dirty="0">
                <a:sym typeface="Rockwell"/>
              </a:rPr>
              <a:t> </a:t>
            </a:r>
            <a:r>
              <a:rPr lang="en-US" sz="2200" b="1" i="0" u="none" strike="noStrike" cap="none" dirty="0" err="1">
                <a:sym typeface="Rockwell"/>
              </a:rPr>
              <a:t>ei</a:t>
            </a:r>
            <a:r>
              <a:rPr lang="en-US" sz="2200" b="1" i="0" u="none" strike="noStrike" cap="none" dirty="0">
                <a:sym typeface="Rockwell"/>
              </a:rPr>
              <a:t> </a:t>
            </a:r>
            <a:r>
              <a:rPr lang="en-US" sz="2200" b="1" i="0" u="none" strike="noStrike" cap="none" dirty="0" err="1">
                <a:sym typeface="Rockwell"/>
              </a:rPr>
              <a:t>kuulu</a:t>
            </a:r>
            <a:r>
              <a:rPr lang="en-US" sz="2200" b="1" i="0" u="none" strike="noStrike" cap="none" dirty="0">
                <a:sym typeface="Rockwell"/>
              </a:rPr>
              <a:t>:</a:t>
            </a:r>
            <a:r>
              <a:rPr lang="en-US" sz="2200" b="0" i="0" u="none" strike="noStrike" cap="none" dirty="0">
                <a:sym typeface="Rockwell"/>
              </a:rPr>
              <a:t> </a:t>
            </a:r>
            <a:r>
              <a:rPr lang="en-US" sz="2200" b="0" i="1" u="none" strike="noStrike" cap="none" dirty="0">
                <a:sym typeface="Rockwell"/>
              </a:rPr>
              <a:t>Bulgaria, </a:t>
            </a:r>
            <a:r>
              <a:rPr lang="en-US" sz="2200" b="0" i="1" u="none" strike="noStrike" cap="none" dirty="0" err="1">
                <a:sym typeface="Rockwell"/>
              </a:rPr>
              <a:t>Irlanti</a:t>
            </a:r>
            <a:r>
              <a:rPr lang="en-US" sz="2200" b="0" i="1" u="none" strike="noStrike" cap="none" dirty="0">
                <a:sym typeface="Rockwell"/>
              </a:rPr>
              <a:t>, </a:t>
            </a:r>
            <a:r>
              <a:rPr lang="en-US" sz="2200" b="0" i="1" u="none" strike="noStrike" cap="none" dirty="0" err="1">
                <a:sym typeface="Rockwell"/>
              </a:rPr>
              <a:t>Kypros</a:t>
            </a:r>
            <a:r>
              <a:rPr lang="en-US" sz="2200" b="0" i="1" u="none" strike="noStrike" cap="none" dirty="0">
                <a:sym typeface="Rockwell"/>
              </a:rPr>
              <a:t>, Romania </a:t>
            </a:r>
            <a:endParaRPr lang="en-US" sz="2200" i="1" dirty="0"/>
          </a:p>
        </p:txBody>
      </p:sp>
      <p:pic>
        <p:nvPicPr>
          <p:cNvPr id="606" name="Google Shape;606;p81"/>
          <p:cNvPicPr preferRelativeResize="0">
            <a:picLocks noGrp="1"/>
          </p:cNvPicPr>
          <p:nvPr>
            <p:ph sz="half" idx="2"/>
          </p:nvPr>
        </p:nvPicPr>
        <p:blipFill rotWithShape="1">
          <a:blip r:embed="rId3"/>
          <a:srcRect l="3795" r="-3" b="-3"/>
          <a:stretch/>
        </p:blipFill>
        <p:spPr>
          <a:xfrm>
            <a:off x="7675658" y="2093976"/>
            <a:ext cx="3941064" cy="409651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2"/>
        <p:cNvGrpSpPr/>
        <p:nvPr/>
      </p:nvGrpSpPr>
      <p:grpSpPr>
        <a:xfrm>
          <a:off x="0" y="0"/>
          <a:ext cx="0" cy="0"/>
          <a:chOff x="0" y="0"/>
          <a:chExt cx="0" cy="0"/>
        </a:xfrm>
      </p:grpSpPr>
      <p:sp>
        <p:nvSpPr>
          <p:cNvPr id="128" name="Rectangle 12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Freeform: Shape 12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13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Shape 13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8" name="Isosceles Triangle 13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Google Shape;123;p16"/>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Globalisaatio = maapallon verkottuminen</a:t>
            </a:r>
            <a:endParaRPr dirty="0"/>
          </a:p>
        </p:txBody>
      </p:sp>
      <p:graphicFrame>
        <p:nvGraphicFramePr>
          <p:cNvPr id="2" name="Sisällön paikkamerkki 1">
            <a:extLst>
              <a:ext uri="{FF2B5EF4-FFF2-40B4-BE49-F238E27FC236}">
                <a16:creationId xmlns:a16="http://schemas.microsoft.com/office/drawing/2014/main" id="{FD276176-2797-BB42-AB74-36122BAF6B5B}"/>
              </a:ext>
            </a:extLst>
          </p:cNvPr>
          <p:cNvGraphicFramePr>
            <a:graphicFrameLocks noGrp="1"/>
          </p:cNvGraphicFramePr>
          <p:nvPr>
            <p:ph idx="1"/>
            <p:extLst>
              <p:ext uri="{D42A27DB-BD31-4B8C-83A1-F6EECF244321}">
                <p14:modId xmlns:p14="http://schemas.microsoft.com/office/powerpoint/2010/main" val="3450948021"/>
              </p:ext>
            </p:extLst>
          </p:nvPr>
        </p:nvGraphicFramePr>
        <p:xfrm>
          <a:off x="166255" y="1348809"/>
          <a:ext cx="11187545" cy="5396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67"/>
        <p:cNvGrpSpPr/>
        <p:nvPr/>
      </p:nvGrpSpPr>
      <p:grpSpPr>
        <a:xfrm>
          <a:off x="0" y="0"/>
          <a:ext cx="0" cy="0"/>
          <a:chOff x="0" y="0"/>
          <a:chExt cx="0" cy="0"/>
        </a:xfrm>
      </p:grpSpPr>
      <p:sp>
        <p:nvSpPr>
          <p:cNvPr id="256" name="Rectangle 25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8" name="Google Shape;668;p89"/>
          <p:cNvSpPr txBox="1">
            <a:spLocks noGrp="1"/>
          </p:cNvSpPr>
          <p:nvPr>
            <p:ph type="title"/>
          </p:nvPr>
        </p:nvSpPr>
        <p:spPr>
          <a:xfrm>
            <a:off x="643467" y="321734"/>
            <a:ext cx="10905066" cy="1135737"/>
          </a:xfrm>
          <a:prstGeom prst="rect">
            <a:avLst/>
          </a:prstGeom>
        </p:spPr>
        <p:txBody>
          <a:bodyPr spcFirstLastPara="1" vert="horz" lIns="91440" tIns="45720" rIns="91440" bIns="45720" rtlCol="0" anchor="ctr" anchorCtr="0">
            <a:normAutofit/>
          </a:bodyPr>
          <a:lstStyle/>
          <a:p>
            <a:pPr marL="0" lvl="0" indent="0">
              <a:spcAft>
                <a:spcPts val="0"/>
              </a:spcAft>
            </a:pPr>
            <a:r>
              <a:rPr lang="en-US" sz="3600" kern="1200" dirty="0" err="1">
                <a:solidFill>
                  <a:schemeClr val="tx1"/>
                </a:solidFill>
                <a:latin typeface="+mj-lt"/>
                <a:ea typeface="+mj-ea"/>
                <a:cs typeface="+mj-cs"/>
              </a:rPr>
              <a:t>Töissä</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Euroopassa</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kpl</a:t>
            </a:r>
            <a:r>
              <a:rPr lang="en-US" sz="3600" kern="1200" dirty="0">
                <a:solidFill>
                  <a:schemeClr val="tx1"/>
                </a:solidFill>
                <a:latin typeface="+mj-lt"/>
                <a:ea typeface="+mj-ea"/>
                <a:cs typeface="+mj-cs"/>
              </a:rPr>
              <a:t> 8.)</a:t>
            </a:r>
          </a:p>
        </p:txBody>
      </p:sp>
      <p:sp>
        <p:nvSpPr>
          <p:cNvPr id="2" name="Sisällön paikkamerkki 1">
            <a:extLst>
              <a:ext uri="{FF2B5EF4-FFF2-40B4-BE49-F238E27FC236}">
                <a16:creationId xmlns:a16="http://schemas.microsoft.com/office/drawing/2014/main" id="{E74C28EE-6FAF-7841-BE77-E723DD69F772}"/>
              </a:ext>
            </a:extLst>
          </p:cNvPr>
          <p:cNvSpPr>
            <a:spLocks noGrp="1"/>
          </p:cNvSpPr>
          <p:nvPr>
            <p:ph sz="half" idx="1"/>
          </p:nvPr>
        </p:nvSpPr>
        <p:spPr>
          <a:xfrm>
            <a:off x="1014059" y="1457471"/>
            <a:ext cx="5568001" cy="4962379"/>
          </a:xfrm>
        </p:spPr>
        <p:txBody>
          <a:bodyPr vert="horz" lIns="91440" tIns="45720" rIns="91440" bIns="45720" rtlCol="0">
            <a:normAutofit lnSpcReduction="10000"/>
          </a:bodyPr>
          <a:lstStyle/>
          <a:p>
            <a:pPr marL="381000">
              <a:spcBef>
                <a:spcPts val="1200"/>
              </a:spcBef>
              <a:buSzPts val="3000"/>
            </a:pPr>
            <a:r>
              <a:rPr lang="en-US" sz="3200" i="1" dirty="0" err="1"/>
              <a:t>Työehdot</a:t>
            </a:r>
            <a:r>
              <a:rPr lang="en-US" sz="3200" i="1" dirty="0"/>
              <a:t> </a:t>
            </a:r>
            <a:r>
              <a:rPr lang="en-US" sz="3200" dirty="0" err="1"/>
              <a:t>kohdemaan</a:t>
            </a:r>
            <a:r>
              <a:rPr lang="en-US" sz="3200" dirty="0"/>
              <a:t> </a:t>
            </a:r>
            <a:r>
              <a:rPr lang="en-US" sz="3200" dirty="0" err="1"/>
              <a:t>mukaisesti</a:t>
            </a:r>
            <a:endParaRPr lang="en-US" sz="3200" dirty="0"/>
          </a:p>
          <a:p>
            <a:pPr marL="381000">
              <a:spcBef>
                <a:spcPts val="1200"/>
              </a:spcBef>
              <a:buSzPts val="3000"/>
            </a:pPr>
            <a:r>
              <a:rPr lang="en-US" sz="3200" i="1" dirty="0" err="1"/>
              <a:t>Oleskelulupa</a:t>
            </a:r>
            <a:r>
              <a:rPr lang="en-US" sz="3200" dirty="0"/>
              <a:t> </a:t>
            </a:r>
            <a:r>
              <a:rPr lang="en-US" sz="3200" dirty="0" err="1"/>
              <a:t>rekisteröidään</a:t>
            </a:r>
            <a:r>
              <a:rPr lang="en-US" sz="3200" dirty="0"/>
              <a:t> </a:t>
            </a:r>
            <a:r>
              <a:rPr lang="en-US" sz="3200" dirty="0" err="1"/>
              <a:t>paikallisella</a:t>
            </a:r>
            <a:r>
              <a:rPr lang="en-US" sz="3200" dirty="0"/>
              <a:t> </a:t>
            </a:r>
            <a:r>
              <a:rPr lang="en-US" sz="3200" dirty="0" err="1"/>
              <a:t>poliisilla</a:t>
            </a:r>
            <a:r>
              <a:rPr lang="en-US" sz="3200" dirty="0"/>
              <a:t> (</a:t>
            </a:r>
            <a:r>
              <a:rPr lang="en-US" sz="3200" dirty="0" err="1"/>
              <a:t>yli</a:t>
            </a:r>
            <a:r>
              <a:rPr lang="en-US" sz="3200" dirty="0"/>
              <a:t> 3kk)</a:t>
            </a:r>
          </a:p>
          <a:p>
            <a:pPr marL="381000">
              <a:spcBef>
                <a:spcPts val="1200"/>
              </a:spcBef>
              <a:buSzPts val="3000"/>
            </a:pPr>
            <a:r>
              <a:rPr lang="en-US" sz="3200" dirty="0" err="1"/>
              <a:t>Työttömäksi</a:t>
            </a:r>
            <a:r>
              <a:rPr lang="en-US" sz="3200" dirty="0"/>
              <a:t> </a:t>
            </a:r>
            <a:r>
              <a:rPr lang="en-US" sz="3200" dirty="0" err="1"/>
              <a:t>jäätyään</a:t>
            </a:r>
            <a:r>
              <a:rPr lang="en-US" sz="3200" dirty="0"/>
              <a:t> </a:t>
            </a:r>
            <a:r>
              <a:rPr lang="en-US" sz="3200" dirty="0" err="1"/>
              <a:t>sama</a:t>
            </a:r>
            <a:r>
              <a:rPr lang="en-US" sz="3200" i="1" dirty="0"/>
              <a:t> </a:t>
            </a:r>
            <a:r>
              <a:rPr lang="en-US" sz="3200" i="1" dirty="0" err="1"/>
              <a:t>työttömyys</a:t>
            </a:r>
            <a:r>
              <a:rPr lang="en-US" sz="3200" i="1" dirty="0"/>
              <a:t>- ja </a:t>
            </a:r>
            <a:r>
              <a:rPr lang="en-US" sz="3200" i="1" dirty="0" err="1"/>
              <a:t>sosiaaliturva</a:t>
            </a:r>
            <a:r>
              <a:rPr lang="en-US" sz="3200" i="1" dirty="0"/>
              <a:t> </a:t>
            </a:r>
            <a:r>
              <a:rPr lang="en-US" sz="3200" dirty="0" err="1"/>
              <a:t>kuin</a:t>
            </a:r>
            <a:r>
              <a:rPr lang="en-US" sz="3200" dirty="0"/>
              <a:t> </a:t>
            </a:r>
            <a:r>
              <a:rPr lang="en-US" sz="3200" dirty="0" err="1"/>
              <a:t>paikallisilla</a:t>
            </a:r>
            <a:endParaRPr lang="en-US" sz="3200" dirty="0"/>
          </a:p>
          <a:p>
            <a:pPr marL="381000">
              <a:spcBef>
                <a:spcPts val="0"/>
              </a:spcBef>
              <a:buSzPts val="3000"/>
            </a:pPr>
            <a:r>
              <a:rPr lang="en-US" sz="3200" i="1" dirty="0" err="1"/>
              <a:t>Verot</a:t>
            </a:r>
            <a:r>
              <a:rPr lang="en-US" sz="3200" dirty="0"/>
              <a:t> </a:t>
            </a:r>
            <a:r>
              <a:rPr lang="en-US" sz="3200" dirty="0" err="1"/>
              <a:t>maksetaan</a:t>
            </a:r>
            <a:r>
              <a:rPr lang="en-US" sz="3200" dirty="0"/>
              <a:t> </a:t>
            </a:r>
            <a:r>
              <a:rPr lang="en-US" sz="3200" dirty="0" err="1"/>
              <a:t>kohdemaahan</a:t>
            </a:r>
            <a:r>
              <a:rPr lang="en-US" sz="3200" dirty="0"/>
              <a:t> (</a:t>
            </a:r>
            <a:r>
              <a:rPr lang="en-US" sz="3200" dirty="0" err="1"/>
              <a:t>jos</a:t>
            </a:r>
            <a:r>
              <a:rPr lang="en-US" sz="3200" dirty="0"/>
              <a:t> </a:t>
            </a:r>
            <a:r>
              <a:rPr lang="en-US" sz="3200" dirty="0" err="1"/>
              <a:t>suomalainen</a:t>
            </a:r>
            <a:r>
              <a:rPr lang="en-US" sz="3200" dirty="0"/>
              <a:t> </a:t>
            </a:r>
            <a:r>
              <a:rPr lang="en-US" sz="3200" dirty="0" err="1"/>
              <a:t>yritys</a:t>
            </a:r>
            <a:r>
              <a:rPr lang="en-US" sz="3200" dirty="0"/>
              <a:t>, </a:t>
            </a:r>
            <a:r>
              <a:rPr lang="en-US" sz="3200" dirty="0" err="1"/>
              <a:t>verot</a:t>
            </a:r>
            <a:r>
              <a:rPr lang="en-US" sz="3200" dirty="0"/>
              <a:t> </a:t>
            </a:r>
            <a:r>
              <a:rPr lang="en-US" sz="3200" dirty="0" err="1"/>
              <a:t>Suomeen</a:t>
            </a:r>
            <a:r>
              <a:rPr lang="en-US" sz="3200" dirty="0"/>
              <a:t>)</a:t>
            </a:r>
          </a:p>
          <a:p>
            <a:pPr marL="0" indent="0">
              <a:buNone/>
            </a:pPr>
            <a:endParaRPr lang="en-US" sz="2000" dirty="0"/>
          </a:p>
        </p:txBody>
      </p:sp>
      <p:grpSp>
        <p:nvGrpSpPr>
          <p:cNvPr id="257" name="Group 25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58" name="Isosceles Triangle 25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2" name="Picture 4" descr="EURES Suomi | Facebook">
            <a:extLst>
              <a:ext uri="{FF2B5EF4-FFF2-40B4-BE49-F238E27FC236}">
                <a16:creationId xmlns:a16="http://schemas.microsoft.com/office/drawing/2014/main" id="{37112921-F1B3-4F46-A9FF-7CB6A5D1F35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857394" y="1670242"/>
            <a:ext cx="5169986" cy="2701734"/>
          </a:xfrm>
          <a:prstGeom prst="rect">
            <a:avLst/>
          </a:prstGeom>
          <a:noFill/>
          <a:extLst>
            <a:ext uri="{909E8E84-426E-40DD-AFC4-6F175D3DCCD1}">
              <a14:hiddenFill xmlns:a14="http://schemas.microsoft.com/office/drawing/2010/main">
                <a:solidFill>
                  <a:srgbClr val="FFFFFF"/>
                </a:solidFill>
              </a14:hiddenFill>
            </a:ext>
          </a:extLst>
        </p:spPr>
      </p:pic>
      <p:grpSp>
        <p:nvGrpSpPr>
          <p:cNvPr id="260" name="Group 259">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61" name="Rectangle 260">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Isosceles Triangle 261">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kstiruutu 2"/>
          <p:cNvSpPr txBox="1"/>
          <p:nvPr/>
        </p:nvSpPr>
        <p:spPr>
          <a:xfrm>
            <a:off x="6857394" y="4739268"/>
            <a:ext cx="4691139" cy="1200329"/>
          </a:xfrm>
          <a:prstGeom prst="rect">
            <a:avLst/>
          </a:prstGeom>
          <a:noFill/>
        </p:spPr>
        <p:txBody>
          <a:bodyPr wrap="square" rtlCol="0">
            <a:spAutoFit/>
          </a:bodyPr>
          <a:lstStyle/>
          <a:p>
            <a:r>
              <a:rPr lang="fi-FI" sz="2400" b="1" dirty="0"/>
              <a:t>EURES-työnvälitysverkosto</a:t>
            </a:r>
          </a:p>
          <a:p>
            <a:r>
              <a:rPr lang="fi-FI" sz="2400" b="1" dirty="0">
                <a:hlinkClick r:id="rId4"/>
              </a:rPr>
              <a:t>https://youtu.be/OZaSdH-lJWs?si=-v9tdAFkY_sB3F7y</a:t>
            </a:r>
            <a:endParaRPr lang="fi-FI" sz="2400"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EF8E6963-1A71-0746-82EC-6A032836830F}"/>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kern="1200">
                <a:solidFill>
                  <a:schemeClr val="tx1"/>
                </a:solidFill>
                <a:latin typeface="+mj-lt"/>
                <a:ea typeface="+mj-ea"/>
                <a:cs typeface="+mj-cs"/>
              </a:rPr>
              <a:t>Opiskelijan Eurooppa (kpl 9.)</a:t>
            </a:r>
          </a:p>
        </p:txBody>
      </p:sp>
      <p:sp>
        <p:nvSpPr>
          <p:cNvPr id="3" name="Sisällön paikkamerkki 2">
            <a:extLst>
              <a:ext uri="{FF2B5EF4-FFF2-40B4-BE49-F238E27FC236}">
                <a16:creationId xmlns:a16="http://schemas.microsoft.com/office/drawing/2014/main" id="{7C9BF346-64F2-4B42-8239-5A020B352BE7}"/>
              </a:ext>
            </a:extLst>
          </p:cNvPr>
          <p:cNvSpPr>
            <a:spLocks noGrp="1"/>
          </p:cNvSpPr>
          <p:nvPr>
            <p:ph sz="half" idx="1"/>
          </p:nvPr>
        </p:nvSpPr>
        <p:spPr>
          <a:xfrm>
            <a:off x="199292" y="2198362"/>
            <a:ext cx="5896708" cy="4296223"/>
          </a:xfrm>
        </p:spPr>
        <p:txBody>
          <a:bodyPr vert="horz" lIns="91440" tIns="45720" rIns="91440" bIns="45720" rtlCol="0">
            <a:noAutofit/>
          </a:bodyPr>
          <a:lstStyle/>
          <a:p>
            <a:r>
              <a:rPr lang="en-US" dirty="0"/>
              <a:t>1. </a:t>
            </a:r>
            <a:r>
              <a:rPr lang="en-US" b="1" dirty="0"/>
              <a:t>Erasmus+ -</a:t>
            </a:r>
            <a:r>
              <a:rPr lang="en-US" b="1" dirty="0" err="1"/>
              <a:t>ohjelma</a:t>
            </a:r>
            <a:r>
              <a:rPr lang="en-US" b="1" dirty="0"/>
              <a:t> </a:t>
            </a:r>
            <a:r>
              <a:rPr lang="en-US" dirty="0"/>
              <a:t>15-30-v. </a:t>
            </a:r>
            <a:r>
              <a:rPr lang="en-US" dirty="0" err="1"/>
              <a:t>nuorille</a:t>
            </a:r>
            <a:endParaRPr lang="en-US" dirty="0"/>
          </a:p>
          <a:p>
            <a:pPr lvl="1"/>
            <a:r>
              <a:rPr lang="en-US" sz="2800" dirty="0" err="1"/>
              <a:t>Opiskelijavaihto</a:t>
            </a:r>
            <a:endParaRPr lang="en-US" sz="2800" dirty="0"/>
          </a:p>
          <a:p>
            <a:pPr lvl="1"/>
            <a:r>
              <a:rPr lang="en-US" sz="2800" dirty="0" err="1"/>
              <a:t>Koulujen</a:t>
            </a:r>
            <a:r>
              <a:rPr lang="en-US" sz="2800" dirty="0"/>
              <a:t> </a:t>
            </a:r>
            <a:r>
              <a:rPr lang="en-US" sz="2800" dirty="0" err="1"/>
              <a:t>väliset</a:t>
            </a:r>
            <a:r>
              <a:rPr lang="en-US" sz="2800" dirty="0"/>
              <a:t> </a:t>
            </a:r>
            <a:r>
              <a:rPr lang="en-US" sz="2800" dirty="0" err="1"/>
              <a:t>projektit</a:t>
            </a:r>
            <a:endParaRPr lang="en-US" sz="2800" dirty="0"/>
          </a:p>
          <a:p>
            <a:pPr lvl="1"/>
            <a:r>
              <a:rPr lang="en-US" sz="2800" dirty="0" err="1"/>
              <a:t>Urheiluseurat</a:t>
            </a:r>
            <a:r>
              <a:rPr lang="en-US" sz="2800" dirty="0"/>
              <a:t> &amp; </a:t>
            </a:r>
            <a:r>
              <a:rPr lang="en-US" sz="2800" dirty="0" err="1"/>
              <a:t>vapaaehtoistyö</a:t>
            </a:r>
            <a:endParaRPr lang="en-US" sz="2800" dirty="0"/>
          </a:p>
          <a:p>
            <a:pPr marL="0"/>
            <a:r>
              <a:rPr lang="en-US" dirty="0"/>
              <a:t>2. </a:t>
            </a:r>
            <a:r>
              <a:rPr lang="en-US" b="1" dirty="0" err="1"/>
              <a:t>Bolognan</a:t>
            </a:r>
            <a:r>
              <a:rPr lang="en-US" b="1" dirty="0"/>
              <a:t> </a:t>
            </a:r>
            <a:r>
              <a:rPr lang="en-US" b="1" dirty="0" err="1"/>
              <a:t>prosessi</a:t>
            </a:r>
            <a:r>
              <a:rPr lang="en-US" dirty="0"/>
              <a:t>: </a:t>
            </a:r>
            <a:r>
              <a:rPr lang="en-US" dirty="0" err="1"/>
              <a:t>tutkintojen</a:t>
            </a:r>
            <a:r>
              <a:rPr lang="en-US" dirty="0"/>
              <a:t> </a:t>
            </a:r>
            <a:r>
              <a:rPr lang="en-US" dirty="0" err="1"/>
              <a:t>yhdenmukaistaminen</a:t>
            </a:r>
            <a:r>
              <a:rPr lang="en-US" dirty="0"/>
              <a:t> (v. 2025 </a:t>
            </a:r>
            <a:r>
              <a:rPr lang="en-US" dirty="0" err="1"/>
              <a:t>mennessä</a:t>
            </a:r>
            <a:r>
              <a:rPr lang="en-US" dirty="0"/>
              <a:t>)</a:t>
            </a:r>
          </a:p>
          <a:p>
            <a:pPr marL="0"/>
            <a:r>
              <a:rPr lang="en-US" dirty="0"/>
              <a:t>3. </a:t>
            </a:r>
            <a:r>
              <a:rPr lang="en-US" b="1" dirty="0" err="1"/>
              <a:t>Europassi</a:t>
            </a:r>
            <a:r>
              <a:rPr lang="en-US" dirty="0"/>
              <a:t>: portfolio </a:t>
            </a:r>
            <a:r>
              <a:rPr lang="en-US" dirty="0" err="1"/>
              <a:t>omista</a:t>
            </a:r>
            <a:r>
              <a:rPr lang="en-US" dirty="0"/>
              <a:t> </a:t>
            </a:r>
            <a:r>
              <a:rPr lang="en-US" dirty="0" err="1"/>
              <a:t>opinnoista</a:t>
            </a:r>
            <a:r>
              <a:rPr lang="en-US" dirty="0"/>
              <a:t> ja </a:t>
            </a:r>
            <a:r>
              <a:rPr lang="en-US" dirty="0" err="1"/>
              <a:t>työkokemuksesta</a:t>
            </a:r>
            <a:endParaRPr lang="en-US" dirty="0"/>
          </a:p>
        </p:txBody>
      </p:sp>
      <p:pic>
        <p:nvPicPr>
          <p:cNvPr id="5" name="Sisällön paikkamerkki 4">
            <a:extLst>
              <a:ext uri="{FF2B5EF4-FFF2-40B4-BE49-F238E27FC236}">
                <a16:creationId xmlns:a16="http://schemas.microsoft.com/office/drawing/2014/main" id="{CABC2121-081B-ADD7-5D94-1D47A0DD2AB5}"/>
              </a:ext>
            </a:extLst>
          </p:cNvPr>
          <p:cNvPicPr>
            <a:picLocks noGrp="1" noChangeAspect="1"/>
          </p:cNvPicPr>
          <p:nvPr>
            <p:ph sz="half" idx="2"/>
          </p:nvPr>
        </p:nvPicPr>
        <p:blipFill>
          <a:blip r:embed="rId2"/>
          <a:stretch>
            <a:fillRect/>
          </a:stretch>
        </p:blipFill>
        <p:spPr>
          <a:xfrm>
            <a:off x="6719367" y="2865745"/>
            <a:ext cx="4788505" cy="2394252"/>
          </a:xfrm>
          <a:prstGeom prst="rect">
            <a:avLst/>
          </a:prstGeom>
        </p:spPr>
      </p:pic>
      <p:sp>
        <p:nvSpPr>
          <p:cNvPr id="88" name="Freeform: Shape 87">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04090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90"/>
          <p:cNvSpPr txBox="1">
            <a:spLocks noGrp="1"/>
          </p:cNvSpPr>
          <p:nvPr>
            <p:ph type="title"/>
          </p:nvPr>
        </p:nvSpPr>
        <p:spPr>
          <a:xfrm>
            <a:off x="1069850" y="484629"/>
            <a:ext cx="10058400" cy="58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Opiskelu EU-alueella</a:t>
            </a:r>
            <a:endParaRPr/>
          </a:p>
        </p:txBody>
      </p:sp>
      <p:graphicFrame>
        <p:nvGraphicFramePr>
          <p:cNvPr id="683" name="Google Shape;678;p90">
            <a:extLst>
              <a:ext uri="{FF2B5EF4-FFF2-40B4-BE49-F238E27FC236}">
                <a16:creationId xmlns:a16="http://schemas.microsoft.com/office/drawing/2014/main" id="{1E90D9D6-80C7-D31A-2A30-179DE497A2C9}"/>
              </a:ext>
            </a:extLst>
          </p:cNvPr>
          <p:cNvGraphicFramePr>
            <a:graphicFrameLocks noGrp="1"/>
          </p:cNvGraphicFramePr>
          <p:nvPr>
            <p:ph sz="half" idx="1"/>
            <p:extLst>
              <p:ext uri="{D42A27DB-BD31-4B8C-83A1-F6EECF244321}">
                <p14:modId xmlns:p14="http://schemas.microsoft.com/office/powerpoint/2010/main" val="1735420696"/>
              </p:ext>
            </p:extLst>
          </p:nvPr>
        </p:nvGraphicFramePr>
        <p:xfrm>
          <a:off x="443375" y="1297825"/>
          <a:ext cx="6112800" cy="487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79" name="Google Shape;679;p90"/>
          <p:cNvSpPr txBox="1">
            <a:spLocks noGrp="1"/>
          </p:cNvSpPr>
          <p:nvPr>
            <p:ph sz="half" idx="2"/>
          </p:nvPr>
        </p:nvSpPr>
        <p:spPr>
          <a:xfrm>
            <a:off x="7467600" y="1825625"/>
            <a:ext cx="3886200" cy="4351338"/>
          </a:xfrm>
          <a:prstGeom prst="rect">
            <a:avLst/>
          </a:prstGeom>
        </p:spPr>
        <p:txBody>
          <a:bodyPr spcFirstLastPara="1" wrap="square" lIns="91425" tIns="91425" rIns="91425" bIns="91425" anchor="t" anchorCtr="0">
            <a:noAutofit/>
          </a:bodyPr>
          <a:lstStyle/>
          <a:p>
            <a:pPr marL="182880" lvl="0" indent="-74929" algn="l" rtl="0">
              <a:spcBef>
                <a:spcPts val="1200"/>
              </a:spcBef>
              <a:spcAft>
                <a:spcPts val="0"/>
              </a:spcAft>
              <a:buNone/>
            </a:pPr>
            <a:r>
              <a:rPr lang="fi-FI" u="sng" dirty="0">
                <a:solidFill>
                  <a:schemeClr val="hlink"/>
                </a:solidFill>
                <a:hlinkClick r:id="rId8"/>
              </a:rPr>
              <a:t>https://www.youtube.com/watch?v=CFyFz5FQ3c8</a:t>
            </a:r>
            <a:endParaRPr dirty="0"/>
          </a:p>
          <a:p>
            <a:pPr marL="182880" lvl="0" indent="-74929" algn="l" rtl="0">
              <a:spcBef>
                <a:spcPts val="1200"/>
              </a:spcBef>
              <a:spcAft>
                <a:spcPts val="0"/>
              </a:spcAft>
              <a:buNone/>
            </a:pPr>
            <a:endParaRPr dirty="0"/>
          </a:p>
          <a:p>
            <a:pPr marL="182880" lvl="0" indent="-74929" algn="l" rtl="0">
              <a:spcBef>
                <a:spcPts val="1200"/>
              </a:spcBef>
              <a:spcAft>
                <a:spcPts val="0"/>
              </a:spcAft>
              <a:buNone/>
            </a:pPr>
            <a:endParaRPr dirty="0"/>
          </a:p>
          <a:p>
            <a:pPr marL="182880" lvl="0" indent="-74929" algn="l" rtl="0">
              <a:spcBef>
                <a:spcPts val="1200"/>
              </a:spcBef>
              <a:spcAft>
                <a:spcPts val="0"/>
              </a:spcAft>
              <a:buNone/>
            </a:pPr>
            <a:endParaRPr dirty="0"/>
          </a:p>
          <a:p>
            <a:pPr marL="182880" lvl="0" indent="-74929" algn="l" rtl="0">
              <a:spcBef>
                <a:spcPts val="1200"/>
              </a:spcBef>
              <a:spcAft>
                <a:spcPts val="0"/>
              </a:spcAft>
              <a:buNone/>
            </a:pPr>
            <a:endParaRPr dirty="0"/>
          </a:p>
        </p:txBody>
      </p:sp>
      <p:pic>
        <p:nvPicPr>
          <p:cNvPr id="680" name="Google Shape;680;p90"/>
          <p:cNvPicPr preferRelativeResize="0"/>
          <p:nvPr/>
        </p:nvPicPr>
        <p:blipFill>
          <a:blip r:embed="rId9">
            <a:alphaModFix/>
          </a:blip>
          <a:stretch>
            <a:fillRect/>
          </a:stretch>
        </p:blipFill>
        <p:spPr>
          <a:xfrm>
            <a:off x="6692549" y="3429000"/>
            <a:ext cx="5056076" cy="2708599"/>
          </a:xfrm>
          <a:prstGeom prst="rect">
            <a:avLst/>
          </a:prstGeom>
          <a:noFill/>
          <a:ln>
            <a:noFill/>
          </a:ln>
        </p:spPr>
      </p:pic>
      <p:sp>
        <p:nvSpPr>
          <p:cNvPr id="681" name="Google Shape;681;p90"/>
          <p:cNvSpPr txBox="1"/>
          <p:nvPr/>
        </p:nvSpPr>
        <p:spPr>
          <a:xfrm>
            <a:off x="6424075" y="2973107"/>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92"/>
          <p:cNvSpPr txBox="1">
            <a:spLocks noGrp="1"/>
          </p:cNvSpPr>
          <p:nvPr>
            <p:ph type="title"/>
          </p:nvPr>
        </p:nvSpPr>
        <p:spPr>
          <a:xfrm>
            <a:off x="1069850" y="484629"/>
            <a:ext cx="10058400" cy="72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EU-kansalaisen vaikutusmahdollisuuksia (kpl 8.)</a:t>
            </a:r>
            <a:endParaRPr dirty="0"/>
          </a:p>
        </p:txBody>
      </p:sp>
      <p:sp>
        <p:nvSpPr>
          <p:cNvPr id="694" name="Google Shape;694;p92"/>
          <p:cNvSpPr txBox="1">
            <a:spLocks noGrp="1"/>
          </p:cNvSpPr>
          <p:nvPr>
            <p:ph sz="half" idx="1"/>
          </p:nvPr>
        </p:nvSpPr>
        <p:spPr>
          <a:xfrm>
            <a:off x="245274" y="1401575"/>
            <a:ext cx="8990166" cy="52356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fi-FI" sz="3000" b="1" u="sng" dirty="0"/>
              <a:t>EU:</a:t>
            </a:r>
            <a:endParaRPr sz="3000" b="1" u="sng" dirty="0"/>
          </a:p>
          <a:p>
            <a:pPr marL="457200" lvl="0" indent="-419100" algn="l" rtl="0">
              <a:spcBef>
                <a:spcPts val="1200"/>
              </a:spcBef>
              <a:spcAft>
                <a:spcPts val="0"/>
              </a:spcAft>
              <a:buSzPts val="3000"/>
              <a:buAutoNum type="arabicPeriod"/>
            </a:pPr>
            <a:r>
              <a:rPr lang="fi-FI" b="1" dirty="0"/>
              <a:t>Aktiivisuus, tiedonhaku, yhteydenotot </a:t>
            </a:r>
            <a:r>
              <a:rPr lang="fi-FI" dirty="0"/>
              <a:t>meppeihin (</a:t>
            </a:r>
            <a:r>
              <a:rPr lang="fi-FI" i="1" dirty="0"/>
              <a:t>lobbaus)</a:t>
            </a:r>
            <a:endParaRPr i="1" dirty="0"/>
          </a:p>
          <a:p>
            <a:pPr marL="457200" lvl="0" indent="-419100" algn="l" rtl="0">
              <a:spcBef>
                <a:spcPts val="0"/>
              </a:spcBef>
              <a:spcAft>
                <a:spcPts val="0"/>
              </a:spcAft>
              <a:buSzPts val="3000"/>
              <a:buAutoNum type="arabicPeriod"/>
            </a:pPr>
            <a:r>
              <a:rPr lang="fi-FI" b="1" dirty="0"/>
              <a:t>Kantelu</a:t>
            </a:r>
            <a:r>
              <a:rPr lang="fi-FI" dirty="0"/>
              <a:t> EU:n toiminnasta </a:t>
            </a:r>
            <a:r>
              <a:rPr lang="fi-FI" i="1" dirty="0"/>
              <a:t>komissiolle</a:t>
            </a:r>
            <a:r>
              <a:rPr lang="fi-FI" dirty="0"/>
              <a:t> tai EU:n </a:t>
            </a:r>
            <a:r>
              <a:rPr lang="fi-FI" i="1" dirty="0"/>
              <a:t>oikeusasiamiehelle</a:t>
            </a:r>
            <a:endParaRPr i="1" dirty="0"/>
          </a:p>
          <a:p>
            <a:pPr marL="457200" lvl="0" indent="-419100" algn="l" rtl="0">
              <a:spcBef>
                <a:spcPts val="0"/>
              </a:spcBef>
              <a:spcAft>
                <a:spcPts val="0"/>
              </a:spcAft>
              <a:buSzPts val="3000"/>
              <a:buAutoNum type="arabicPeriod"/>
            </a:pPr>
            <a:r>
              <a:rPr lang="fi-FI" b="1" dirty="0"/>
              <a:t>EU-vaaleissa äänestäminen </a:t>
            </a:r>
            <a:r>
              <a:rPr lang="fi-FI" dirty="0"/>
              <a:t>(5. vuoden välein</a:t>
            </a:r>
            <a:endParaRPr dirty="0"/>
          </a:p>
          <a:p>
            <a:pPr marL="457200" lvl="0" indent="-419100" algn="l" rtl="0">
              <a:spcBef>
                <a:spcPts val="0"/>
              </a:spcBef>
              <a:spcAft>
                <a:spcPts val="0"/>
              </a:spcAft>
              <a:buSzPts val="3000"/>
              <a:buAutoNum type="arabicPeriod"/>
            </a:pPr>
            <a:r>
              <a:rPr lang="fi-FI" b="1" dirty="0"/>
              <a:t>Vetoomus </a:t>
            </a:r>
            <a:r>
              <a:rPr lang="fi-FI" dirty="0"/>
              <a:t>eli valitus tai pyyntö jäsenvaltion tai paikallisen viranomaisen toiminnasta </a:t>
            </a:r>
            <a:r>
              <a:rPr lang="fi-FI" i="1" dirty="0"/>
              <a:t>europarlamentille</a:t>
            </a:r>
            <a:endParaRPr i="1" dirty="0"/>
          </a:p>
          <a:p>
            <a:pPr marL="457200" lvl="0" indent="-419100" algn="l" rtl="0">
              <a:spcBef>
                <a:spcPts val="0"/>
              </a:spcBef>
              <a:spcAft>
                <a:spcPts val="0"/>
              </a:spcAft>
              <a:buSzPts val="3000"/>
              <a:buAutoNum type="arabicPeriod"/>
            </a:pPr>
            <a:r>
              <a:rPr lang="fi-FI" b="1" dirty="0"/>
              <a:t>Kansalaisaloite </a:t>
            </a:r>
            <a:r>
              <a:rPr lang="fi-FI" dirty="0"/>
              <a:t>uudesta laista EU:lle (1 milj. allekirjoittajaa, </a:t>
            </a:r>
            <a:r>
              <a:rPr lang="fi-FI" dirty="0" err="1"/>
              <a:t>väh</a:t>
            </a:r>
            <a:r>
              <a:rPr lang="fi-FI" dirty="0"/>
              <a:t>. 7 maasta)</a:t>
            </a:r>
            <a:endParaRPr dirty="0"/>
          </a:p>
          <a:p>
            <a:pPr marL="457200" lvl="0" indent="-419100" algn="l" rtl="0">
              <a:spcBef>
                <a:spcPts val="0"/>
              </a:spcBef>
              <a:spcAft>
                <a:spcPts val="0"/>
              </a:spcAft>
              <a:buSzPts val="3000"/>
              <a:buAutoNum type="arabicPeriod"/>
            </a:pPr>
            <a:r>
              <a:rPr lang="fi-FI" b="1" dirty="0"/>
              <a:t>Kuulemismenettely: </a:t>
            </a:r>
            <a:r>
              <a:rPr lang="fi-FI" dirty="0"/>
              <a:t>uusiin lakeihin tutustuminen ja kommentointi valmisteluvaiheessa</a:t>
            </a:r>
            <a:endParaRPr dirty="0"/>
          </a:p>
        </p:txBody>
      </p:sp>
      <p:sp>
        <p:nvSpPr>
          <p:cNvPr id="695" name="Google Shape;695;p92"/>
          <p:cNvSpPr txBox="1">
            <a:spLocks noGrp="1"/>
          </p:cNvSpPr>
          <p:nvPr>
            <p:ph sz="half" idx="2"/>
          </p:nvPr>
        </p:nvSpPr>
        <p:spPr>
          <a:xfrm>
            <a:off x="8492489" y="1307250"/>
            <a:ext cx="3280135" cy="4865100"/>
          </a:xfrm>
          <a:prstGeom prst="rect">
            <a:avLst/>
          </a:prstGeom>
        </p:spPr>
        <p:txBody>
          <a:bodyPr spcFirstLastPara="1" wrap="square" lIns="91425" tIns="91425" rIns="91425" bIns="91425" anchor="t" anchorCtr="0">
            <a:noAutofit/>
          </a:bodyPr>
          <a:lstStyle/>
          <a:p>
            <a:pPr marL="0" lvl="0" indent="0">
              <a:spcBef>
                <a:spcPts val="1200"/>
              </a:spcBef>
              <a:buNone/>
            </a:pPr>
            <a:endParaRPr lang="fi-FI" sz="1400" dirty="0">
              <a:solidFill>
                <a:srgbClr val="0563C1"/>
              </a:solidFill>
              <a:hlinkClick r:id="rId3">
                <a:extLst>
                  <a:ext uri="{A12FA001-AC4F-418D-AE19-62706E023703}">
                    <ahyp:hlinkClr xmlns:ahyp="http://schemas.microsoft.com/office/drawing/2018/hyperlinkcolor" val="tx"/>
                  </a:ext>
                </a:extLst>
              </a:hlinkClick>
            </a:endParaRPr>
          </a:p>
          <a:p>
            <a:pPr marL="0" lvl="0" indent="0">
              <a:spcBef>
                <a:spcPts val="1200"/>
              </a:spcBef>
              <a:buNone/>
            </a:pPr>
            <a:endParaRPr lang="fi-FI" sz="1400" dirty="0">
              <a:solidFill>
                <a:srgbClr val="0563C1"/>
              </a:solidFill>
              <a:hlinkClick r:id="rId3">
                <a:extLst>
                  <a:ext uri="{A12FA001-AC4F-418D-AE19-62706E023703}">
                    <ahyp:hlinkClr xmlns:ahyp="http://schemas.microsoft.com/office/drawing/2018/hyperlinkcolor" val="tx"/>
                  </a:ext>
                </a:extLst>
              </a:hlinkClick>
            </a:endParaRPr>
          </a:p>
          <a:p>
            <a:pPr marL="0" lvl="0" indent="0">
              <a:spcBef>
                <a:spcPts val="1200"/>
              </a:spcBef>
              <a:buNone/>
            </a:pPr>
            <a:r>
              <a:rPr lang="fi-FI" sz="1400" b="1" dirty="0">
                <a:hlinkClick r:id="rId3">
                  <a:extLst>
                    <a:ext uri="{A12FA001-AC4F-418D-AE19-62706E023703}">
                      <ahyp:hlinkClr xmlns:ahyp="http://schemas.microsoft.com/office/drawing/2018/hyperlinkcolor" val="tx"/>
                    </a:ext>
                  </a:extLst>
                </a:hlinkClick>
              </a:rPr>
              <a:t>Kuulemismenettely:</a:t>
            </a:r>
          </a:p>
          <a:p>
            <a:pPr marL="0" lvl="0" indent="0">
              <a:spcBef>
                <a:spcPts val="1200"/>
              </a:spcBef>
              <a:buNone/>
            </a:pPr>
            <a:r>
              <a:rPr lang="fi-FI" sz="1400" dirty="0">
                <a:solidFill>
                  <a:srgbClr val="0563C1"/>
                </a:solidFill>
                <a:hlinkClick r:id="rId3">
                  <a:extLst>
                    <a:ext uri="{A12FA001-AC4F-418D-AE19-62706E023703}">
                      <ahyp:hlinkClr xmlns:ahyp="http://schemas.microsoft.com/office/drawing/2018/hyperlinkcolor" val="tx"/>
                    </a:ext>
                  </a:extLst>
                </a:hlinkClick>
              </a:rPr>
              <a:t>https://ec.europa.eu/info/law/better-regulation/have-your-say_en</a:t>
            </a:r>
            <a:endParaRP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4">
                                            <p:txEl>
                                              <p:pRg st="0" end="0"/>
                                            </p:txEl>
                                          </p:spTgt>
                                        </p:tgtEl>
                                        <p:attrNameLst>
                                          <p:attrName>style.visibility</p:attrName>
                                        </p:attrNameLst>
                                      </p:cBhvr>
                                      <p:to>
                                        <p:strVal val="visible"/>
                                      </p:to>
                                    </p:set>
                                    <p:animEffect transition="in" filter="fade">
                                      <p:cBhvr>
                                        <p:cTn id="7" dur="1000"/>
                                        <p:tgtEl>
                                          <p:spTgt spid="6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4">
                                            <p:txEl>
                                              <p:pRg st="1" end="1"/>
                                            </p:txEl>
                                          </p:spTgt>
                                        </p:tgtEl>
                                        <p:attrNameLst>
                                          <p:attrName>style.visibility</p:attrName>
                                        </p:attrNameLst>
                                      </p:cBhvr>
                                      <p:to>
                                        <p:strVal val="visible"/>
                                      </p:to>
                                    </p:set>
                                    <p:animEffect transition="in" filter="fade">
                                      <p:cBhvr>
                                        <p:cTn id="12" dur="1000"/>
                                        <p:tgtEl>
                                          <p:spTgt spid="6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4">
                                            <p:txEl>
                                              <p:pRg st="2" end="2"/>
                                            </p:txEl>
                                          </p:spTgt>
                                        </p:tgtEl>
                                        <p:attrNameLst>
                                          <p:attrName>style.visibility</p:attrName>
                                        </p:attrNameLst>
                                      </p:cBhvr>
                                      <p:to>
                                        <p:strVal val="visible"/>
                                      </p:to>
                                    </p:set>
                                    <p:animEffect transition="in" filter="fade">
                                      <p:cBhvr>
                                        <p:cTn id="17" dur="1000"/>
                                        <p:tgtEl>
                                          <p:spTgt spid="6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4">
                                            <p:txEl>
                                              <p:pRg st="3" end="3"/>
                                            </p:txEl>
                                          </p:spTgt>
                                        </p:tgtEl>
                                        <p:attrNameLst>
                                          <p:attrName>style.visibility</p:attrName>
                                        </p:attrNameLst>
                                      </p:cBhvr>
                                      <p:to>
                                        <p:strVal val="visible"/>
                                      </p:to>
                                    </p:set>
                                    <p:animEffect transition="in" filter="fade">
                                      <p:cBhvr>
                                        <p:cTn id="22" dur="1000"/>
                                        <p:tgtEl>
                                          <p:spTgt spid="6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4">
                                            <p:txEl>
                                              <p:pRg st="4" end="4"/>
                                            </p:txEl>
                                          </p:spTgt>
                                        </p:tgtEl>
                                        <p:attrNameLst>
                                          <p:attrName>style.visibility</p:attrName>
                                        </p:attrNameLst>
                                      </p:cBhvr>
                                      <p:to>
                                        <p:strVal val="visible"/>
                                      </p:to>
                                    </p:set>
                                    <p:animEffect transition="in" filter="fade">
                                      <p:cBhvr>
                                        <p:cTn id="27" dur="1000"/>
                                        <p:tgtEl>
                                          <p:spTgt spid="69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4">
                                            <p:txEl>
                                              <p:pRg st="5" end="5"/>
                                            </p:txEl>
                                          </p:spTgt>
                                        </p:tgtEl>
                                        <p:attrNameLst>
                                          <p:attrName>style.visibility</p:attrName>
                                        </p:attrNameLst>
                                      </p:cBhvr>
                                      <p:to>
                                        <p:strVal val="visible"/>
                                      </p:to>
                                    </p:set>
                                    <p:animEffect transition="in" filter="fade">
                                      <p:cBhvr>
                                        <p:cTn id="32" dur="1000"/>
                                        <p:tgtEl>
                                          <p:spTgt spid="69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94">
                                            <p:txEl>
                                              <p:pRg st="6" end="6"/>
                                            </p:txEl>
                                          </p:spTgt>
                                        </p:tgtEl>
                                        <p:attrNameLst>
                                          <p:attrName>style.visibility</p:attrName>
                                        </p:attrNameLst>
                                      </p:cBhvr>
                                      <p:to>
                                        <p:strVal val="visible"/>
                                      </p:to>
                                    </p:set>
                                    <p:animEffect transition="in" filter="fade">
                                      <p:cBhvr>
                                        <p:cTn id="37" dur="1000"/>
                                        <p:tgtEl>
                                          <p:spTgt spid="69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95">
                                            <p:txEl>
                                              <p:pRg st="3" end="3"/>
                                            </p:txEl>
                                          </p:spTgt>
                                        </p:tgtEl>
                                        <p:attrNameLst>
                                          <p:attrName>style.visibility</p:attrName>
                                        </p:attrNameLst>
                                      </p:cBhvr>
                                      <p:to>
                                        <p:strVal val="visible"/>
                                      </p:to>
                                    </p:set>
                                    <p:animEffect transition="in" filter="fade">
                                      <p:cBhvr>
                                        <p:cTn id="42" dur="1000"/>
                                        <p:tgtEl>
                                          <p:spTgt spid="69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95">
                                            <p:txEl>
                                              <p:pRg st="2" end="2"/>
                                            </p:txEl>
                                          </p:spTgt>
                                        </p:tgtEl>
                                        <p:attrNameLst>
                                          <p:attrName>style.visibility</p:attrName>
                                        </p:attrNameLst>
                                      </p:cBhvr>
                                      <p:to>
                                        <p:strVal val="visible"/>
                                      </p:to>
                                    </p:set>
                                    <p:animEffect transition="in" filter="fade">
                                      <p:cBhvr>
                                        <p:cTn id="47" dur="1000"/>
                                        <p:tgtEl>
                                          <p:spTgt spid="6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06"/>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BD4071EB-ABC2-5442-A38D-A3BFC5D0ECF9}"/>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22878" r="1" b="36378"/>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Eurooppa-neuvosto - Consilium">
            <a:extLst>
              <a:ext uri="{FF2B5EF4-FFF2-40B4-BE49-F238E27FC236}">
                <a16:creationId xmlns:a16="http://schemas.microsoft.com/office/drawing/2014/main" id="{CA9C3C58-3681-0C41-BED8-28C560E63F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153"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39" name="Freeform: Shape 13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1" name="Freeform: Shape 14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07" name="Google Shape;707;p94"/>
          <p:cNvSpPr txBox="1">
            <a:spLocks noGrp="1"/>
          </p:cNvSpPr>
          <p:nvPr>
            <p:ph type="title"/>
          </p:nvPr>
        </p:nvSpPr>
        <p:spPr>
          <a:xfrm>
            <a:off x="448056" y="617221"/>
            <a:ext cx="4832802" cy="742950"/>
          </a:xfrm>
          <a:prstGeom prst="rect">
            <a:avLst/>
          </a:prstGeom>
        </p:spPr>
        <p:txBody>
          <a:bodyPr spcFirstLastPara="1" vert="horz" lIns="91440" tIns="45720" rIns="91440" bIns="45720" rtlCol="0" anchor="ctr" anchorCtr="0">
            <a:normAutofit fontScale="90000"/>
          </a:bodyPr>
          <a:lstStyle/>
          <a:p>
            <a:pPr marL="0" marR="0" lvl="0" indent="0">
              <a:spcAft>
                <a:spcPts val="0"/>
              </a:spcAft>
              <a:buSzPts val="5400"/>
            </a:pPr>
            <a:r>
              <a:rPr lang="en-US" sz="3400" b="0" i="0" u="none" strike="noStrike" kern="1200" cap="none" dirty="0">
                <a:solidFill>
                  <a:schemeClr val="tx1"/>
                </a:solidFill>
                <a:latin typeface="+mj-lt"/>
                <a:ea typeface="+mj-ea"/>
                <a:cs typeface="+mj-cs"/>
                <a:sym typeface="Rokkitt"/>
              </a:rPr>
              <a:t>EU:N TOIMIELIMET </a:t>
            </a:r>
            <a:r>
              <a:rPr lang="en-US" sz="3400" kern="1200" dirty="0">
                <a:solidFill>
                  <a:schemeClr val="tx1"/>
                </a:solidFill>
                <a:latin typeface="+mj-lt"/>
                <a:ea typeface="+mj-ea"/>
                <a:cs typeface="+mj-cs"/>
                <a:sym typeface="Rokkitt"/>
              </a:rPr>
              <a:t>(</a:t>
            </a:r>
            <a:r>
              <a:rPr lang="en-US" sz="3400" kern="1200" dirty="0" err="1">
                <a:solidFill>
                  <a:schemeClr val="tx1"/>
                </a:solidFill>
                <a:latin typeface="+mj-lt"/>
                <a:ea typeface="+mj-ea"/>
                <a:cs typeface="+mj-cs"/>
                <a:sym typeface="Rokkitt"/>
              </a:rPr>
              <a:t>kpl</a:t>
            </a:r>
            <a:r>
              <a:rPr lang="en-US" sz="3400" kern="1200" dirty="0">
                <a:solidFill>
                  <a:schemeClr val="tx1"/>
                </a:solidFill>
                <a:latin typeface="+mj-lt"/>
                <a:ea typeface="+mj-ea"/>
                <a:cs typeface="+mj-cs"/>
                <a:sym typeface="Rokkitt"/>
              </a:rPr>
              <a:t> 10.)</a:t>
            </a:r>
            <a:endParaRPr lang="en-US" sz="3400" kern="1200" dirty="0">
              <a:solidFill>
                <a:schemeClr val="tx1"/>
              </a:solidFill>
              <a:latin typeface="+mj-lt"/>
              <a:ea typeface="+mj-ea"/>
              <a:cs typeface="+mj-cs"/>
            </a:endParaRPr>
          </a:p>
        </p:txBody>
      </p:sp>
      <p:sp>
        <p:nvSpPr>
          <p:cNvPr id="143" name="Rectangle 14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45" name="Rectangle 14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08" name="Google Shape;708;p94"/>
          <p:cNvSpPr txBox="1">
            <a:spLocks noGrp="1"/>
          </p:cNvSpPr>
          <p:nvPr>
            <p:ph sz="half" idx="1"/>
          </p:nvPr>
        </p:nvSpPr>
        <p:spPr>
          <a:xfrm>
            <a:off x="128016" y="1488187"/>
            <a:ext cx="5838444" cy="5180835"/>
          </a:xfrm>
          <a:prstGeom prst="rect">
            <a:avLst/>
          </a:prstGeom>
        </p:spPr>
        <p:txBody>
          <a:bodyPr spcFirstLastPara="1" vert="horz" lIns="91440" tIns="45720" rIns="91440" bIns="45720" rtlCol="0" anchorCtr="0">
            <a:normAutofit lnSpcReduction="10000"/>
          </a:bodyPr>
          <a:lstStyle/>
          <a:p>
            <a:pPr marL="182880" marR="0" lvl="0">
              <a:spcBef>
                <a:spcPts val="0"/>
              </a:spcBef>
              <a:spcAft>
                <a:spcPts val="0"/>
              </a:spcAft>
              <a:buClr>
                <a:srgbClr val="9E3611"/>
              </a:buClr>
              <a:buSzPts val="2400"/>
            </a:pPr>
            <a:r>
              <a:rPr lang="en-US" sz="2400" b="1" i="0" u="sng" strike="noStrike" cap="none" dirty="0">
                <a:sym typeface="Rockwell"/>
              </a:rPr>
              <a:t>1. </a:t>
            </a:r>
            <a:r>
              <a:rPr lang="en-US" sz="2400" b="1" i="0" u="sng" strike="noStrike" cap="none" dirty="0" err="1">
                <a:sym typeface="Rockwell"/>
              </a:rPr>
              <a:t>Eurooppa-neuvosto</a:t>
            </a:r>
            <a:endParaRPr lang="en-US" sz="2400" u="sng" dirty="0"/>
          </a:p>
          <a:p>
            <a:pPr marL="182880" marR="0" lvl="0">
              <a:spcBef>
                <a:spcPts val="1200"/>
              </a:spcBef>
              <a:spcAft>
                <a:spcPts val="0"/>
              </a:spcAft>
              <a:buClr>
                <a:srgbClr val="9E3611"/>
              </a:buClr>
              <a:buSzPts val="2400"/>
            </a:pPr>
            <a:r>
              <a:rPr lang="en-US" sz="2400" b="0" i="0" u="none" strike="noStrike" cap="none" dirty="0" err="1">
                <a:sym typeface="Rockwell"/>
              </a:rPr>
              <a:t>Jäsenmaiden</a:t>
            </a:r>
            <a:r>
              <a:rPr lang="en-US" sz="2400" b="0" i="0" u="none" strike="noStrike" cap="none" dirty="0">
                <a:sym typeface="Rockwell"/>
              </a:rPr>
              <a:t> </a:t>
            </a:r>
            <a:r>
              <a:rPr lang="en-US" sz="2400" b="1" i="0" u="none" strike="noStrike" cap="none" dirty="0" err="1">
                <a:sym typeface="Rockwell"/>
              </a:rPr>
              <a:t>päämiehet</a:t>
            </a:r>
            <a:r>
              <a:rPr lang="en-US" sz="2400" b="0" i="0" u="none" strike="noStrike" cap="none" dirty="0">
                <a:sym typeface="Rockwell"/>
              </a:rPr>
              <a:t> </a:t>
            </a:r>
            <a:r>
              <a:rPr lang="en-US" sz="2400" b="0" i="0" u="none" strike="noStrike" cap="none" dirty="0" err="1">
                <a:sym typeface="Rockwell"/>
              </a:rPr>
              <a:t>kokoontuvat</a:t>
            </a:r>
            <a:r>
              <a:rPr lang="en-US" sz="2400" b="0" i="0" u="none" strike="noStrike" cap="none" dirty="0">
                <a:sym typeface="Rockwell"/>
              </a:rPr>
              <a:t> </a:t>
            </a:r>
            <a:r>
              <a:rPr lang="en-US" sz="2400" b="0" i="0" u="none" strike="noStrike" cap="none" dirty="0" err="1">
                <a:sym typeface="Rockwell"/>
              </a:rPr>
              <a:t>väh</a:t>
            </a:r>
            <a:r>
              <a:rPr lang="en-US" sz="2400" b="0" i="0" u="none" strike="noStrike" cap="none" dirty="0">
                <a:sym typeface="Rockwell"/>
              </a:rPr>
              <a:t>. 4 </a:t>
            </a:r>
            <a:r>
              <a:rPr lang="en-US" sz="2400" b="0" i="0" u="none" strike="noStrike" cap="none" dirty="0" err="1">
                <a:sym typeface="Rockwell"/>
              </a:rPr>
              <a:t>krt</a:t>
            </a:r>
            <a:r>
              <a:rPr lang="en-US" sz="2400" b="0" i="0" u="none" strike="noStrike" cap="none" dirty="0">
                <a:sym typeface="Rockwell"/>
              </a:rPr>
              <a:t> </a:t>
            </a:r>
            <a:r>
              <a:rPr lang="en-US" sz="2400" b="0" i="0" u="none" strike="noStrike" cap="none" dirty="0" err="1">
                <a:sym typeface="Rockwell"/>
              </a:rPr>
              <a:t>vuodessa</a:t>
            </a:r>
            <a:r>
              <a:rPr lang="en-US" sz="2400" b="0" i="0" u="none" strike="noStrike" cap="none" dirty="0">
                <a:sym typeface="Rockwell"/>
              </a:rPr>
              <a:t> </a:t>
            </a:r>
            <a:r>
              <a:rPr lang="en-US" sz="2400" b="0" i="1" u="none" strike="noStrike" cap="none" dirty="0" err="1">
                <a:sym typeface="Rockwell"/>
              </a:rPr>
              <a:t>Brysselissä</a:t>
            </a:r>
            <a:endParaRPr lang="en-US" sz="2400" i="1" dirty="0"/>
          </a:p>
          <a:p>
            <a:pPr marL="182880" marR="0" lvl="0">
              <a:spcBef>
                <a:spcPts val="1200"/>
              </a:spcBef>
              <a:spcAft>
                <a:spcPts val="0"/>
              </a:spcAft>
              <a:buClr>
                <a:srgbClr val="9E3611"/>
              </a:buClr>
              <a:buSzPts val="2400"/>
            </a:pPr>
            <a:r>
              <a:rPr lang="en-US" sz="2400" b="1" dirty="0" err="1"/>
              <a:t>P</a:t>
            </a:r>
            <a:r>
              <a:rPr lang="en-US" sz="2400" b="1" dirty="0" err="1">
                <a:sym typeface="Rockwell"/>
              </a:rPr>
              <a:t>äättää</a:t>
            </a:r>
            <a:r>
              <a:rPr lang="en-US" sz="2400" b="1" dirty="0">
                <a:sym typeface="Rockwell"/>
              </a:rPr>
              <a:t> </a:t>
            </a:r>
            <a:r>
              <a:rPr lang="en-US" sz="2400" b="1" i="0" u="none" strike="noStrike" cap="none" dirty="0" err="1">
                <a:sym typeface="Rockwell"/>
              </a:rPr>
              <a:t>EU:n</a:t>
            </a:r>
            <a:r>
              <a:rPr lang="en-US" sz="2400" b="1" i="0" u="none" strike="noStrike" cap="none" dirty="0">
                <a:sym typeface="Rockwell"/>
              </a:rPr>
              <a:t> </a:t>
            </a:r>
            <a:r>
              <a:rPr lang="en-US" sz="2400" b="1" dirty="0" err="1">
                <a:sym typeface="Rockwell"/>
              </a:rPr>
              <a:t>yleisistä</a:t>
            </a:r>
            <a:r>
              <a:rPr lang="en-US" sz="2400" b="1" dirty="0">
                <a:sym typeface="Rockwell"/>
              </a:rPr>
              <a:t> </a:t>
            </a:r>
            <a:r>
              <a:rPr lang="en-US" sz="2400" b="1" dirty="0" err="1">
                <a:sym typeface="Rockwell"/>
              </a:rPr>
              <a:t>suuntaviivoista</a:t>
            </a:r>
            <a:r>
              <a:rPr lang="en-US" sz="2400" b="1" dirty="0">
                <a:sym typeface="Rockwell"/>
              </a:rPr>
              <a:t>, </a:t>
            </a:r>
            <a:r>
              <a:rPr lang="en-US" sz="2400" b="1" dirty="0" err="1">
                <a:sym typeface="Rockwell"/>
              </a:rPr>
              <a:t>unionin</a:t>
            </a:r>
            <a:r>
              <a:rPr lang="en-US" sz="2400" b="1" dirty="0">
                <a:sym typeface="Rockwell"/>
              </a:rPr>
              <a:t> </a:t>
            </a:r>
            <a:r>
              <a:rPr lang="en-US" sz="2400" b="1" dirty="0" err="1">
                <a:sym typeface="Rockwell"/>
              </a:rPr>
              <a:t>kehittämisestä</a:t>
            </a:r>
            <a:r>
              <a:rPr lang="en-US" sz="2400" b="1" dirty="0">
                <a:sym typeface="Rockwell"/>
              </a:rPr>
              <a:t> ja </a:t>
            </a:r>
            <a:r>
              <a:rPr lang="en-US" sz="2400" b="1" dirty="0" err="1">
                <a:sym typeface="Rockwell"/>
              </a:rPr>
              <a:t>jäsenvaltioiden</a:t>
            </a:r>
            <a:r>
              <a:rPr lang="en-US" sz="2400" b="1" dirty="0">
                <a:sym typeface="Rockwell"/>
              </a:rPr>
              <a:t> </a:t>
            </a:r>
            <a:r>
              <a:rPr lang="en-US" sz="2400" b="1" dirty="0" err="1">
                <a:sym typeface="Rockwell"/>
              </a:rPr>
              <a:t>välisistä</a:t>
            </a:r>
            <a:r>
              <a:rPr lang="en-US" sz="2400" b="1" dirty="0">
                <a:sym typeface="Rockwell"/>
              </a:rPr>
              <a:t> </a:t>
            </a:r>
            <a:r>
              <a:rPr lang="en-US" sz="2400" b="1" dirty="0" err="1">
                <a:sym typeface="Rockwell"/>
              </a:rPr>
              <a:t>kiistoista</a:t>
            </a:r>
            <a:endParaRPr lang="en-US" sz="2400" dirty="0"/>
          </a:p>
          <a:p>
            <a:pPr marL="182880" marR="0" lvl="0">
              <a:spcBef>
                <a:spcPts val="1200"/>
              </a:spcBef>
              <a:spcAft>
                <a:spcPts val="0"/>
              </a:spcAft>
              <a:buClr>
                <a:srgbClr val="9E3611"/>
              </a:buClr>
              <a:buSzPts val="2400"/>
            </a:pPr>
            <a:r>
              <a:rPr lang="en-US" sz="2400" b="0" i="0" u="none" strike="noStrike" cap="none" dirty="0" err="1">
                <a:sym typeface="Rockwell"/>
              </a:rPr>
              <a:t>Eurooppa-neuvoston</a:t>
            </a:r>
            <a:r>
              <a:rPr lang="en-US" sz="2400" b="0" i="0" u="none" strike="noStrike" cap="none" dirty="0">
                <a:sym typeface="Rockwell"/>
              </a:rPr>
              <a:t> </a:t>
            </a:r>
            <a:r>
              <a:rPr lang="en-US" sz="2400" b="0" i="0" u="none" strike="noStrike" cap="none" dirty="0" err="1">
                <a:sym typeface="Rockwell"/>
              </a:rPr>
              <a:t>puheenjo</a:t>
            </a:r>
            <a:r>
              <a:rPr lang="en-US" sz="2400" dirty="0" err="1"/>
              <a:t>htaja</a:t>
            </a:r>
            <a:r>
              <a:rPr lang="en-US" sz="2400" dirty="0"/>
              <a:t> (</a:t>
            </a:r>
            <a:r>
              <a:rPr lang="en-US" sz="2400" b="0" i="0" u="none" strike="noStrike" cap="none" dirty="0" err="1">
                <a:sym typeface="Rockwell"/>
              </a:rPr>
              <a:t>EU:n</a:t>
            </a:r>
            <a:r>
              <a:rPr lang="en-US" sz="2400" b="0" i="0" u="none" strike="noStrike" cap="none" dirty="0">
                <a:sym typeface="Rockwell"/>
              </a:rPr>
              <a:t> ”</a:t>
            </a:r>
            <a:r>
              <a:rPr lang="en-US" sz="2400" b="0" i="0" u="none" strike="noStrike" cap="none" dirty="0" err="1">
                <a:sym typeface="Rockwell"/>
              </a:rPr>
              <a:t>presidentti</a:t>
            </a:r>
            <a:r>
              <a:rPr lang="en-US" sz="2400" b="0" i="0" u="none" strike="noStrike" cap="none" dirty="0">
                <a:sym typeface="Rockwell"/>
              </a:rPr>
              <a:t>”), </a:t>
            </a:r>
            <a:r>
              <a:rPr lang="en-US" sz="2400" b="0" i="0" u="none" strike="noStrike" cap="none" dirty="0" err="1">
                <a:sym typeface="Rockwell"/>
              </a:rPr>
              <a:t>toimikausi</a:t>
            </a:r>
            <a:r>
              <a:rPr lang="en-US" sz="2400" b="0" i="0" u="none" strike="noStrike" cap="none" dirty="0">
                <a:sym typeface="Rockwell"/>
              </a:rPr>
              <a:t> 2½ </a:t>
            </a:r>
            <a:r>
              <a:rPr lang="en-US" sz="2400" b="0" i="0" u="none" strike="noStrike" cap="none" dirty="0" err="1">
                <a:sym typeface="Rockwell"/>
              </a:rPr>
              <a:t>vuotta</a:t>
            </a:r>
            <a:r>
              <a:rPr lang="en-US" sz="2400" b="0" i="0" u="none" strike="noStrike" cap="none" dirty="0">
                <a:sym typeface="Rockwell"/>
              </a:rPr>
              <a:t> → </a:t>
            </a:r>
            <a:r>
              <a:rPr lang="en-US" sz="2400" dirty="0">
                <a:sym typeface="Rockwell"/>
              </a:rPr>
              <a:t>Charles Michel</a:t>
            </a:r>
            <a:endParaRPr lang="en-US" sz="2400" b="0" i="0" u="none" strike="noStrike" cap="none" dirty="0">
              <a:sym typeface="Rockwell"/>
            </a:endParaRPr>
          </a:p>
          <a:p>
            <a:pPr marL="182880" marR="0" lvl="0">
              <a:spcBef>
                <a:spcPts val="1200"/>
              </a:spcBef>
              <a:spcAft>
                <a:spcPts val="0"/>
              </a:spcAft>
              <a:buClr>
                <a:srgbClr val="9E3611"/>
              </a:buClr>
              <a:buSzPts val="2400"/>
            </a:pPr>
            <a:r>
              <a:rPr lang="en-US" sz="2400" dirty="0" err="1"/>
              <a:t>Päätökset</a:t>
            </a:r>
            <a:r>
              <a:rPr lang="en-US" sz="2400" dirty="0"/>
              <a:t> </a:t>
            </a:r>
            <a:r>
              <a:rPr lang="en-US" sz="2400" dirty="0" err="1"/>
              <a:t>pääosin</a:t>
            </a:r>
            <a:r>
              <a:rPr lang="en-US" sz="2400" dirty="0"/>
              <a:t> </a:t>
            </a:r>
            <a:r>
              <a:rPr lang="en-US" sz="2400" b="1" i="1" dirty="0" err="1"/>
              <a:t>yksimielisesti</a:t>
            </a:r>
            <a:endParaRPr lang="en-US" sz="2400" b="1" i="1" dirty="0"/>
          </a:p>
          <a:p>
            <a:pPr marL="0" marR="0" lvl="0" indent="0">
              <a:spcBef>
                <a:spcPts val="1200"/>
              </a:spcBef>
              <a:spcAft>
                <a:spcPts val="0"/>
              </a:spcAft>
              <a:buClr>
                <a:srgbClr val="9E3611"/>
              </a:buClr>
              <a:buSzPts val="2400"/>
              <a:buNone/>
            </a:pPr>
            <a:endParaRPr lang="en-US" sz="2400" b="1" i="1" dirty="0"/>
          </a:p>
          <a:p>
            <a:pPr marL="182880" marR="0" lvl="0">
              <a:spcBef>
                <a:spcPts val="1200"/>
              </a:spcBef>
              <a:spcAft>
                <a:spcPts val="0"/>
              </a:spcAft>
              <a:buClr>
                <a:srgbClr val="9E3611"/>
              </a:buClr>
              <a:buSzPts val="2400"/>
            </a:pPr>
            <a:r>
              <a:rPr lang="en-US" sz="1500" b="1" i="1" dirty="0">
                <a:hlinkClick r:id="rId5"/>
              </a:rPr>
              <a:t>https://newsroom.consilium.europa.eu/events/20160503-european-council-the-making-of/118048-eurooppa-neuvoston-kulissien-takana-fi-20180515</a:t>
            </a:r>
            <a:endParaRPr lang="en-US" sz="1500" b="1" i="1" dirty="0"/>
          </a:p>
          <a:p>
            <a:pPr marL="182880" marR="0" lvl="0">
              <a:spcBef>
                <a:spcPts val="1200"/>
              </a:spcBef>
              <a:spcAft>
                <a:spcPts val="0"/>
              </a:spcAft>
              <a:buClr>
                <a:srgbClr val="9E3611"/>
              </a:buClr>
              <a:buSzPts val="2400"/>
            </a:pPr>
            <a:r>
              <a:rPr lang="en-US" sz="1500" b="1" i="1" dirty="0">
                <a:hlinkClick r:id="rId6"/>
              </a:rPr>
              <a:t>https://</a:t>
            </a:r>
            <a:r>
              <a:rPr lang="en-US" sz="1500" b="1" i="1" dirty="0" err="1">
                <a:hlinkClick r:id="rId6"/>
              </a:rPr>
              <a:t>newsroom.consilium.europa.eu</a:t>
            </a:r>
            <a:r>
              <a:rPr lang="en-US" sz="1500" b="1" i="1" dirty="0">
                <a:hlinkClick r:id="rId6"/>
              </a:rPr>
              <a:t>/videos</a:t>
            </a:r>
            <a:endParaRPr lang="en-US" sz="1500" b="1" i="1" dirty="0"/>
          </a:p>
          <a:p>
            <a:pPr marL="182880" marR="0" lvl="0">
              <a:spcBef>
                <a:spcPts val="1200"/>
              </a:spcBef>
              <a:spcAft>
                <a:spcPts val="0"/>
              </a:spcAft>
              <a:buClr>
                <a:srgbClr val="9E3611"/>
              </a:buClr>
              <a:buSzPts val="1700"/>
            </a:pPr>
            <a:endParaRPr lang="en-US" sz="2000" b="0" i="0" u="none" strike="noStrike" cap="none" dirty="0">
              <a:sym typeface="Rockwell"/>
            </a:endParaRPr>
          </a:p>
          <a:p>
            <a:pPr marL="182880" marR="0" lvl="0">
              <a:spcBef>
                <a:spcPts val="1200"/>
              </a:spcBef>
              <a:spcAft>
                <a:spcPts val="0"/>
              </a:spcAft>
              <a:buClr>
                <a:srgbClr val="9E3611"/>
              </a:buClr>
              <a:buSzPts val="1700"/>
            </a:pPr>
            <a:endParaRPr lang="en-US" sz="2000" b="0" i="0" u="none" strike="noStrike" cap="none" dirty="0">
              <a:sym typeface="Rockwell"/>
            </a:endParaRPr>
          </a:p>
        </p:txBody>
      </p:sp>
      <p:sp>
        <p:nvSpPr>
          <p:cNvPr id="710" name="Google Shape;710;p94"/>
          <p:cNvSpPr txBox="1"/>
          <p:nvPr/>
        </p:nvSpPr>
        <p:spPr>
          <a:xfrm>
            <a:off x="6379275" y="5790425"/>
            <a:ext cx="4805700" cy="58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11" name="Google Shape;711;p94"/>
          <p:cNvSpPr txBox="1"/>
          <p:nvPr/>
        </p:nvSpPr>
        <p:spPr>
          <a:xfrm>
            <a:off x="6386325" y="1160300"/>
            <a:ext cx="4811100" cy="116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Rockwell"/>
              <a:ea typeface="Rockwell"/>
              <a:cs typeface="Rockwell"/>
              <a:sym typeface="Rockwell"/>
            </a:endParaRPr>
          </a:p>
        </p:txBody>
      </p:sp>
      <p:sp>
        <p:nvSpPr>
          <p:cNvPr id="10" name="Google Shape;711;p94">
            <a:extLst>
              <a:ext uri="{FF2B5EF4-FFF2-40B4-BE49-F238E27FC236}">
                <a16:creationId xmlns:a16="http://schemas.microsoft.com/office/drawing/2014/main" id="{2873D86B-F5F2-214F-8217-AACF5CCFAF6D}"/>
              </a:ext>
            </a:extLst>
          </p:cNvPr>
          <p:cNvSpPr txBox="1"/>
          <p:nvPr/>
        </p:nvSpPr>
        <p:spPr>
          <a:xfrm>
            <a:off x="10020732" y="-822417"/>
            <a:ext cx="1853390" cy="6071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8">
                                            <p:txEl>
                                              <p:pRg st="0" end="0"/>
                                            </p:txEl>
                                          </p:spTgt>
                                        </p:tgtEl>
                                        <p:attrNameLst>
                                          <p:attrName>style.visibility</p:attrName>
                                        </p:attrNameLst>
                                      </p:cBhvr>
                                      <p:to>
                                        <p:strVal val="visible"/>
                                      </p:to>
                                    </p:set>
                                    <p:animEffect transition="in" filter="fade">
                                      <p:cBhvr>
                                        <p:cTn id="7" dur="1000"/>
                                        <p:tgtEl>
                                          <p:spTgt spid="7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8">
                                            <p:txEl>
                                              <p:pRg st="1" end="1"/>
                                            </p:txEl>
                                          </p:spTgt>
                                        </p:tgtEl>
                                        <p:attrNameLst>
                                          <p:attrName>style.visibility</p:attrName>
                                        </p:attrNameLst>
                                      </p:cBhvr>
                                      <p:to>
                                        <p:strVal val="visible"/>
                                      </p:to>
                                    </p:set>
                                    <p:animEffect transition="in" filter="fade">
                                      <p:cBhvr>
                                        <p:cTn id="12" dur="1000"/>
                                        <p:tgtEl>
                                          <p:spTgt spid="7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8">
                                            <p:txEl>
                                              <p:pRg st="2" end="2"/>
                                            </p:txEl>
                                          </p:spTgt>
                                        </p:tgtEl>
                                        <p:attrNameLst>
                                          <p:attrName>style.visibility</p:attrName>
                                        </p:attrNameLst>
                                      </p:cBhvr>
                                      <p:to>
                                        <p:strVal val="visible"/>
                                      </p:to>
                                    </p:set>
                                    <p:animEffect transition="in" filter="fade">
                                      <p:cBhvr>
                                        <p:cTn id="17" dur="1000"/>
                                        <p:tgtEl>
                                          <p:spTgt spid="7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8">
                                            <p:txEl>
                                              <p:pRg st="3" end="3"/>
                                            </p:txEl>
                                          </p:spTgt>
                                        </p:tgtEl>
                                        <p:attrNameLst>
                                          <p:attrName>style.visibility</p:attrName>
                                        </p:attrNameLst>
                                      </p:cBhvr>
                                      <p:to>
                                        <p:strVal val="visible"/>
                                      </p:to>
                                    </p:set>
                                    <p:animEffect transition="in" filter="fade">
                                      <p:cBhvr>
                                        <p:cTn id="22" dur="1000"/>
                                        <p:tgtEl>
                                          <p:spTgt spid="7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8">
                                            <p:txEl>
                                              <p:pRg st="4" end="4"/>
                                            </p:txEl>
                                          </p:spTgt>
                                        </p:tgtEl>
                                        <p:attrNameLst>
                                          <p:attrName>style.visibility</p:attrName>
                                        </p:attrNameLst>
                                      </p:cBhvr>
                                      <p:to>
                                        <p:strVal val="visible"/>
                                      </p:to>
                                    </p:set>
                                    <p:animEffect transition="in" filter="fade">
                                      <p:cBhvr>
                                        <p:cTn id="27" dur="1000"/>
                                        <p:tgtEl>
                                          <p:spTgt spid="70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08">
                                            <p:txEl>
                                              <p:pRg st="6" end="6"/>
                                            </p:txEl>
                                          </p:spTgt>
                                        </p:tgtEl>
                                        <p:attrNameLst>
                                          <p:attrName>style.visibility</p:attrName>
                                        </p:attrNameLst>
                                      </p:cBhvr>
                                      <p:to>
                                        <p:strVal val="visible"/>
                                      </p:to>
                                    </p:set>
                                    <p:animEffect transition="in" filter="fade">
                                      <p:cBhvr>
                                        <p:cTn id="32" dur="1000"/>
                                        <p:tgtEl>
                                          <p:spTgt spid="70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8">
                                            <p:txEl>
                                              <p:pRg st="7" end="7"/>
                                            </p:txEl>
                                          </p:spTgt>
                                        </p:tgtEl>
                                        <p:attrNameLst>
                                          <p:attrName>style.visibility</p:attrName>
                                        </p:attrNameLst>
                                      </p:cBhvr>
                                      <p:to>
                                        <p:strVal val="visible"/>
                                      </p:to>
                                    </p:set>
                                    <p:animEffect transition="in" filter="fade">
                                      <p:cBhvr>
                                        <p:cTn id="37" dur="1000"/>
                                        <p:tgtEl>
                                          <p:spTgt spid="70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F4BC337-AA0B-064C-899B-28D135FBB1E3}"/>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EU.n toimielimet (kpl 10.)</a:t>
            </a:r>
          </a:p>
        </p:txBody>
      </p:sp>
      <p:pic>
        <p:nvPicPr>
          <p:cNvPr id="6146" name="Picture 2" descr="Kuva, joka sisältää kohteen teksti, poseeraaminen, ryhmä&#10;&#10;Kuvaus luotu automaattisesti">
            <a:extLst>
              <a:ext uri="{FF2B5EF4-FFF2-40B4-BE49-F238E27FC236}">
                <a16:creationId xmlns:a16="http://schemas.microsoft.com/office/drawing/2014/main" id="{445CB60A-2E3E-A641-9D15-B287E1FCE929}"/>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8228" r="38665"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15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0EB4E554-8EC6-C34B-88EB-A3604D34AFD8}"/>
              </a:ext>
            </a:extLst>
          </p:cNvPr>
          <p:cNvSpPr>
            <a:spLocks noGrp="1"/>
          </p:cNvSpPr>
          <p:nvPr>
            <p:ph sz="half" idx="1"/>
          </p:nvPr>
        </p:nvSpPr>
        <p:spPr>
          <a:xfrm>
            <a:off x="4846320" y="2441448"/>
            <a:ext cx="7189470" cy="4295394"/>
          </a:xfrm>
        </p:spPr>
        <p:txBody>
          <a:bodyPr vert="horz" lIns="91440" tIns="45720" rIns="91440" bIns="45720" rtlCol="0">
            <a:normAutofit fontScale="92500" lnSpcReduction="10000"/>
          </a:bodyPr>
          <a:lstStyle/>
          <a:p>
            <a:pPr marL="182880" lvl="0">
              <a:spcBef>
                <a:spcPts val="0"/>
              </a:spcBef>
              <a:buClr>
                <a:srgbClr val="9E3611"/>
              </a:buClr>
              <a:buSzPts val="3000"/>
            </a:pPr>
            <a:r>
              <a:rPr lang="en-US" b="1" u="sng" dirty="0">
                <a:sym typeface="Rockwell"/>
              </a:rPr>
              <a:t>2. </a:t>
            </a:r>
            <a:r>
              <a:rPr lang="en-US" b="1" u="sng" dirty="0" err="1">
                <a:sym typeface="Rockwell"/>
              </a:rPr>
              <a:t>Euroopan</a:t>
            </a:r>
            <a:r>
              <a:rPr lang="en-US" b="1" u="sng" dirty="0">
                <a:sym typeface="Rockwell"/>
              </a:rPr>
              <a:t> </a:t>
            </a:r>
            <a:r>
              <a:rPr lang="en-US" b="1" u="sng" dirty="0" err="1">
                <a:sym typeface="Rockwell"/>
              </a:rPr>
              <a:t>komissio</a:t>
            </a:r>
            <a:endParaRPr lang="en-US" u="sng" dirty="0"/>
          </a:p>
          <a:p>
            <a:pPr marL="182880" lvl="0">
              <a:spcBef>
                <a:spcPts val="1200"/>
              </a:spcBef>
              <a:buClr>
                <a:srgbClr val="9E3611"/>
              </a:buClr>
              <a:buSzPts val="3000"/>
            </a:pPr>
            <a:r>
              <a:rPr lang="en-US" dirty="0">
                <a:sym typeface="Calibri"/>
              </a:rPr>
              <a:t>27 </a:t>
            </a:r>
            <a:r>
              <a:rPr lang="en-US" dirty="0" err="1">
                <a:sym typeface="Calibri"/>
              </a:rPr>
              <a:t>jäsentä</a:t>
            </a:r>
            <a:r>
              <a:rPr lang="en-US" dirty="0">
                <a:sym typeface="Calibri"/>
              </a:rPr>
              <a:t> </a:t>
            </a:r>
            <a:r>
              <a:rPr lang="en-US" dirty="0" err="1">
                <a:sym typeface="Calibri"/>
              </a:rPr>
              <a:t>eli</a:t>
            </a:r>
            <a:r>
              <a:rPr lang="en-US" dirty="0">
                <a:sym typeface="Calibri"/>
              </a:rPr>
              <a:t> </a:t>
            </a:r>
            <a:r>
              <a:rPr lang="en-US" b="1" dirty="0" err="1">
                <a:sym typeface="Calibri"/>
              </a:rPr>
              <a:t>komissaaria</a:t>
            </a:r>
            <a:r>
              <a:rPr lang="en-US" dirty="0">
                <a:sym typeface="Calibri"/>
              </a:rPr>
              <a:t>, </a:t>
            </a:r>
            <a:r>
              <a:rPr lang="en-US" dirty="0" err="1">
                <a:sym typeface="Calibri"/>
              </a:rPr>
              <a:t>kausi</a:t>
            </a:r>
            <a:r>
              <a:rPr lang="en-US" dirty="0">
                <a:sym typeface="Calibri"/>
              </a:rPr>
              <a:t> 5 </a:t>
            </a:r>
            <a:r>
              <a:rPr lang="en-US" dirty="0" err="1">
                <a:sym typeface="Calibri"/>
              </a:rPr>
              <a:t>vuotta</a:t>
            </a:r>
            <a:endParaRPr lang="en-US" dirty="0"/>
          </a:p>
          <a:p>
            <a:pPr marL="182880" lvl="0">
              <a:spcBef>
                <a:spcPts val="1200"/>
              </a:spcBef>
              <a:buClr>
                <a:srgbClr val="9E3611"/>
              </a:buClr>
              <a:buSzPts val="3000"/>
            </a:pPr>
            <a:r>
              <a:rPr lang="en-US" dirty="0" err="1">
                <a:sym typeface="Calibri"/>
              </a:rPr>
              <a:t>jäsenmaista</a:t>
            </a:r>
            <a:r>
              <a:rPr lang="en-US" dirty="0">
                <a:sym typeface="Calibri"/>
              </a:rPr>
              <a:t> </a:t>
            </a:r>
            <a:r>
              <a:rPr lang="en-US" dirty="0" err="1">
                <a:sym typeface="Calibri"/>
              </a:rPr>
              <a:t>riippumaton</a:t>
            </a:r>
            <a:r>
              <a:rPr lang="en-US" dirty="0">
                <a:sym typeface="Calibri"/>
              </a:rPr>
              <a:t> </a:t>
            </a:r>
            <a:r>
              <a:rPr lang="en-US" dirty="0" err="1">
                <a:sym typeface="Calibri"/>
              </a:rPr>
              <a:t>ylikansallinen</a:t>
            </a:r>
            <a:r>
              <a:rPr lang="en-US" dirty="0">
                <a:sym typeface="Calibri"/>
              </a:rPr>
              <a:t> </a:t>
            </a:r>
            <a:r>
              <a:rPr lang="en-US" dirty="0" err="1">
                <a:sym typeface="Calibri"/>
              </a:rPr>
              <a:t>elin</a:t>
            </a:r>
            <a:r>
              <a:rPr lang="en-US" dirty="0">
                <a:sym typeface="Calibri"/>
              </a:rPr>
              <a:t>: </a:t>
            </a:r>
            <a:r>
              <a:rPr lang="en-US" dirty="0" err="1">
                <a:sym typeface="Calibri"/>
              </a:rPr>
              <a:t>edustaa</a:t>
            </a:r>
            <a:r>
              <a:rPr lang="en-US" dirty="0">
                <a:sym typeface="Calibri"/>
              </a:rPr>
              <a:t> </a:t>
            </a:r>
            <a:r>
              <a:rPr lang="en-US" dirty="0" err="1">
                <a:sym typeface="Calibri"/>
              </a:rPr>
              <a:t>unionin</a:t>
            </a:r>
            <a:r>
              <a:rPr lang="en-US" dirty="0">
                <a:sym typeface="Calibri"/>
              </a:rPr>
              <a:t> </a:t>
            </a:r>
            <a:r>
              <a:rPr lang="en-US" dirty="0" err="1">
                <a:sym typeface="Calibri"/>
              </a:rPr>
              <a:t>etua</a:t>
            </a:r>
            <a:endParaRPr lang="en-US" dirty="0">
              <a:sym typeface="Calibri"/>
            </a:endParaRPr>
          </a:p>
          <a:p>
            <a:pPr marL="0" lvl="0">
              <a:spcBef>
                <a:spcPts val="1200"/>
              </a:spcBef>
              <a:buClr>
                <a:srgbClr val="9E3611"/>
              </a:buClr>
              <a:buSzPts val="3000"/>
            </a:pPr>
            <a:r>
              <a:rPr lang="en-US" i="1" dirty="0" err="1">
                <a:sym typeface="Calibri"/>
              </a:rPr>
              <a:t>Toimeenpanovalta</a:t>
            </a:r>
            <a:r>
              <a:rPr lang="en-US" i="1" dirty="0">
                <a:sym typeface="Calibri"/>
              </a:rPr>
              <a:t>:</a:t>
            </a:r>
            <a:endParaRPr lang="en-US" i="1" dirty="0"/>
          </a:p>
          <a:p>
            <a:pPr marL="182880" lvl="0">
              <a:spcBef>
                <a:spcPts val="1200"/>
              </a:spcBef>
              <a:buClr>
                <a:srgbClr val="9E3611"/>
              </a:buClr>
              <a:buSzPts val="3000"/>
            </a:pPr>
            <a:r>
              <a:rPr lang="en-US" b="1" dirty="0">
                <a:sym typeface="Calibri"/>
              </a:rPr>
              <a:t>1. </a:t>
            </a:r>
            <a:r>
              <a:rPr lang="en-US" b="1" dirty="0" err="1">
                <a:sym typeface="Calibri"/>
              </a:rPr>
              <a:t>Aloiteoikeus</a:t>
            </a:r>
            <a:r>
              <a:rPr lang="en-US" b="1" dirty="0">
                <a:sym typeface="Calibri"/>
              </a:rPr>
              <a:t> </a:t>
            </a:r>
            <a:r>
              <a:rPr lang="en-US" b="1" dirty="0" err="1">
                <a:sym typeface="Calibri"/>
              </a:rPr>
              <a:t>lainsäädännössä</a:t>
            </a:r>
            <a:endParaRPr lang="en-US" dirty="0"/>
          </a:p>
          <a:p>
            <a:pPr marL="182880" lvl="0">
              <a:spcBef>
                <a:spcPts val="1200"/>
              </a:spcBef>
              <a:buClr>
                <a:srgbClr val="9E3611"/>
              </a:buClr>
              <a:buSzPts val="3000"/>
            </a:pPr>
            <a:r>
              <a:rPr lang="en-US" b="1" dirty="0">
                <a:sym typeface="Calibri"/>
              </a:rPr>
              <a:t>2. </a:t>
            </a:r>
            <a:r>
              <a:rPr lang="en-US" b="1" dirty="0" err="1">
                <a:sym typeface="Calibri"/>
              </a:rPr>
              <a:t>Päätösten</a:t>
            </a:r>
            <a:r>
              <a:rPr lang="en-US" b="1" dirty="0">
                <a:sym typeface="Calibri"/>
              </a:rPr>
              <a:t> </a:t>
            </a:r>
            <a:r>
              <a:rPr lang="en-US" b="1" dirty="0" err="1">
                <a:sym typeface="Calibri"/>
              </a:rPr>
              <a:t>toimeenpano</a:t>
            </a:r>
            <a:r>
              <a:rPr lang="en-US" b="1" dirty="0">
                <a:sym typeface="Calibri"/>
              </a:rPr>
              <a:t> ja </a:t>
            </a:r>
            <a:r>
              <a:rPr lang="en-US" b="1" dirty="0" err="1">
                <a:sym typeface="Calibri"/>
              </a:rPr>
              <a:t>jäsenmaiden</a:t>
            </a:r>
            <a:r>
              <a:rPr lang="en-US" b="1" dirty="0">
                <a:sym typeface="Calibri"/>
              </a:rPr>
              <a:t> </a:t>
            </a:r>
            <a:r>
              <a:rPr lang="en-US" b="1" dirty="0" err="1">
                <a:sym typeface="Calibri"/>
              </a:rPr>
              <a:t>valvonta</a:t>
            </a:r>
            <a:endParaRPr lang="en-US" b="1" dirty="0">
              <a:sym typeface="Calibri"/>
            </a:endParaRPr>
          </a:p>
          <a:p>
            <a:pPr marL="182880" lvl="0">
              <a:spcBef>
                <a:spcPts val="1200"/>
              </a:spcBef>
              <a:buClr>
                <a:srgbClr val="9E3611"/>
              </a:buClr>
              <a:buSzPts val="3000"/>
            </a:pPr>
            <a:r>
              <a:rPr lang="en-US" b="1" dirty="0">
                <a:sym typeface="Calibri"/>
              </a:rPr>
              <a:t>3. </a:t>
            </a:r>
            <a:r>
              <a:rPr lang="en-US" b="1" dirty="0" err="1">
                <a:sym typeface="Calibri"/>
              </a:rPr>
              <a:t>EU:n</a:t>
            </a:r>
            <a:r>
              <a:rPr lang="en-US" b="1" dirty="0">
                <a:sym typeface="Calibri"/>
              </a:rPr>
              <a:t> </a:t>
            </a:r>
            <a:r>
              <a:rPr lang="en-US" b="1" dirty="0" err="1">
                <a:sym typeface="Calibri"/>
              </a:rPr>
              <a:t>varojen</a:t>
            </a:r>
            <a:r>
              <a:rPr lang="en-US" b="1" dirty="0">
                <a:sym typeface="Calibri"/>
              </a:rPr>
              <a:t> </a:t>
            </a:r>
            <a:r>
              <a:rPr lang="en-US" b="1" dirty="0" err="1">
                <a:sym typeface="Calibri"/>
              </a:rPr>
              <a:t>käyttö</a:t>
            </a:r>
            <a:r>
              <a:rPr lang="en-US" b="1" dirty="0">
                <a:sym typeface="Calibri"/>
              </a:rPr>
              <a:t> ja </a:t>
            </a:r>
            <a:r>
              <a:rPr lang="en-US" b="1" dirty="0" err="1">
                <a:sym typeface="Calibri"/>
              </a:rPr>
              <a:t>EU:n</a:t>
            </a:r>
            <a:r>
              <a:rPr lang="en-US" b="1" dirty="0">
                <a:sym typeface="Calibri"/>
              </a:rPr>
              <a:t> </a:t>
            </a:r>
            <a:r>
              <a:rPr lang="en-US" b="1" dirty="0" err="1">
                <a:sym typeface="Calibri"/>
              </a:rPr>
              <a:t>perussopimusten</a:t>
            </a:r>
            <a:r>
              <a:rPr lang="en-US" b="1" dirty="0">
                <a:sym typeface="Calibri"/>
              </a:rPr>
              <a:t> </a:t>
            </a:r>
            <a:r>
              <a:rPr lang="en-US" b="1" dirty="0" err="1">
                <a:sym typeface="Calibri"/>
              </a:rPr>
              <a:t>noudattaminen</a:t>
            </a:r>
            <a:endParaRPr lang="en-US" dirty="0"/>
          </a:p>
          <a:p>
            <a:endParaRPr lang="en-US" sz="2000" dirty="0"/>
          </a:p>
        </p:txBody>
      </p:sp>
    </p:spTree>
    <p:extLst>
      <p:ext uri="{BB962C8B-B14F-4D97-AF65-F5344CB8AC3E}">
        <p14:creationId xmlns:p14="http://schemas.microsoft.com/office/powerpoint/2010/main" val="6109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Freeform: Shape 7176">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0D2AFA93-3F72-CE48-9787-72D919A57E8C}"/>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sz="3700" kern="1200">
                <a:solidFill>
                  <a:schemeClr val="tx1"/>
                </a:solidFill>
                <a:latin typeface="+mj-lt"/>
                <a:ea typeface="+mj-ea"/>
                <a:cs typeface="+mj-cs"/>
              </a:rPr>
              <a:t>Jutta Urpilainen, kansainvälisistä kumppanuuksista vastaava komissaari</a:t>
            </a:r>
          </a:p>
        </p:txBody>
      </p:sp>
      <p:pic>
        <p:nvPicPr>
          <p:cNvPr id="7170" name="Picture 2" descr="Jutta Urpilainen | Euroopan komissio">
            <a:extLst>
              <a:ext uri="{FF2B5EF4-FFF2-40B4-BE49-F238E27FC236}">
                <a16:creationId xmlns:a16="http://schemas.microsoft.com/office/drawing/2014/main" id="{B3BEF918-A054-EA4F-8AF4-D3A73F567069}"/>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529" r="1" b="1"/>
          <a:stretch/>
        </p:blipFill>
        <p:spPr bwMode="auto">
          <a:xfrm>
            <a:off x="5914799" y="578738"/>
            <a:ext cx="5670552" cy="567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71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F48392F-1BC8-2F8A-4C40-949C229B429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Komission puheenjohtaja</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B141EEB2-0D01-1C5F-19B4-65A723F0EF8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Ursula von der Leyen</a:t>
            </a:r>
          </a:p>
          <a:p>
            <a:r>
              <a:rPr lang="en-US" sz="2200" b="1"/>
              <a:t>Eurooppa-neuvosto</a:t>
            </a:r>
            <a:r>
              <a:rPr lang="en-US" sz="2200"/>
              <a:t> tekee määräenemmistöllä esityksen komission puheenjohtajasta</a:t>
            </a:r>
          </a:p>
          <a:p>
            <a:r>
              <a:rPr lang="en-US" sz="2200" b="1"/>
              <a:t>Euroopan parlamentti </a:t>
            </a:r>
            <a:r>
              <a:rPr lang="en-US" sz="2200"/>
              <a:t>hyväksyy komissaarit yksinkertaisella enemmistöllä</a:t>
            </a:r>
          </a:p>
        </p:txBody>
      </p:sp>
      <p:pic>
        <p:nvPicPr>
          <p:cNvPr id="1026" name="Picture 2" descr="EU-komission puheenjohtajaksi esitetyn Ursula von der Leyenin kohtalonhetki  koittaa – Kova nimityspeli huipentuu parlamentin äänestyksessä illalla">
            <a:extLst>
              <a:ext uri="{FF2B5EF4-FFF2-40B4-BE49-F238E27FC236}">
                <a16:creationId xmlns:a16="http://schemas.microsoft.com/office/drawing/2014/main" id="{2F088C07-A3F2-BB00-E052-B68D1553EFC7}"/>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4358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1622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15"/>
        <p:cNvGrpSpPr/>
        <p:nvPr/>
      </p:nvGrpSpPr>
      <p:grpSpPr>
        <a:xfrm>
          <a:off x="0" y="0"/>
          <a:ext cx="0" cy="0"/>
          <a:chOff x="0" y="0"/>
          <a:chExt cx="0" cy="0"/>
        </a:xfrm>
      </p:grpSpPr>
      <p:pic>
        <p:nvPicPr>
          <p:cNvPr id="817" name="Google Shape;817;p108"/>
          <p:cNvPicPr preferRelativeResize="0">
            <a:picLocks noGrp="1"/>
          </p:cNvPicPr>
          <p:nvPr>
            <p:ph sz="half" idx="2"/>
          </p:nvPr>
        </p:nvPicPr>
        <p:blipFill rotWithShape="1">
          <a:blip r:embed="rId3"/>
          <a:srcRect t="4331" b="19656"/>
          <a:stretch/>
        </p:blipFill>
        <p:spPr>
          <a:xfrm>
            <a:off x="20" y="10"/>
            <a:ext cx="12191980" cy="6857990"/>
          </a:xfrm>
          <a:prstGeom prst="rect">
            <a:avLst/>
          </a:prstGeom>
          <a:noFill/>
        </p:spPr>
      </p:pic>
      <p:sp>
        <p:nvSpPr>
          <p:cNvPr id="119" name="Rectangle 1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Google Shape;816;p108"/>
          <p:cNvSpPr txBox="1">
            <a:spLocks noGrp="1"/>
          </p:cNvSpPr>
          <p:nvPr>
            <p:ph type="title"/>
          </p:nvPr>
        </p:nvSpPr>
        <p:spPr>
          <a:xfrm>
            <a:off x="523875" y="5317240"/>
            <a:ext cx="11210925" cy="744836"/>
          </a:xfrm>
          <a:prstGeom prst="rect">
            <a:avLst/>
          </a:prstGeom>
        </p:spPr>
        <p:txBody>
          <a:bodyPr spcFirstLastPara="1" vert="horz" lIns="91440" tIns="45720" rIns="91440" bIns="45720" rtlCol="0" anchor="ctr" anchorCtr="0">
            <a:normAutofit/>
          </a:bodyPr>
          <a:lstStyle/>
          <a:p>
            <a:pPr marL="0" marR="0" lvl="0" indent="0" algn="ctr">
              <a:spcAft>
                <a:spcPts val="0"/>
              </a:spcAft>
              <a:buSzPts val="4860"/>
            </a:pPr>
            <a:r>
              <a:rPr lang="en-US" sz="2300" b="0" i="0" u="none" strike="noStrike" cap="none" dirty="0">
                <a:solidFill>
                  <a:schemeClr val="tx1">
                    <a:lumMod val="85000"/>
                    <a:lumOff val="15000"/>
                  </a:schemeClr>
                </a:solidFill>
                <a:sym typeface="Rokkitt"/>
              </a:rPr>
              <a:t>KOMISSION PÄÄRAKENNUS BERLAYMONT AVENUE DU PRESIDENT ROBERT SCHUMANILLA BRYSSELISSÄ</a:t>
            </a:r>
          </a:p>
        </p:txBody>
      </p:sp>
      <p:cxnSp>
        <p:nvCxnSpPr>
          <p:cNvPr id="121" name="Straight Connector 1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29"/>
        <p:cNvGrpSpPr/>
        <p:nvPr/>
      </p:nvGrpSpPr>
      <p:grpSpPr>
        <a:xfrm>
          <a:off x="0" y="0"/>
          <a:ext cx="0" cy="0"/>
          <a:chOff x="0" y="0"/>
          <a:chExt cx="0" cy="0"/>
        </a:xfrm>
      </p:grpSpPr>
      <p:sp>
        <p:nvSpPr>
          <p:cNvPr id="730" name="Google Shape;730;p97"/>
          <p:cNvSpPr txBox="1">
            <a:spLocks noGrp="1"/>
          </p:cNvSpPr>
          <p:nvPr>
            <p:ph type="title"/>
          </p:nvPr>
        </p:nvSpPr>
        <p:spPr>
          <a:xfrm>
            <a:off x="648929" y="629266"/>
            <a:ext cx="3505495" cy="724521"/>
          </a:xfrm>
          <a:prstGeom prst="rect">
            <a:avLst/>
          </a:prstGeom>
        </p:spPr>
        <p:txBody>
          <a:bodyPr spcFirstLastPara="1" vert="horz" lIns="91440" tIns="45720" rIns="91440" bIns="45720" rtlCol="0" anchor="ctr" anchorCtr="0">
            <a:normAutofit fontScale="90000"/>
          </a:bodyPr>
          <a:lstStyle/>
          <a:p>
            <a:pPr marL="0" marR="0" lvl="0" indent="0">
              <a:spcAft>
                <a:spcPts val="0"/>
              </a:spcAft>
              <a:buSzPts val="5400"/>
            </a:pPr>
            <a:r>
              <a:rPr lang="en-US" sz="3700" b="0" i="0" u="none" strike="noStrike" kern="1200" cap="none" dirty="0">
                <a:solidFill>
                  <a:schemeClr val="tx1"/>
                </a:solidFill>
                <a:latin typeface="+mj-lt"/>
                <a:ea typeface="+mj-ea"/>
                <a:cs typeface="+mj-cs"/>
                <a:sym typeface="Rokkitt"/>
              </a:rPr>
              <a:t>EU:N TOIMIELIMET (</a:t>
            </a:r>
            <a:r>
              <a:rPr lang="en-US" sz="3700" b="0" i="0" u="none" strike="noStrike" kern="1200" cap="none" dirty="0" err="1">
                <a:solidFill>
                  <a:schemeClr val="tx1"/>
                </a:solidFill>
                <a:latin typeface="+mj-lt"/>
                <a:ea typeface="+mj-ea"/>
                <a:cs typeface="+mj-cs"/>
                <a:sym typeface="Rokkitt"/>
              </a:rPr>
              <a:t>kpl</a:t>
            </a:r>
            <a:r>
              <a:rPr lang="en-US" sz="3700" b="0" i="0" u="none" strike="noStrike" kern="1200" cap="none" dirty="0">
                <a:solidFill>
                  <a:schemeClr val="tx1"/>
                </a:solidFill>
                <a:latin typeface="+mj-lt"/>
                <a:ea typeface="+mj-ea"/>
                <a:cs typeface="+mj-cs"/>
                <a:sym typeface="Rokkitt"/>
              </a:rPr>
              <a:t> 10.)</a:t>
            </a:r>
            <a:endParaRPr lang="en-US" sz="3700" kern="1200" dirty="0">
              <a:solidFill>
                <a:schemeClr val="tx1"/>
              </a:solidFill>
              <a:latin typeface="+mj-lt"/>
              <a:ea typeface="+mj-ea"/>
              <a:cs typeface="+mj-cs"/>
            </a:endParaRPr>
          </a:p>
        </p:txBody>
      </p:sp>
      <p:sp>
        <p:nvSpPr>
          <p:cNvPr id="731" name="Google Shape;731;p97"/>
          <p:cNvSpPr txBox="1">
            <a:spLocks noGrp="1"/>
          </p:cNvSpPr>
          <p:nvPr>
            <p:ph sz="half" idx="1"/>
          </p:nvPr>
        </p:nvSpPr>
        <p:spPr>
          <a:xfrm>
            <a:off x="140122" y="1590848"/>
            <a:ext cx="4266224" cy="5082639"/>
          </a:xfrm>
          <a:prstGeom prst="rect">
            <a:avLst/>
          </a:prstGeom>
        </p:spPr>
        <p:txBody>
          <a:bodyPr spcFirstLastPara="1" vert="horz" lIns="91440" tIns="45720" rIns="91440" bIns="45720" rtlCol="0" anchorCtr="0">
            <a:normAutofit fontScale="85000" lnSpcReduction="20000"/>
          </a:bodyPr>
          <a:lstStyle/>
          <a:p>
            <a:pPr marL="182880" marR="0" lvl="0">
              <a:spcBef>
                <a:spcPts val="0"/>
              </a:spcBef>
              <a:spcAft>
                <a:spcPts val="0"/>
              </a:spcAft>
              <a:buClr>
                <a:srgbClr val="9E3611"/>
              </a:buClr>
              <a:buSzPts val="2400"/>
            </a:pPr>
            <a:r>
              <a:rPr lang="en-US" sz="2400" b="1" u="sng" dirty="0">
                <a:sym typeface="Rockwell"/>
              </a:rPr>
              <a:t>3</a:t>
            </a:r>
            <a:r>
              <a:rPr lang="en-US" sz="2400" b="1" i="0" u="sng" strike="noStrike" cap="none" dirty="0">
                <a:sym typeface="Rockwell"/>
              </a:rPr>
              <a:t>. </a:t>
            </a:r>
            <a:r>
              <a:rPr lang="en-US" sz="2400" b="1" i="0" u="sng" strike="noStrike" cap="none" dirty="0" err="1">
                <a:sym typeface="Rockwell"/>
              </a:rPr>
              <a:t>Euroopan</a:t>
            </a:r>
            <a:r>
              <a:rPr lang="en-US" sz="2400" b="1" i="0" u="sng" strike="noStrike" cap="none" dirty="0">
                <a:sym typeface="Rockwell"/>
              </a:rPr>
              <a:t> </a:t>
            </a:r>
            <a:r>
              <a:rPr lang="en-US" sz="2400" b="1" i="0" u="sng" strike="noStrike" cap="none" dirty="0" err="1">
                <a:sym typeface="Rockwell"/>
              </a:rPr>
              <a:t>parlamentti</a:t>
            </a:r>
            <a:endParaRPr lang="en-US" sz="2400" u="sng" dirty="0"/>
          </a:p>
          <a:p>
            <a:pPr marL="182880" marR="0" lvl="0">
              <a:spcBef>
                <a:spcPts val="1200"/>
              </a:spcBef>
              <a:spcAft>
                <a:spcPts val="0"/>
              </a:spcAft>
              <a:buClr>
                <a:srgbClr val="9E3611"/>
              </a:buClr>
              <a:buSzPts val="2400"/>
            </a:pPr>
            <a:r>
              <a:rPr lang="en-US" sz="2400" b="1" i="0" u="none" strike="noStrike" cap="none" dirty="0">
                <a:sym typeface="Rockwell"/>
              </a:rPr>
              <a:t>705 </a:t>
            </a:r>
            <a:r>
              <a:rPr lang="en-US" sz="2400" b="1" i="0" u="none" strike="noStrike" cap="none" dirty="0" err="1">
                <a:sym typeface="Rockwell"/>
              </a:rPr>
              <a:t>europarlamentaarikkoa</a:t>
            </a:r>
            <a:r>
              <a:rPr lang="en-US" sz="2400" b="1" i="0" u="none" strike="noStrike" cap="none" dirty="0">
                <a:sym typeface="Rockwell"/>
              </a:rPr>
              <a:t> (</a:t>
            </a:r>
            <a:r>
              <a:rPr lang="en-US" sz="2400" b="1" i="0" u="none" strike="noStrike" cap="none" dirty="0" err="1">
                <a:sym typeface="Rockwell"/>
              </a:rPr>
              <a:t>meppiä</a:t>
            </a:r>
            <a:r>
              <a:rPr lang="en-US" sz="2400" b="1" i="0" u="none" strike="noStrike" cap="none" dirty="0">
                <a:sym typeface="Rockwell"/>
              </a:rPr>
              <a:t>) </a:t>
            </a:r>
          </a:p>
          <a:p>
            <a:pPr marL="182880" marR="0" lvl="0">
              <a:spcBef>
                <a:spcPts val="1200"/>
              </a:spcBef>
              <a:spcAft>
                <a:spcPts val="0"/>
              </a:spcAft>
              <a:buClr>
                <a:srgbClr val="9E3611"/>
              </a:buClr>
              <a:buSzPts val="2400"/>
            </a:pPr>
            <a:r>
              <a:rPr lang="en-US" sz="2400" dirty="0" err="1">
                <a:sym typeface="Rockwell"/>
              </a:rPr>
              <a:t>kokoontuu</a:t>
            </a:r>
            <a:r>
              <a:rPr lang="en-US" sz="2400" dirty="0">
                <a:sym typeface="Rockwell"/>
              </a:rPr>
              <a:t> </a:t>
            </a:r>
            <a:r>
              <a:rPr lang="en-US" sz="2400" b="1" dirty="0" err="1">
                <a:sym typeface="Rockwell"/>
              </a:rPr>
              <a:t>Strasbourgissa</a:t>
            </a:r>
            <a:r>
              <a:rPr lang="en-US" sz="2400" dirty="0">
                <a:sym typeface="Rockwell"/>
              </a:rPr>
              <a:t> ja </a:t>
            </a:r>
            <a:r>
              <a:rPr lang="en-US" sz="2400" b="1" dirty="0" err="1">
                <a:sym typeface="Rockwell"/>
              </a:rPr>
              <a:t>Brysselissä</a:t>
            </a:r>
            <a:endParaRPr lang="en-US" sz="2400" dirty="0">
              <a:sym typeface="Rockwell"/>
            </a:endParaRPr>
          </a:p>
          <a:p>
            <a:pPr marL="182880" marR="0" lvl="0">
              <a:spcBef>
                <a:spcPts val="1200"/>
              </a:spcBef>
              <a:spcAft>
                <a:spcPts val="0"/>
              </a:spcAft>
              <a:buClr>
                <a:srgbClr val="9E3611"/>
              </a:buClr>
              <a:buSzPts val="2400"/>
            </a:pPr>
            <a:r>
              <a:rPr lang="en-US" sz="2400" dirty="0" err="1">
                <a:sym typeface="Rockwell"/>
              </a:rPr>
              <a:t>jäsenet</a:t>
            </a:r>
            <a:r>
              <a:rPr lang="en-US" sz="2400" dirty="0">
                <a:sym typeface="Rockwell"/>
              </a:rPr>
              <a:t> </a:t>
            </a:r>
            <a:r>
              <a:rPr lang="en-US" sz="2400" dirty="0" err="1">
                <a:sym typeface="Rockwell"/>
              </a:rPr>
              <a:t>valitaan</a:t>
            </a:r>
            <a:r>
              <a:rPr lang="en-US" sz="2400" dirty="0">
                <a:sym typeface="Rockwell"/>
              </a:rPr>
              <a:t> </a:t>
            </a:r>
            <a:r>
              <a:rPr lang="en-US" sz="2400" b="1" dirty="0" err="1">
                <a:sym typeface="Rockwell"/>
              </a:rPr>
              <a:t>eurovaaleilla</a:t>
            </a:r>
            <a:r>
              <a:rPr lang="en-US" sz="2400" b="1" dirty="0">
                <a:sym typeface="Rockwell"/>
              </a:rPr>
              <a:t> </a:t>
            </a:r>
            <a:r>
              <a:rPr lang="en-US" sz="2400" dirty="0">
                <a:sym typeface="Rockwell"/>
              </a:rPr>
              <a:t>(</a:t>
            </a:r>
            <a:r>
              <a:rPr lang="en-US" sz="2400" dirty="0" err="1">
                <a:sym typeface="Rockwell"/>
              </a:rPr>
              <a:t>edustaa</a:t>
            </a:r>
            <a:r>
              <a:rPr lang="en-US" sz="2400" dirty="0">
                <a:sym typeface="Rockwell"/>
              </a:rPr>
              <a:t> </a:t>
            </a:r>
            <a:r>
              <a:rPr lang="en-US" sz="2400" dirty="0" err="1">
                <a:sym typeface="Rockwell"/>
              </a:rPr>
              <a:t>kansaa</a:t>
            </a:r>
            <a:r>
              <a:rPr lang="en-US" sz="2400" dirty="0">
                <a:sym typeface="Rockwell"/>
              </a:rPr>
              <a:t>)</a:t>
            </a:r>
            <a:endParaRPr lang="en-US" sz="2400" dirty="0"/>
          </a:p>
          <a:p>
            <a:pPr marL="182880" marR="0" lvl="0">
              <a:spcBef>
                <a:spcPts val="1200"/>
              </a:spcBef>
              <a:spcAft>
                <a:spcPts val="0"/>
              </a:spcAft>
              <a:buClr>
                <a:srgbClr val="9E3611"/>
              </a:buClr>
              <a:buSzPts val="2400"/>
            </a:pPr>
            <a:r>
              <a:rPr lang="en-US" sz="2400" dirty="0" err="1">
                <a:sym typeface="Rockwell"/>
              </a:rPr>
              <a:t>istuntokausi</a:t>
            </a:r>
            <a:r>
              <a:rPr lang="en-US" sz="2400" dirty="0">
                <a:sym typeface="Rockwell"/>
              </a:rPr>
              <a:t> </a:t>
            </a:r>
            <a:r>
              <a:rPr lang="en-US" sz="2400" b="1" dirty="0">
                <a:sym typeface="Rockwell"/>
              </a:rPr>
              <a:t>5 </a:t>
            </a:r>
            <a:r>
              <a:rPr lang="en-US" sz="2400" b="1" dirty="0" err="1">
                <a:sym typeface="Rockwell"/>
              </a:rPr>
              <a:t>vuotta</a:t>
            </a:r>
            <a:endParaRPr lang="en-US" sz="2400" dirty="0"/>
          </a:p>
          <a:p>
            <a:pPr marL="182880" marR="0" lvl="0">
              <a:spcBef>
                <a:spcPts val="1200"/>
              </a:spcBef>
              <a:spcAft>
                <a:spcPts val="0"/>
              </a:spcAft>
              <a:buClr>
                <a:srgbClr val="9E3611"/>
              </a:buClr>
              <a:buSzPts val="2400"/>
            </a:pPr>
            <a:r>
              <a:rPr lang="en-US" sz="2400" dirty="0" err="1">
                <a:sym typeface="Rockwell"/>
              </a:rPr>
              <a:t>edustajien</a:t>
            </a:r>
            <a:r>
              <a:rPr lang="en-US" sz="2400" dirty="0">
                <a:sym typeface="Rockwell"/>
              </a:rPr>
              <a:t> </a:t>
            </a:r>
            <a:r>
              <a:rPr lang="en-US" sz="2400" dirty="0" err="1">
                <a:sym typeface="Rockwell"/>
              </a:rPr>
              <a:t>määrä</a:t>
            </a:r>
            <a:r>
              <a:rPr lang="en-US" sz="2400" dirty="0">
                <a:sym typeface="Rockwell"/>
              </a:rPr>
              <a:t> </a:t>
            </a:r>
            <a:r>
              <a:rPr lang="en-US" sz="2400" dirty="0" err="1">
                <a:sym typeface="Rockwell"/>
              </a:rPr>
              <a:t>suhteessa</a:t>
            </a:r>
            <a:r>
              <a:rPr lang="en-US" sz="2400" dirty="0">
                <a:sym typeface="Rockwell"/>
              </a:rPr>
              <a:t> </a:t>
            </a:r>
            <a:r>
              <a:rPr lang="en-US" sz="2400" dirty="0" err="1">
                <a:sym typeface="Rockwell"/>
              </a:rPr>
              <a:t>maan</a:t>
            </a:r>
            <a:r>
              <a:rPr lang="en-US" sz="2400" dirty="0">
                <a:sym typeface="Rockwell"/>
              </a:rPr>
              <a:t> </a:t>
            </a:r>
            <a:r>
              <a:rPr lang="en-US" sz="2400" dirty="0" err="1">
                <a:sym typeface="Rockwell"/>
              </a:rPr>
              <a:t>väkilukuun</a:t>
            </a:r>
            <a:r>
              <a:rPr lang="en-US" sz="2400" dirty="0">
                <a:sym typeface="Rockwell"/>
              </a:rPr>
              <a:t>; </a:t>
            </a:r>
            <a:r>
              <a:rPr lang="en-US" sz="2400" dirty="0" err="1">
                <a:sym typeface="Rockwell"/>
              </a:rPr>
              <a:t>Suomella</a:t>
            </a:r>
            <a:r>
              <a:rPr lang="en-US" sz="2400" dirty="0">
                <a:sym typeface="Rockwell"/>
              </a:rPr>
              <a:t> 14 </a:t>
            </a:r>
            <a:r>
              <a:rPr lang="en-US" sz="2400" dirty="0" err="1">
                <a:sym typeface="Rockwell"/>
              </a:rPr>
              <a:t>edustajaa</a:t>
            </a:r>
            <a:endParaRPr lang="en-US" sz="2400" b="1" i="0" u="none" strike="noStrike" cap="none" dirty="0">
              <a:sym typeface="Rockwell"/>
            </a:endParaRPr>
          </a:p>
          <a:p>
            <a:pPr marL="0" marR="0" lvl="0" indent="0">
              <a:spcBef>
                <a:spcPts val="1200"/>
              </a:spcBef>
              <a:spcAft>
                <a:spcPts val="0"/>
              </a:spcAft>
              <a:buClr>
                <a:srgbClr val="9E3611"/>
              </a:buClr>
              <a:buSzPts val="2400"/>
              <a:buNone/>
            </a:pPr>
            <a:r>
              <a:rPr lang="en-US" sz="2400" b="0" i="1" u="none" strike="noStrike" cap="none" dirty="0" err="1">
                <a:sym typeface="Rockwell"/>
              </a:rPr>
              <a:t>Lainsäädäntövalta</a:t>
            </a:r>
            <a:r>
              <a:rPr lang="en-US" sz="2400" b="0" i="1" u="none" strike="noStrike" cap="none" dirty="0">
                <a:sym typeface="Rockwell"/>
              </a:rPr>
              <a:t>:</a:t>
            </a:r>
          </a:p>
          <a:p>
            <a:pPr marL="182880" marR="0" lvl="0">
              <a:spcBef>
                <a:spcPts val="1200"/>
              </a:spcBef>
              <a:spcAft>
                <a:spcPts val="0"/>
              </a:spcAft>
              <a:buClr>
                <a:srgbClr val="9E3611"/>
              </a:buClr>
              <a:buSzPts val="2400"/>
            </a:pPr>
            <a:r>
              <a:rPr lang="en-US" sz="2400" b="1" dirty="0"/>
              <a:t>1. </a:t>
            </a:r>
            <a:r>
              <a:rPr lang="en-US" sz="2400" b="1" dirty="0" err="1"/>
              <a:t>Säätää</a:t>
            </a:r>
            <a:r>
              <a:rPr lang="en-US" sz="2400" b="1" dirty="0"/>
              <a:t> </a:t>
            </a:r>
            <a:r>
              <a:rPr lang="en-US" sz="2400" b="1" dirty="0" err="1"/>
              <a:t>lakeja</a:t>
            </a:r>
            <a:endParaRPr lang="en-US" sz="2400" b="1" dirty="0"/>
          </a:p>
          <a:p>
            <a:pPr marL="182880" marR="0" lvl="0">
              <a:spcBef>
                <a:spcPts val="1200"/>
              </a:spcBef>
              <a:spcAft>
                <a:spcPts val="0"/>
              </a:spcAft>
              <a:buClr>
                <a:srgbClr val="9E3611"/>
              </a:buClr>
              <a:buSzPts val="2400"/>
            </a:pPr>
            <a:r>
              <a:rPr lang="en-US" sz="2400" b="1" dirty="0"/>
              <a:t>2. </a:t>
            </a:r>
            <a:r>
              <a:rPr lang="en-US" sz="2400" b="1" dirty="0" err="1"/>
              <a:t>Päättää</a:t>
            </a:r>
            <a:r>
              <a:rPr lang="en-US" sz="2400" b="1" dirty="0"/>
              <a:t> </a:t>
            </a:r>
            <a:r>
              <a:rPr lang="en-US" sz="2400" b="1" dirty="0" err="1"/>
              <a:t>budjetista</a:t>
            </a:r>
            <a:r>
              <a:rPr lang="en-US" sz="2400" dirty="0"/>
              <a:t> </a:t>
            </a:r>
            <a:r>
              <a:rPr lang="en-US" sz="2400" dirty="0" err="1"/>
              <a:t>yhdessä</a:t>
            </a:r>
            <a:r>
              <a:rPr lang="en-US" sz="2400" dirty="0"/>
              <a:t> </a:t>
            </a:r>
            <a:r>
              <a:rPr lang="en-US" sz="2400" dirty="0" err="1"/>
              <a:t>ministerineuvoston</a:t>
            </a:r>
            <a:r>
              <a:rPr lang="en-US" sz="2400" dirty="0"/>
              <a:t> </a:t>
            </a:r>
            <a:r>
              <a:rPr lang="en-US" sz="2400" dirty="0" err="1"/>
              <a:t>kanssa</a:t>
            </a:r>
            <a:endParaRPr lang="en-US" sz="2400" dirty="0"/>
          </a:p>
          <a:p>
            <a:pPr marL="182880" marR="0" lvl="0">
              <a:spcBef>
                <a:spcPts val="1200"/>
              </a:spcBef>
              <a:spcAft>
                <a:spcPts val="0"/>
              </a:spcAft>
              <a:buClr>
                <a:srgbClr val="9E3611"/>
              </a:buClr>
              <a:buSzPts val="1700"/>
            </a:pPr>
            <a:r>
              <a:rPr lang="en-US" sz="2400" b="0" i="0" u="none" strike="noStrike" cap="none" dirty="0">
                <a:sym typeface="Rockwell"/>
              </a:rPr>
              <a:t>3. </a:t>
            </a:r>
            <a:r>
              <a:rPr lang="en-US" sz="2400" b="1" i="0" u="none" strike="noStrike" cap="none" dirty="0" err="1">
                <a:sym typeface="Rockwell"/>
              </a:rPr>
              <a:t>valvoo</a:t>
            </a:r>
            <a:r>
              <a:rPr lang="en-US" sz="2400" b="1" i="0" u="none" strike="noStrike" cap="none" dirty="0">
                <a:sym typeface="Rockwell"/>
              </a:rPr>
              <a:t> </a:t>
            </a:r>
            <a:r>
              <a:rPr lang="en-US" sz="2400" b="1" i="0" u="none" strike="noStrike" cap="none" dirty="0" err="1">
                <a:sym typeface="Rockwell"/>
              </a:rPr>
              <a:t>komissiota</a:t>
            </a:r>
            <a:endParaRPr lang="en-US" sz="2400" b="1" i="0" u="none" strike="noStrike" cap="none" dirty="0">
              <a:sym typeface="Rockwell"/>
            </a:endParaRPr>
          </a:p>
          <a:p>
            <a:pPr marL="182880" marR="0" lvl="0">
              <a:spcBef>
                <a:spcPts val="1200"/>
              </a:spcBef>
              <a:spcAft>
                <a:spcPts val="0"/>
              </a:spcAft>
              <a:buClr>
                <a:srgbClr val="9E3611"/>
              </a:buClr>
              <a:buSzPts val="1700"/>
            </a:pPr>
            <a:r>
              <a:rPr lang="en-US" sz="2400" dirty="0">
                <a:sym typeface="Rockwell"/>
              </a:rPr>
              <a:t>4. </a:t>
            </a:r>
            <a:r>
              <a:rPr lang="en-US" sz="2400" b="1" dirty="0" err="1">
                <a:sym typeface="Rockwell"/>
              </a:rPr>
              <a:t>Kansainväliset</a:t>
            </a:r>
            <a:r>
              <a:rPr lang="en-US" sz="2400" b="1" dirty="0">
                <a:sym typeface="Rockwell"/>
              </a:rPr>
              <a:t> </a:t>
            </a:r>
            <a:r>
              <a:rPr lang="en-US" sz="2400" b="1" dirty="0" err="1">
                <a:sym typeface="Rockwell"/>
              </a:rPr>
              <a:t>sopimukset</a:t>
            </a:r>
            <a:endParaRPr lang="en-US" sz="1700" b="1" i="0" u="none" strike="noStrike" cap="none" dirty="0">
              <a:sym typeface="Rockwell"/>
            </a:endParaRPr>
          </a:p>
        </p:txBody>
      </p:sp>
      <p:sp>
        <p:nvSpPr>
          <p:cNvPr id="74" name="Rectangle 7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son-Britannian EU-eron tuomat muutokset Euroopan parlamentin kokoonpanoon  | tapahtumat | Europa Parlamentets Suomen-toimisto">
            <a:extLst>
              <a:ext uri="{FF2B5EF4-FFF2-40B4-BE49-F238E27FC236}">
                <a16:creationId xmlns:a16="http://schemas.microsoft.com/office/drawing/2014/main" id="{78949AEF-C102-EB45-BC2C-B9A684025EC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05862" y="2020358"/>
            <a:ext cx="6019331" cy="28140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732" name="Google Shape;732;p97"/>
          <p:cNvSpPr txBox="1"/>
          <p:nvPr/>
        </p:nvSpPr>
        <p:spPr>
          <a:xfrm>
            <a:off x="6272011" y="4893972"/>
            <a:ext cx="5203065"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31">
                                            <p:txEl>
                                              <p:pRg st="0" end="0"/>
                                            </p:txEl>
                                          </p:spTgt>
                                        </p:tgtEl>
                                        <p:attrNameLst>
                                          <p:attrName>style.visibility</p:attrName>
                                        </p:attrNameLst>
                                      </p:cBhvr>
                                      <p:to>
                                        <p:strVal val="visible"/>
                                      </p:to>
                                    </p:set>
                                    <p:anim calcmode="lin" valueType="num">
                                      <p:cBhvr additive="base">
                                        <p:cTn id="7" dur="500"/>
                                        <p:tgtEl>
                                          <p:spTgt spid="7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31">
                                            <p:txEl>
                                              <p:pRg st="1" end="1"/>
                                            </p:txEl>
                                          </p:spTgt>
                                        </p:tgtEl>
                                        <p:attrNameLst>
                                          <p:attrName>style.visibility</p:attrName>
                                        </p:attrNameLst>
                                      </p:cBhvr>
                                      <p:to>
                                        <p:strVal val="visible"/>
                                      </p:to>
                                    </p:set>
                                    <p:anim calcmode="lin" valueType="num">
                                      <p:cBhvr additive="base">
                                        <p:cTn id="12" dur="500"/>
                                        <p:tgtEl>
                                          <p:spTgt spid="7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31">
                                            <p:txEl>
                                              <p:pRg st="2" end="2"/>
                                            </p:txEl>
                                          </p:spTgt>
                                        </p:tgtEl>
                                        <p:attrNameLst>
                                          <p:attrName>style.visibility</p:attrName>
                                        </p:attrNameLst>
                                      </p:cBhvr>
                                      <p:to>
                                        <p:strVal val="visible"/>
                                      </p:to>
                                    </p:set>
                                    <p:anim calcmode="lin" valueType="num">
                                      <p:cBhvr additive="base">
                                        <p:cTn id="17" dur="500"/>
                                        <p:tgtEl>
                                          <p:spTgt spid="7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31">
                                            <p:txEl>
                                              <p:pRg st="3" end="3"/>
                                            </p:txEl>
                                          </p:spTgt>
                                        </p:tgtEl>
                                        <p:attrNameLst>
                                          <p:attrName>style.visibility</p:attrName>
                                        </p:attrNameLst>
                                      </p:cBhvr>
                                      <p:to>
                                        <p:strVal val="visible"/>
                                      </p:to>
                                    </p:set>
                                    <p:anim calcmode="lin" valueType="num">
                                      <p:cBhvr additive="base">
                                        <p:cTn id="22" dur="500"/>
                                        <p:tgtEl>
                                          <p:spTgt spid="7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31">
                                            <p:txEl>
                                              <p:pRg st="4" end="4"/>
                                            </p:txEl>
                                          </p:spTgt>
                                        </p:tgtEl>
                                        <p:attrNameLst>
                                          <p:attrName>style.visibility</p:attrName>
                                        </p:attrNameLst>
                                      </p:cBhvr>
                                      <p:to>
                                        <p:strVal val="visible"/>
                                      </p:to>
                                    </p:set>
                                    <p:anim calcmode="lin" valueType="num">
                                      <p:cBhvr additive="base">
                                        <p:cTn id="27" dur="500"/>
                                        <p:tgtEl>
                                          <p:spTgt spid="7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31">
                                            <p:txEl>
                                              <p:pRg st="5" end="5"/>
                                            </p:txEl>
                                          </p:spTgt>
                                        </p:tgtEl>
                                        <p:attrNameLst>
                                          <p:attrName>style.visibility</p:attrName>
                                        </p:attrNameLst>
                                      </p:cBhvr>
                                      <p:to>
                                        <p:strVal val="visible"/>
                                      </p:to>
                                    </p:set>
                                    <p:anim calcmode="lin" valueType="num">
                                      <p:cBhvr additive="base">
                                        <p:cTn id="32" dur="500"/>
                                        <p:tgtEl>
                                          <p:spTgt spid="7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31">
                                            <p:txEl>
                                              <p:pRg st="6" end="6"/>
                                            </p:txEl>
                                          </p:spTgt>
                                        </p:tgtEl>
                                        <p:attrNameLst>
                                          <p:attrName>style.visibility</p:attrName>
                                        </p:attrNameLst>
                                      </p:cBhvr>
                                      <p:to>
                                        <p:strVal val="visible"/>
                                      </p:to>
                                    </p:set>
                                    <p:anim calcmode="lin" valueType="num">
                                      <p:cBhvr additive="base">
                                        <p:cTn id="37" dur="500"/>
                                        <p:tgtEl>
                                          <p:spTgt spid="73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31">
                                            <p:txEl>
                                              <p:pRg st="7" end="7"/>
                                            </p:txEl>
                                          </p:spTgt>
                                        </p:tgtEl>
                                        <p:attrNameLst>
                                          <p:attrName>style.visibility</p:attrName>
                                        </p:attrNameLst>
                                      </p:cBhvr>
                                      <p:to>
                                        <p:strVal val="visible"/>
                                      </p:to>
                                    </p:set>
                                    <p:anim calcmode="lin" valueType="num">
                                      <p:cBhvr additive="base">
                                        <p:cTn id="42" dur="500"/>
                                        <p:tgtEl>
                                          <p:spTgt spid="73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1">
                                            <p:txEl>
                                              <p:pRg st="8" end="8"/>
                                            </p:txEl>
                                          </p:spTgt>
                                        </p:tgtEl>
                                        <p:attrNameLst>
                                          <p:attrName>style.visibility</p:attrName>
                                        </p:attrNameLst>
                                      </p:cBhvr>
                                      <p:to>
                                        <p:strVal val="visible"/>
                                      </p:to>
                                    </p:set>
                                    <p:anim calcmode="lin" valueType="num">
                                      <p:cBhvr additive="base">
                                        <p:cTn id="47" dur="500"/>
                                        <p:tgtEl>
                                          <p:spTgt spid="73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731">
                                            <p:txEl>
                                              <p:pRg st="9" end="9"/>
                                            </p:txEl>
                                          </p:spTgt>
                                        </p:tgtEl>
                                        <p:attrNameLst>
                                          <p:attrName>style.visibility</p:attrName>
                                        </p:attrNameLst>
                                      </p:cBhvr>
                                      <p:to>
                                        <p:strVal val="visible"/>
                                      </p:to>
                                    </p:set>
                                    <p:anim calcmode="lin" valueType="num">
                                      <p:cBhvr additive="base">
                                        <p:cTn id="52" dur="500"/>
                                        <p:tgtEl>
                                          <p:spTgt spid="731">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31">
                                            <p:txEl>
                                              <p:pRg st="10" end="10"/>
                                            </p:txEl>
                                          </p:spTgt>
                                        </p:tgtEl>
                                        <p:attrNameLst>
                                          <p:attrName>style.visibility</p:attrName>
                                        </p:attrNameLst>
                                      </p:cBhvr>
                                      <p:to>
                                        <p:strVal val="visible"/>
                                      </p:to>
                                    </p:set>
                                    <p:anim calcmode="lin" valueType="num">
                                      <p:cBhvr additive="base">
                                        <p:cTn id="57" dur="500"/>
                                        <p:tgtEl>
                                          <p:spTgt spid="731">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CD8196-EA29-83D4-1DD9-336271D6DE5D}"/>
              </a:ext>
            </a:extLst>
          </p:cNvPr>
          <p:cNvSpPr>
            <a:spLocks noGrp="1"/>
          </p:cNvSpPr>
          <p:nvPr>
            <p:ph type="title"/>
          </p:nvPr>
        </p:nvSpPr>
        <p:spPr>
          <a:xfrm>
            <a:off x="4965430" y="629268"/>
            <a:ext cx="6586491" cy="1286160"/>
          </a:xfrm>
        </p:spPr>
        <p:txBody>
          <a:bodyPr anchor="b">
            <a:normAutofit/>
          </a:bodyPr>
          <a:lstStyle/>
          <a:p>
            <a:r>
              <a:rPr lang="fi-FI" sz="4100"/>
              <a:t>Kpl 1. Globalisaatio ja verkottuminen</a:t>
            </a:r>
          </a:p>
        </p:txBody>
      </p:sp>
      <p:sp>
        <p:nvSpPr>
          <p:cNvPr id="3" name="Sisällön paikkamerkki 2">
            <a:extLst>
              <a:ext uri="{FF2B5EF4-FFF2-40B4-BE49-F238E27FC236}">
                <a16:creationId xmlns:a16="http://schemas.microsoft.com/office/drawing/2014/main" id="{CA771CAF-7EB8-B105-0761-01FDE31FFEC4}"/>
              </a:ext>
            </a:extLst>
          </p:cNvPr>
          <p:cNvSpPr>
            <a:spLocks noGrp="1"/>
          </p:cNvSpPr>
          <p:nvPr>
            <p:ph idx="1"/>
          </p:nvPr>
        </p:nvSpPr>
        <p:spPr>
          <a:xfrm>
            <a:off x="4781861" y="2115117"/>
            <a:ext cx="7240250" cy="4742883"/>
          </a:xfrm>
        </p:spPr>
        <p:txBody>
          <a:bodyPr>
            <a:normAutofit/>
          </a:bodyPr>
          <a:lstStyle/>
          <a:p>
            <a:r>
              <a:rPr lang="fi-FI" b="1" dirty="0"/>
              <a:t>Megatrendit </a:t>
            </a:r>
            <a:r>
              <a:rPr lang="fi-FI" dirty="0"/>
              <a:t>eli suuret kansainväliset muutosprosessit:</a:t>
            </a:r>
          </a:p>
          <a:p>
            <a:pPr lvl="1"/>
            <a:r>
              <a:rPr lang="fi-FI" sz="2800" dirty="0"/>
              <a:t>1. </a:t>
            </a:r>
            <a:r>
              <a:rPr lang="fi-FI" sz="2800" b="1" dirty="0"/>
              <a:t>Tekoäly</a:t>
            </a:r>
            <a:r>
              <a:rPr lang="fi-FI" sz="2800" dirty="0"/>
              <a:t> (esim. robotiikka, </a:t>
            </a:r>
            <a:r>
              <a:rPr lang="fi-FI" sz="2800" i="1" dirty="0"/>
              <a:t>esineiden internet</a:t>
            </a:r>
            <a:r>
              <a:rPr lang="fi-FI" sz="2800" dirty="0"/>
              <a:t>)</a:t>
            </a:r>
          </a:p>
          <a:p>
            <a:pPr lvl="1"/>
            <a:r>
              <a:rPr lang="fi-FI" sz="2800" b="1" dirty="0"/>
              <a:t>2. Ilmastonmuutos</a:t>
            </a:r>
            <a:r>
              <a:rPr lang="fi-FI" sz="2800" dirty="0"/>
              <a:t> (esim. luontokato ja sään ääri-ilmiöt)</a:t>
            </a:r>
          </a:p>
          <a:p>
            <a:pPr lvl="2"/>
            <a:r>
              <a:rPr lang="fi-FI" sz="2800" dirty="0">
                <a:sym typeface="Wingdings" pitchFamily="2" charset="2"/>
              </a:rPr>
              <a:t> </a:t>
            </a:r>
            <a:r>
              <a:rPr lang="fi-FI" sz="2800" i="1" dirty="0">
                <a:sym typeface="Wingdings" pitchFamily="2" charset="2"/>
              </a:rPr>
              <a:t>kiertotalous</a:t>
            </a:r>
            <a:r>
              <a:rPr lang="fi-FI" sz="2800" dirty="0">
                <a:sym typeface="Wingdings" pitchFamily="2" charset="2"/>
              </a:rPr>
              <a:t> ja uusiutuvat energialähteet</a:t>
            </a:r>
          </a:p>
          <a:p>
            <a:pPr lvl="1"/>
            <a:r>
              <a:rPr lang="fi-FI" sz="2800" b="1" dirty="0">
                <a:sym typeface="Wingdings" pitchFamily="2" charset="2"/>
              </a:rPr>
              <a:t>3. Väestömuutokset </a:t>
            </a:r>
            <a:r>
              <a:rPr lang="fi-FI" sz="2800" dirty="0">
                <a:sym typeface="Wingdings" pitchFamily="2" charset="2"/>
              </a:rPr>
              <a:t>(esim. kaupungistuminen, väestön ikääntyminen, maahanmuutto)</a:t>
            </a:r>
            <a:endParaRPr lang="fi-FI" sz="2800" dirty="0"/>
          </a:p>
        </p:txBody>
      </p:sp>
      <p:pic>
        <p:nvPicPr>
          <p:cNvPr id="5" name="Picture 4" descr="Lumi istukka Art">
            <a:extLst>
              <a:ext uri="{FF2B5EF4-FFF2-40B4-BE49-F238E27FC236}">
                <a16:creationId xmlns:a16="http://schemas.microsoft.com/office/drawing/2014/main" id="{DAA91C0E-82C9-E4A8-4E34-4633457D0102}"/>
              </a:ext>
            </a:extLst>
          </p:cNvPr>
          <p:cNvPicPr>
            <a:picLocks noChangeAspect="1"/>
          </p:cNvPicPr>
          <p:nvPr/>
        </p:nvPicPr>
        <p:blipFill rotWithShape="1">
          <a:blip r:embed="rId2"/>
          <a:srcRect l="19409" r="33276"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8B5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5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37"/>
        <p:cNvGrpSpPr/>
        <p:nvPr/>
      </p:nvGrpSpPr>
      <p:grpSpPr>
        <a:xfrm>
          <a:off x="0" y="0"/>
          <a:ext cx="0" cy="0"/>
          <a:chOff x="0" y="0"/>
          <a:chExt cx="0" cy="0"/>
        </a:xfrm>
      </p:grpSpPr>
      <p:sp>
        <p:nvSpPr>
          <p:cNvPr id="738" name="Google Shape;738;p98"/>
          <p:cNvSpPr txBox="1">
            <a:spLocks noGrp="1"/>
          </p:cNvSpPr>
          <p:nvPr>
            <p:ph type="title"/>
          </p:nvPr>
        </p:nvSpPr>
        <p:spPr>
          <a:xfrm>
            <a:off x="648929" y="629266"/>
            <a:ext cx="3505495" cy="1622321"/>
          </a:xfrm>
          <a:prstGeom prst="rect">
            <a:avLst/>
          </a:prstGeom>
        </p:spPr>
        <p:txBody>
          <a:bodyPr spcFirstLastPara="1" vert="horz" lIns="91440" tIns="45720" rIns="91440" bIns="45720" rtlCol="0" anchor="ctr" anchorCtr="0">
            <a:normAutofit/>
          </a:bodyPr>
          <a:lstStyle/>
          <a:p>
            <a:pPr marL="0" marR="0" lvl="0" indent="0">
              <a:spcAft>
                <a:spcPts val="0"/>
              </a:spcAft>
              <a:buSzPts val="5400"/>
            </a:pPr>
            <a:r>
              <a:rPr lang="en-US" b="0" i="0" u="none" strike="noStrike" kern="1200" cap="none">
                <a:solidFill>
                  <a:schemeClr val="tx1"/>
                </a:solidFill>
                <a:latin typeface="+mj-lt"/>
                <a:ea typeface="+mj-ea"/>
                <a:cs typeface="+mj-cs"/>
                <a:sym typeface="Rokkitt"/>
              </a:rPr>
              <a:t>EU:N TOIMIELIMET</a:t>
            </a:r>
            <a:endParaRPr lang="en-US" kern="1200">
              <a:solidFill>
                <a:schemeClr val="tx1"/>
              </a:solidFill>
              <a:latin typeface="+mj-lt"/>
              <a:ea typeface="+mj-ea"/>
              <a:cs typeface="+mj-cs"/>
            </a:endParaRPr>
          </a:p>
        </p:txBody>
      </p:sp>
      <p:sp>
        <p:nvSpPr>
          <p:cNvPr id="739" name="Google Shape;739;p98"/>
          <p:cNvSpPr txBox="1">
            <a:spLocks noGrp="1"/>
          </p:cNvSpPr>
          <p:nvPr>
            <p:ph sz="half" idx="1"/>
          </p:nvPr>
        </p:nvSpPr>
        <p:spPr>
          <a:xfrm>
            <a:off x="0" y="2042160"/>
            <a:ext cx="4639056" cy="4678680"/>
          </a:xfrm>
          <a:prstGeom prst="rect">
            <a:avLst/>
          </a:prstGeom>
        </p:spPr>
        <p:txBody>
          <a:bodyPr spcFirstLastPara="1" vert="horz" lIns="91440" tIns="45720" rIns="91440" bIns="45720" rtlCol="0" anchorCtr="0">
            <a:normAutofit/>
          </a:bodyPr>
          <a:lstStyle/>
          <a:p>
            <a:pPr marL="182880" marR="0" lvl="0">
              <a:spcBef>
                <a:spcPts val="0"/>
              </a:spcBef>
              <a:spcAft>
                <a:spcPts val="0"/>
              </a:spcAft>
              <a:buClr>
                <a:srgbClr val="9E3611"/>
              </a:buClr>
              <a:buSzPts val="2400"/>
            </a:pPr>
            <a:r>
              <a:rPr lang="en-US" sz="2400" b="1" u="sng" dirty="0">
                <a:sym typeface="Rockwell"/>
              </a:rPr>
              <a:t>3</a:t>
            </a:r>
            <a:r>
              <a:rPr lang="en-US" sz="2400" b="1" i="0" u="sng" strike="noStrike" cap="none" dirty="0">
                <a:sym typeface="Rockwell"/>
              </a:rPr>
              <a:t>. </a:t>
            </a:r>
            <a:r>
              <a:rPr lang="en-US" sz="2400" b="1" i="0" u="sng" strike="noStrike" cap="none" dirty="0" err="1">
                <a:sym typeface="Rockwell"/>
              </a:rPr>
              <a:t>Euroopan</a:t>
            </a:r>
            <a:r>
              <a:rPr lang="en-US" sz="2400" b="1" i="0" u="sng" strike="noStrike" cap="none" dirty="0">
                <a:sym typeface="Rockwell"/>
              </a:rPr>
              <a:t> </a:t>
            </a:r>
            <a:r>
              <a:rPr lang="en-US" sz="2400" b="1" i="0" u="sng" strike="noStrike" cap="none" dirty="0" err="1">
                <a:sym typeface="Rockwell"/>
              </a:rPr>
              <a:t>parlamentti</a:t>
            </a:r>
            <a:endParaRPr lang="en-US" sz="2400" u="sng" dirty="0"/>
          </a:p>
          <a:p>
            <a:pPr marL="182880" marR="0" lvl="0">
              <a:spcBef>
                <a:spcPts val="1200"/>
              </a:spcBef>
              <a:spcAft>
                <a:spcPts val="0"/>
              </a:spcAft>
              <a:buClr>
                <a:srgbClr val="9E3611"/>
              </a:buClr>
              <a:buSzPts val="2400"/>
            </a:pPr>
            <a:r>
              <a:rPr lang="en-US" sz="2400" b="0" i="0" u="none" strike="noStrike" cap="none" dirty="0" err="1">
                <a:sym typeface="Rockwell"/>
              </a:rPr>
              <a:t>mepit</a:t>
            </a:r>
            <a:r>
              <a:rPr lang="en-US" sz="2400" b="0" i="0" u="none" strike="noStrike" cap="none" dirty="0">
                <a:sym typeface="Rockwell"/>
              </a:rPr>
              <a:t> </a:t>
            </a:r>
            <a:r>
              <a:rPr lang="en-US" sz="2400" b="0" i="0" u="none" strike="noStrike" cap="none" dirty="0" err="1">
                <a:sym typeface="Rockwell"/>
              </a:rPr>
              <a:t>kuuluvat</a:t>
            </a:r>
            <a:r>
              <a:rPr lang="en-US" sz="2400" b="0" i="0" u="none" strike="noStrike" cap="none" dirty="0">
                <a:sym typeface="Rockwell"/>
              </a:rPr>
              <a:t> </a:t>
            </a:r>
            <a:r>
              <a:rPr lang="en-US" sz="2400" b="1" i="0" u="none" strike="noStrike" cap="none" dirty="0" err="1">
                <a:sym typeface="Rockwell"/>
              </a:rPr>
              <a:t>europuolueisiin</a:t>
            </a:r>
            <a:r>
              <a:rPr lang="en-US" sz="2400" b="1" dirty="0">
                <a:sym typeface="Rockwell"/>
              </a:rPr>
              <a:t>: EPP, S&amp;D, RE, EVA</a:t>
            </a:r>
            <a:endParaRPr lang="en-US" sz="2400" dirty="0"/>
          </a:p>
          <a:p>
            <a:pPr marL="182880" marR="0" lvl="0">
              <a:spcBef>
                <a:spcPts val="1200"/>
              </a:spcBef>
              <a:spcAft>
                <a:spcPts val="0"/>
              </a:spcAft>
              <a:buClr>
                <a:srgbClr val="9E3611"/>
              </a:buClr>
              <a:buSzPts val="2400"/>
            </a:pPr>
            <a:r>
              <a:rPr lang="en-US" sz="2400" b="0" i="0" u="none" strike="noStrike" cap="none" dirty="0" err="1">
                <a:sym typeface="Rockwell"/>
              </a:rPr>
              <a:t>työskentelymuotoja</a:t>
            </a:r>
            <a:r>
              <a:rPr lang="en-US" sz="2400" b="0" i="0" u="none" strike="noStrike" cap="none" dirty="0">
                <a:sym typeface="Rockwell"/>
              </a:rPr>
              <a:t> </a:t>
            </a:r>
            <a:r>
              <a:rPr lang="en-US" sz="2400" b="1" i="1" u="none" strike="noStrike" cap="none" dirty="0" err="1">
                <a:sym typeface="Rockwell"/>
              </a:rPr>
              <a:t>täysistunnot</a:t>
            </a:r>
            <a:r>
              <a:rPr lang="en-US" sz="2400" b="0" i="0" u="none" strike="noStrike" cap="none" dirty="0">
                <a:sym typeface="Rockwell"/>
              </a:rPr>
              <a:t> ja </a:t>
            </a:r>
            <a:r>
              <a:rPr lang="en-US" sz="2400" b="1" i="1" u="none" strike="noStrike" cap="none" dirty="0">
                <a:sym typeface="Rockwell"/>
              </a:rPr>
              <a:t>20 </a:t>
            </a:r>
            <a:r>
              <a:rPr lang="en-US" sz="2400" b="1" i="1" u="none" strike="noStrike" cap="none" dirty="0" err="1">
                <a:sym typeface="Rockwell"/>
              </a:rPr>
              <a:t>valiokuntaa</a:t>
            </a:r>
            <a:endParaRPr lang="en-US" sz="2400" i="1" dirty="0"/>
          </a:p>
          <a:p>
            <a:pPr marL="182880" marR="0" lvl="0">
              <a:spcBef>
                <a:spcPts val="1200"/>
              </a:spcBef>
              <a:spcAft>
                <a:spcPts val="0"/>
              </a:spcAft>
              <a:buClr>
                <a:srgbClr val="9E3611"/>
              </a:buClr>
              <a:buSzPts val="2400"/>
            </a:pPr>
            <a:r>
              <a:rPr lang="en-US" sz="2400" b="1" i="0" u="none" strike="noStrike" cap="none" dirty="0" err="1">
                <a:sym typeface="Rockwell"/>
              </a:rPr>
              <a:t>Edustaa</a:t>
            </a:r>
            <a:r>
              <a:rPr lang="en-US" sz="2400" b="1" i="0" u="none" strike="noStrike" cap="none" dirty="0">
                <a:sym typeface="Rockwell"/>
              </a:rPr>
              <a:t> </a:t>
            </a:r>
            <a:r>
              <a:rPr lang="en-US" sz="2400" b="1" i="0" u="none" strike="noStrike" cap="none" dirty="0" err="1">
                <a:sym typeface="Rockwell"/>
              </a:rPr>
              <a:t>kansaa</a:t>
            </a:r>
            <a:endParaRPr lang="en-US" sz="2400" dirty="0"/>
          </a:p>
          <a:p>
            <a:pPr marL="182880" marR="0" lvl="0">
              <a:spcBef>
                <a:spcPts val="1200"/>
              </a:spcBef>
              <a:spcAft>
                <a:spcPts val="0"/>
              </a:spcAft>
              <a:buClr>
                <a:srgbClr val="9E3611"/>
              </a:buClr>
              <a:buSzPts val="1445"/>
            </a:pPr>
            <a:endParaRPr lang="en-US" sz="1600" b="0" i="0" u="none" strike="noStrike" cap="none" dirty="0">
              <a:sym typeface="Rockwell"/>
            </a:endParaRPr>
          </a:p>
        </p:txBody>
      </p:sp>
      <p:sp>
        <p:nvSpPr>
          <p:cNvPr id="106" name="Rectangle 10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0" name="Google Shape;740;p98"/>
          <p:cNvPicPr preferRelativeResize="0">
            <a:picLocks noGrp="1"/>
          </p:cNvPicPr>
          <p:nvPr>
            <p:ph sz="half" idx="2"/>
          </p:nvPr>
        </p:nvPicPr>
        <p:blipFill rotWithShape="1">
          <a:blip r:embed="rId3"/>
          <a:stretch/>
        </p:blipFill>
        <p:spPr>
          <a:xfrm>
            <a:off x="5405862" y="936879"/>
            <a:ext cx="6019331" cy="4980996"/>
          </a:xfrm>
          <a:prstGeom prst="rect">
            <a:avLst/>
          </a:prstGeom>
          <a:noFill/>
          <a:effectLst/>
        </p:spPr>
      </p:pic>
      <p:sp>
        <p:nvSpPr>
          <p:cNvPr id="741" name="Google Shape;741;p98"/>
          <p:cNvSpPr txBox="1"/>
          <p:nvPr/>
        </p:nvSpPr>
        <p:spPr>
          <a:xfrm>
            <a:off x="6310875" y="5376975"/>
            <a:ext cx="4543200" cy="104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600"/>
              </a:spcAft>
              <a:buNone/>
            </a:pPr>
            <a:r>
              <a:rPr lang="fi-FI" sz="1100" u="sng">
                <a:solidFill>
                  <a:schemeClr val="hlink"/>
                </a:solidFill>
                <a:hlinkClick r:id="rId4"/>
              </a:rPr>
              <a:t>https://multimedia.europarl.europa.eu/fi/how-it-works-the-european-parliament_V003-0071_ev</a:t>
            </a:r>
            <a:endParaRPr lang="fi-FI">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9">
                                            <p:txEl>
                                              <p:pRg st="0" end="0"/>
                                            </p:txEl>
                                          </p:spTgt>
                                        </p:tgtEl>
                                        <p:attrNameLst>
                                          <p:attrName>style.visibility</p:attrName>
                                        </p:attrNameLst>
                                      </p:cBhvr>
                                      <p:to>
                                        <p:strVal val="visible"/>
                                      </p:to>
                                    </p:set>
                                    <p:animEffect transition="in" filter="fade">
                                      <p:cBhvr>
                                        <p:cTn id="7" dur="1000"/>
                                        <p:tgtEl>
                                          <p:spTgt spid="7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9">
                                            <p:txEl>
                                              <p:pRg st="1" end="1"/>
                                            </p:txEl>
                                          </p:spTgt>
                                        </p:tgtEl>
                                        <p:attrNameLst>
                                          <p:attrName>style.visibility</p:attrName>
                                        </p:attrNameLst>
                                      </p:cBhvr>
                                      <p:to>
                                        <p:strVal val="visible"/>
                                      </p:to>
                                    </p:set>
                                    <p:animEffect transition="in" filter="fade">
                                      <p:cBhvr>
                                        <p:cTn id="12" dur="1000"/>
                                        <p:tgtEl>
                                          <p:spTgt spid="7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9">
                                            <p:txEl>
                                              <p:pRg st="2" end="2"/>
                                            </p:txEl>
                                          </p:spTgt>
                                        </p:tgtEl>
                                        <p:attrNameLst>
                                          <p:attrName>style.visibility</p:attrName>
                                        </p:attrNameLst>
                                      </p:cBhvr>
                                      <p:to>
                                        <p:strVal val="visible"/>
                                      </p:to>
                                    </p:set>
                                    <p:animEffect transition="in" filter="fade">
                                      <p:cBhvr>
                                        <p:cTn id="17" dur="1000"/>
                                        <p:tgtEl>
                                          <p:spTgt spid="7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9">
                                            <p:txEl>
                                              <p:pRg st="3" end="3"/>
                                            </p:txEl>
                                          </p:spTgt>
                                        </p:tgtEl>
                                        <p:attrNameLst>
                                          <p:attrName>style.visibility</p:attrName>
                                        </p:attrNameLst>
                                      </p:cBhvr>
                                      <p:to>
                                        <p:strVal val="visible"/>
                                      </p:to>
                                    </p:set>
                                    <p:animEffect transition="in" filter="fade">
                                      <p:cBhvr>
                                        <p:cTn id="22" dur="1000"/>
                                        <p:tgtEl>
                                          <p:spTgt spid="7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52"/>
        <p:cNvGrpSpPr/>
        <p:nvPr/>
      </p:nvGrpSpPr>
      <p:grpSpPr>
        <a:xfrm>
          <a:off x="0" y="0"/>
          <a:ext cx="0" cy="0"/>
          <a:chOff x="0" y="0"/>
          <a:chExt cx="0" cy="0"/>
        </a:xfrm>
      </p:grpSpPr>
      <p:pic>
        <p:nvPicPr>
          <p:cNvPr id="754" name="Google Shape;754;p100"/>
          <p:cNvPicPr preferRelativeResize="0">
            <a:picLocks noGrp="1"/>
          </p:cNvPicPr>
          <p:nvPr>
            <p:ph sz="half" idx="2"/>
          </p:nvPr>
        </p:nvPicPr>
        <p:blipFill rotWithShape="1">
          <a:blip r:embed="rId3"/>
          <a:srcRect t="7417" b="7997"/>
          <a:stretch/>
        </p:blipFill>
        <p:spPr>
          <a:xfrm>
            <a:off x="20" y="10"/>
            <a:ext cx="12191980" cy="6857990"/>
          </a:xfrm>
          <a:prstGeom prst="rect">
            <a:avLst/>
          </a:prstGeom>
          <a:noFill/>
        </p:spPr>
      </p:pic>
      <p:sp>
        <p:nvSpPr>
          <p:cNvPr id="120" name="Rectangle 1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Google Shape;753;p100"/>
          <p:cNvSpPr txBox="1">
            <a:spLocks noGrp="1"/>
          </p:cNvSpPr>
          <p:nvPr>
            <p:ph type="title"/>
          </p:nvPr>
        </p:nvSpPr>
        <p:spPr>
          <a:xfrm>
            <a:off x="523875" y="5317240"/>
            <a:ext cx="11210925" cy="744836"/>
          </a:xfrm>
          <a:prstGeom prst="rect">
            <a:avLst/>
          </a:prstGeom>
        </p:spPr>
        <p:txBody>
          <a:bodyPr spcFirstLastPara="1" vert="horz" lIns="91440" tIns="45720" rIns="91440" bIns="45720" rtlCol="0" anchor="ctr" anchorCtr="0">
            <a:normAutofit/>
          </a:bodyPr>
          <a:lstStyle/>
          <a:p>
            <a:pPr marL="0" marR="0" lvl="0" indent="0" algn="ctr">
              <a:spcAft>
                <a:spcPts val="0"/>
              </a:spcAft>
              <a:buSzPts val="5400"/>
            </a:pPr>
            <a:r>
              <a:rPr lang="en-US" sz="3600" b="0" i="0" u="none" strike="noStrike" cap="none">
                <a:solidFill>
                  <a:schemeClr val="tx1">
                    <a:lumMod val="85000"/>
                    <a:lumOff val="15000"/>
                  </a:schemeClr>
                </a:solidFill>
                <a:sym typeface="Rokkitt"/>
              </a:rPr>
              <a:t>EU:N TOIMIELIMET: STRASBOURGIN PARLAMENTTI</a:t>
            </a:r>
            <a:endParaRPr lang="en-US" sz="3600">
              <a:solidFill>
                <a:schemeClr val="tx1">
                  <a:lumMod val="85000"/>
                  <a:lumOff val="15000"/>
                </a:schemeClr>
              </a:solidFill>
            </a:endParaRPr>
          </a:p>
        </p:txBody>
      </p:sp>
      <p:cxnSp>
        <p:nvCxnSpPr>
          <p:cNvPr id="122" name="Straight Connector 1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45"/>
        <p:cNvGrpSpPr/>
        <p:nvPr/>
      </p:nvGrpSpPr>
      <p:grpSpPr>
        <a:xfrm>
          <a:off x="0" y="0"/>
          <a:ext cx="0" cy="0"/>
          <a:chOff x="0" y="0"/>
          <a:chExt cx="0" cy="0"/>
        </a:xfrm>
      </p:grpSpPr>
      <p:sp>
        <p:nvSpPr>
          <p:cNvPr id="73" name="Rectangle 7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6" name="Google Shape;746;p99"/>
          <p:cNvSpPr txBox="1">
            <a:spLocks noGrp="1"/>
          </p:cNvSpPr>
          <p:nvPr>
            <p:ph type="title"/>
          </p:nvPr>
        </p:nvSpPr>
        <p:spPr>
          <a:xfrm>
            <a:off x="643467" y="321734"/>
            <a:ext cx="10905066" cy="1135737"/>
          </a:xfrm>
          <a:prstGeom prst="rect">
            <a:avLst/>
          </a:prstGeom>
        </p:spPr>
        <p:txBody>
          <a:bodyPr spcFirstLastPara="1" vert="horz" lIns="91440" tIns="45720" rIns="91440" bIns="45720" rtlCol="0" anchor="ctr" anchorCtr="0">
            <a:normAutofit/>
          </a:bodyPr>
          <a:lstStyle/>
          <a:p>
            <a:pPr marL="0" marR="0" lvl="0" indent="0">
              <a:spcAft>
                <a:spcPts val="0"/>
              </a:spcAft>
              <a:buSzPts val="5400"/>
            </a:pPr>
            <a:r>
              <a:rPr lang="en-US" sz="3600" b="0" i="0" u="none" strike="noStrike" kern="1200" cap="none">
                <a:solidFill>
                  <a:schemeClr val="tx1"/>
                </a:solidFill>
                <a:latin typeface="+mj-lt"/>
                <a:ea typeface="+mj-ea"/>
                <a:cs typeface="+mj-cs"/>
                <a:sym typeface="Rokkitt"/>
              </a:rPr>
              <a:t>EUROOPAN PARLAMENTIN POLIITTISET RYHMÄT</a:t>
            </a:r>
            <a:endParaRPr lang="en-US" sz="3600" kern="1200">
              <a:solidFill>
                <a:schemeClr val="tx1"/>
              </a:solidFill>
              <a:latin typeface="+mj-lt"/>
              <a:ea typeface="+mj-ea"/>
              <a:cs typeface="+mj-cs"/>
            </a:endParaRPr>
          </a:p>
        </p:txBody>
      </p:sp>
      <p:sp>
        <p:nvSpPr>
          <p:cNvPr id="748" name="Google Shape;748;p99"/>
          <p:cNvSpPr txBox="1">
            <a:spLocks noGrp="1"/>
          </p:cNvSpPr>
          <p:nvPr>
            <p:ph sz="half" idx="2"/>
          </p:nvPr>
        </p:nvSpPr>
        <p:spPr>
          <a:xfrm>
            <a:off x="890649" y="1270660"/>
            <a:ext cx="4404670" cy="5265606"/>
          </a:xfrm>
          <a:prstGeom prst="rect">
            <a:avLst/>
          </a:prstGeom>
        </p:spPr>
        <p:txBody>
          <a:bodyPr spcFirstLastPara="1" vert="horz" lIns="91440" tIns="45720" rIns="91440" bIns="45720" rtlCol="0" anchorCtr="0">
            <a:normAutofit fontScale="62500" lnSpcReduction="20000"/>
          </a:bodyPr>
          <a:lstStyle/>
          <a:p>
            <a:pPr marL="182880" lvl="0">
              <a:spcBef>
                <a:spcPts val="0"/>
              </a:spcBef>
              <a:spcAft>
                <a:spcPts val="600"/>
              </a:spcAft>
              <a:buClr>
                <a:srgbClr val="9E3611"/>
              </a:buClr>
              <a:buSzPts val="1700"/>
            </a:pPr>
            <a:r>
              <a:rPr lang="en-US" sz="2000" dirty="0">
                <a:sym typeface="Rockwell"/>
                <a:hlinkClick r:id="rId3"/>
              </a:rPr>
              <a:t>https://www.europarl.europa.eu/news/fi/faq/1/mita-poliittiset-ryhmat-ovat-ja-miten-ne-jarjestaytyvat</a:t>
            </a:r>
            <a:endParaRPr lang="en-US" sz="2000" dirty="0">
              <a:sym typeface="Rockwell"/>
            </a:endParaRPr>
          </a:p>
          <a:p>
            <a:pPr marL="182880" lvl="0">
              <a:spcBef>
                <a:spcPts val="0"/>
              </a:spcBef>
              <a:spcAft>
                <a:spcPts val="600"/>
              </a:spcAft>
              <a:buClr>
                <a:srgbClr val="9E3611"/>
              </a:buClr>
              <a:buSzPts val="1700"/>
            </a:pPr>
            <a:r>
              <a:rPr lang="en-US" sz="2000" dirty="0">
                <a:sym typeface="Rockwell"/>
                <a:hlinkClick r:id="rId4"/>
              </a:rPr>
              <a:t>https://youtu.be/9zcklRN77-0</a:t>
            </a:r>
            <a:endParaRPr lang="en-US" sz="2000" dirty="0">
              <a:sym typeface="Rockwell"/>
            </a:endParaRPr>
          </a:p>
          <a:p>
            <a:pPr fontAlgn="base"/>
            <a:r>
              <a:rPr lang="fi-FI" dirty="0"/>
              <a:t>Euroopan kansanpuolueen ryhmä (</a:t>
            </a:r>
            <a:r>
              <a:rPr lang="fi-FI" i="1" dirty="0"/>
              <a:t>European </a:t>
            </a:r>
            <a:r>
              <a:rPr lang="fi-FI" i="1" dirty="0" err="1"/>
              <a:t>People’s</a:t>
            </a:r>
            <a:r>
              <a:rPr lang="fi-FI" i="1" dirty="0"/>
              <a:t> Party, EPP</a:t>
            </a:r>
            <a:r>
              <a:rPr lang="fi-FI" dirty="0"/>
              <a:t>)</a:t>
            </a:r>
          </a:p>
          <a:p>
            <a:pPr fontAlgn="base"/>
            <a:r>
              <a:rPr lang="fi-FI" dirty="0"/>
              <a:t>Euroopan parlamentin sosialistien ja demokraattien ryhmä </a:t>
            </a:r>
            <a:r>
              <a:rPr lang="fi-FI" i="1" dirty="0"/>
              <a:t>(Progressive Alliance of </a:t>
            </a:r>
            <a:r>
              <a:rPr lang="fi-FI" i="1" dirty="0" err="1"/>
              <a:t>Socialists</a:t>
            </a:r>
            <a:r>
              <a:rPr lang="fi-FI" i="1" dirty="0"/>
              <a:t> and </a:t>
            </a:r>
            <a:r>
              <a:rPr lang="fi-FI" i="1" dirty="0" err="1"/>
              <a:t>Democrats</a:t>
            </a:r>
            <a:r>
              <a:rPr lang="fi-FI" i="1" dirty="0"/>
              <a:t> in </a:t>
            </a:r>
            <a:r>
              <a:rPr lang="fi-FI" i="1" dirty="0" err="1"/>
              <a:t>the</a:t>
            </a:r>
            <a:r>
              <a:rPr lang="fi-FI" i="1" dirty="0"/>
              <a:t> European </a:t>
            </a:r>
            <a:r>
              <a:rPr lang="fi-FI" i="1" dirty="0" err="1"/>
              <a:t>Parliament</a:t>
            </a:r>
            <a:r>
              <a:rPr lang="fi-FI" i="1" dirty="0"/>
              <a:t>, S&amp;D</a:t>
            </a:r>
            <a:r>
              <a:rPr lang="fi-FI" dirty="0"/>
              <a:t>)</a:t>
            </a:r>
          </a:p>
          <a:p>
            <a:pPr fontAlgn="base"/>
            <a:r>
              <a:rPr lang="fi-FI" dirty="0" err="1"/>
              <a:t>Renew</a:t>
            </a:r>
            <a:r>
              <a:rPr lang="fi-FI" dirty="0"/>
              <a:t> Europe -ryhmä (</a:t>
            </a:r>
            <a:r>
              <a:rPr lang="fi-FI" i="1" dirty="0" err="1"/>
              <a:t>Renew</a:t>
            </a:r>
            <a:r>
              <a:rPr lang="fi-FI" i="1" dirty="0"/>
              <a:t> Europe, RE</a:t>
            </a:r>
            <a:r>
              <a:rPr lang="fi-FI" dirty="0"/>
              <a:t>)</a:t>
            </a:r>
          </a:p>
          <a:p>
            <a:pPr fontAlgn="base"/>
            <a:r>
              <a:rPr lang="fi-FI" dirty="0"/>
              <a:t>Vihreät / Euroopan vapaa allianssi (</a:t>
            </a:r>
            <a:r>
              <a:rPr lang="fi-FI" i="1" dirty="0" err="1"/>
              <a:t>Greens</a:t>
            </a:r>
            <a:r>
              <a:rPr lang="fi-FI" i="1" dirty="0"/>
              <a:t>/European </a:t>
            </a:r>
            <a:r>
              <a:rPr lang="fi-FI" i="1" dirty="0" err="1"/>
              <a:t>Free</a:t>
            </a:r>
            <a:r>
              <a:rPr lang="fi-FI" i="1" dirty="0"/>
              <a:t> Alliance Verts/ALE</a:t>
            </a:r>
            <a:r>
              <a:rPr lang="fi-FI" dirty="0"/>
              <a:t>)</a:t>
            </a:r>
          </a:p>
          <a:p>
            <a:pPr fontAlgn="base"/>
            <a:r>
              <a:rPr lang="fi-FI" dirty="0"/>
              <a:t>Identiteetti ja demokratia (</a:t>
            </a:r>
            <a:r>
              <a:rPr lang="fi-FI" i="1" dirty="0"/>
              <a:t>Identity and </a:t>
            </a:r>
            <a:r>
              <a:rPr lang="fi-FI" i="1" dirty="0" err="1"/>
              <a:t>Democracy</a:t>
            </a:r>
            <a:r>
              <a:rPr lang="fi-FI" i="1" dirty="0"/>
              <a:t>, ID)</a:t>
            </a:r>
            <a:endParaRPr lang="fi-FI" dirty="0"/>
          </a:p>
          <a:p>
            <a:pPr fontAlgn="base"/>
            <a:r>
              <a:rPr lang="fi-FI" dirty="0"/>
              <a:t>Euroopan konservatiivit ja reformistit (</a:t>
            </a:r>
            <a:r>
              <a:rPr lang="fi-FI" i="1" dirty="0"/>
              <a:t>European </a:t>
            </a:r>
            <a:r>
              <a:rPr lang="fi-FI" i="1" dirty="0" err="1"/>
              <a:t>Conservatives</a:t>
            </a:r>
            <a:r>
              <a:rPr lang="fi-FI" i="1" dirty="0"/>
              <a:t> and </a:t>
            </a:r>
            <a:r>
              <a:rPr lang="fi-FI" i="1" dirty="0" err="1"/>
              <a:t>Reformists</a:t>
            </a:r>
            <a:r>
              <a:rPr lang="fi-FI" i="1" dirty="0"/>
              <a:t>, ECR</a:t>
            </a:r>
            <a:r>
              <a:rPr lang="fi-FI" dirty="0"/>
              <a:t>)</a:t>
            </a:r>
          </a:p>
          <a:p>
            <a:pPr fontAlgn="base"/>
            <a:r>
              <a:rPr lang="fi-FI" dirty="0"/>
              <a:t>Euroopan yhtynyt vasemmisto / Pohjoismaiden vihreä vasemmisto (</a:t>
            </a:r>
            <a:r>
              <a:rPr lang="fi-FI" i="1" dirty="0"/>
              <a:t>European United </a:t>
            </a:r>
            <a:r>
              <a:rPr lang="fi-FI" i="1" dirty="0" err="1"/>
              <a:t>Left</a:t>
            </a:r>
            <a:r>
              <a:rPr lang="fi-FI" i="1" dirty="0"/>
              <a:t>–Nordic Green </a:t>
            </a:r>
            <a:r>
              <a:rPr lang="fi-FI" i="1" dirty="0" err="1"/>
              <a:t>Left</a:t>
            </a:r>
            <a:r>
              <a:rPr lang="fi-FI" i="1" dirty="0"/>
              <a:t>, GUE/NGL)</a:t>
            </a:r>
            <a:endParaRPr lang="fi-FI" dirty="0"/>
          </a:p>
          <a:p>
            <a:pPr marL="182880" lvl="0">
              <a:spcBef>
                <a:spcPts val="0"/>
              </a:spcBef>
              <a:spcAft>
                <a:spcPts val="600"/>
              </a:spcAft>
              <a:buClr>
                <a:srgbClr val="9E3611"/>
              </a:buClr>
              <a:buSzPts val="1700"/>
            </a:pPr>
            <a:endParaRPr lang="en-US" sz="2000" b="0" i="0" u="none" strike="noStrike" cap="none" dirty="0">
              <a:sym typeface="Rockwell"/>
            </a:endParaRPr>
          </a:p>
        </p:txBody>
      </p:sp>
      <p:grpSp>
        <p:nvGrpSpPr>
          <p:cNvPr id="75" name="Group 7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76" name="Isosceles Triangle 7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2" name="Picture 2">
            <a:extLst>
              <a:ext uri="{FF2B5EF4-FFF2-40B4-BE49-F238E27FC236}">
                <a16:creationId xmlns:a16="http://schemas.microsoft.com/office/drawing/2014/main" id="{57385A73-E868-DE4F-884B-937E5D6F1AE1}"/>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tretch>
            <a:fillRect/>
          </a:stretch>
        </p:blipFill>
        <p:spPr bwMode="auto">
          <a:xfrm>
            <a:off x="5774168" y="2238153"/>
            <a:ext cx="6253212" cy="3517431"/>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80" name="Rectangle 79">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Eurovaalit 2019: Aikataulut, ehdokkaat ja kaikki oleellinen - Uutiset -  Aamulehti">
            <a:extLst>
              <a:ext uri="{FF2B5EF4-FFF2-40B4-BE49-F238E27FC236}">
                <a16:creationId xmlns:a16="http://schemas.microsoft.com/office/drawing/2014/main" id="{88133504-8DD0-A442-A72A-A7BA6487ABE1}"/>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545" r="612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Otsikko 1">
            <a:extLst>
              <a:ext uri="{FF2B5EF4-FFF2-40B4-BE49-F238E27FC236}">
                <a16:creationId xmlns:a16="http://schemas.microsoft.com/office/drawing/2014/main" id="{80DE5B6C-88A6-8F42-95F9-BA2B14AE6E09}"/>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t>Europarlamenttivaalit</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EBD65AD9-1C88-FF47-80A7-AD494D18C129}"/>
              </a:ext>
            </a:extLst>
          </p:cNvPr>
          <p:cNvSpPr>
            <a:spLocks noGrp="1"/>
          </p:cNvSpPr>
          <p:nvPr>
            <p:ph sz="half" idx="1"/>
          </p:nvPr>
        </p:nvSpPr>
        <p:spPr>
          <a:xfrm>
            <a:off x="525516" y="3601297"/>
            <a:ext cx="4915164" cy="2436115"/>
          </a:xfrm>
        </p:spPr>
        <p:txBody>
          <a:bodyPr vert="horz" lIns="91440" tIns="45720" rIns="91440" bIns="45720" rtlCol="0" anchor="ctr">
            <a:normAutofit lnSpcReduction="10000"/>
          </a:bodyPr>
          <a:lstStyle/>
          <a:p>
            <a:r>
              <a:rPr lang="en-US" sz="2400" dirty="0" err="1"/>
              <a:t>Joka</a:t>
            </a:r>
            <a:r>
              <a:rPr lang="en-US" sz="2400" dirty="0"/>
              <a:t> 5. </a:t>
            </a:r>
            <a:r>
              <a:rPr lang="en-US" sz="2400" dirty="0" err="1"/>
              <a:t>vuosi</a:t>
            </a:r>
            <a:endParaRPr lang="en-US" sz="2400" dirty="0"/>
          </a:p>
          <a:p>
            <a:r>
              <a:rPr lang="en-US" sz="2400" dirty="0" err="1"/>
              <a:t>Valitaan</a:t>
            </a:r>
            <a:r>
              <a:rPr lang="en-US" sz="2400" dirty="0"/>
              <a:t> 705 </a:t>
            </a:r>
            <a:r>
              <a:rPr lang="en-US" sz="2400" dirty="0" err="1"/>
              <a:t>meppiä</a:t>
            </a:r>
            <a:endParaRPr lang="en-US" sz="2400" dirty="0"/>
          </a:p>
          <a:p>
            <a:r>
              <a:rPr lang="en-US" sz="2400" dirty="0" err="1"/>
              <a:t>Suomesta</a:t>
            </a:r>
            <a:r>
              <a:rPr lang="en-US" sz="2400" dirty="0"/>
              <a:t> 14 </a:t>
            </a:r>
            <a:r>
              <a:rPr lang="en-US" sz="2400" dirty="0" err="1"/>
              <a:t>meppiä</a:t>
            </a:r>
            <a:endParaRPr lang="en-US" sz="2400" dirty="0"/>
          </a:p>
          <a:p>
            <a:r>
              <a:rPr lang="en-US" sz="2400" dirty="0" err="1"/>
              <a:t>Seuraavat</a:t>
            </a:r>
            <a:r>
              <a:rPr lang="en-US" sz="2400" dirty="0"/>
              <a:t> </a:t>
            </a:r>
            <a:r>
              <a:rPr lang="en-US" sz="2400" dirty="0" err="1"/>
              <a:t>vaalit</a:t>
            </a:r>
            <a:r>
              <a:rPr lang="en-US" sz="2400" dirty="0"/>
              <a:t> 2024</a:t>
            </a:r>
          </a:p>
          <a:p>
            <a:r>
              <a:rPr lang="en-US" sz="2400" dirty="0" err="1"/>
              <a:t>Voi</a:t>
            </a:r>
            <a:r>
              <a:rPr lang="en-US" sz="2400" dirty="0"/>
              <a:t> </a:t>
            </a:r>
            <a:r>
              <a:rPr lang="en-US" sz="2400" dirty="0" err="1"/>
              <a:t>äänestää</a:t>
            </a:r>
            <a:r>
              <a:rPr lang="en-US" sz="2400" dirty="0"/>
              <a:t> </a:t>
            </a:r>
            <a:r>
              <a:rPr lang="en-US" sz="2400" dirty="0" err="1"/>
              <a:t>kotivaltiossaan</a:t>
            </a:r>
            <a:r>
              <a:rPr lang="en-US" sz="2400" dirty="0"/>
              <a:t> tai </a:t>
            </a:r>
            <a:r>
              <a:rPr lang="en-US" sz="2400" dirty="0" err="1"/>
              <a:t>siinä</a:t>
            </a:r>
            <a:r>
              <a:rPr lang="en-US" sz="2400" dirty="0"/>
              <a:t> </a:t>
            </a:r>
            <a:r>
              <a:rPr lang="en-US" sz="2400" dirty="0" err="1"/>
              <a:t>jäsenmaassa</a:t>
            </a:r>
            <a:r>
              <a:rPr lang="en-US" sz="2400" dirty="0"/>
              <a:t>, </a:t>
            </a:r>
            <a:r>
              <a:rPr lang="en-US" sz="2400" dirty="0" err="1"/>
              <a:t>jossa</a:t>
            </a:r>
            <a:r>
              <a:rPr lang="en-US" sz="2400" dirty="0"/>
              <a:t> </a:t>
            </a:r>
            <a:r>
              <a:rPr lang="en-US" sz="2400" dirty="0" err="1"/>
              <a:t>asuu</a:t>
            </a:r>
            <a:endParaRPr lang="en-US" sz="2400" dirty="0"/>
          </a:p>
          <a:p>
            <a:endParaRPr lang="en-US" sz="1800" dirty="0"/>
          </a:p>
        </p:txBody>
      </p:sp>
    </p:spTree>
    <p:extLst>
      <p:ext uri="{BB962C8B-B14F-4D97-AF65-F5344CB8AC3E}">
        <p14:creationId xmlns:p14="http://schemas.microsoft.com/office/powerpoint/2010/main" val="711622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785;p104">
            <a:extLst>
              <a:ext uri="{FF2B5EF4-FFF2-40B4-BE49-F238E27FC236}">
                <a16:creationId xmlns:a16="http://schemas.microsoft.com/office/drawing/2014/main" id="{0162CD34-D5B6-F64F-A5E3-A374E861A859}"/>
              </a:ext>
            </a:extLst>
          </p:cNvPr>
          <p:cNvPicPr preferRelativeResize="0">
            <a:picLocks noGrp="1"/>
          </p:cNvPicPr>
          <p:nvPr>
            <p:ph sz="half" idx="2"/>
          </p:nvPr>
        </p:nvPicPr>
        <p:blipFill rotWithShape="1">
          <a:blip r:embed="rId2"/>
          <a:srcRect l="11079" r="1502" b="-1"/>
          <a:stretch/>
        </p:blipFill>
        <p:spPr>
          <a:xfrm>
            <a:off x="2522356" y="10"/>
            <a:ext cx="9669642" cy="6857990"/>
          </a:xfrm>
          <a:prstGeom prst="rect">
            <a:avLst/>
          </a:prstGeom>
          <a:noFill/>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5E6467D9-66C3-6D4A-BD56-EC24CD22F812}"/>
              </a:ext>
            </a:extLst>
          </p:cNvPr>
          <p:cNvSpPr>
            <a:spLocks noGrp="1"/>
          </p:cNvSpPr>
          <p:nvPr>
            <p:ph type="title"/>
          </p:nvPr>
        </p:nvSpPr>
        <p:spPr>
          <a:xfrm>
            <a:off x="259080" y="243205"/>
            <a:ext cx="3822189" cy="1128395"/>
          </a:xfrm>
        </p:spPr>
        <p:txBody>
          <a:bodyPr vert="horz" lIns="91440" tIns="45720" rIns="91440" bIns="45720" rtlCol="0" anchor="ctr">
            <a:normAutofit fontScale="90000"/>
          </a:bodyPr>
          <a:lstStyle/>
          <a:p>
            <a:r>
              <a:rPr lang="en-US" sz="4000" dirty="0" err="1"/>
              <a:t>EU:n</a:t>
            </a:r>
            <a:r>
              <a:rPr lang="en-US" sz="4000" dirty="0"/>
              <a:t> </a:t>
            </a:r>
            <a:r>
              <a:rPr lang="en-US" sz="4000" dirty="0" err="1"/>
              <a:t>toimielimet</a:t>
            </a:r>
            <a:r>
              <a:rPr lang="en-US" sz="4000" dirty="0"/>
              <a:t> (</a:t>
            </a:r>
            <a:r>
              <a:rPr lang="en-US" sz="4000" dirty="0" err="1"/>
              <a:t>kpl</a:t>
            </a:r>
            <a:r>
              <a:rPr lang="en-US" sz="4000" dirty="0"/>
              <a:t> 10.)</a:t>
            </a:r>
          </a:p>
        </p:txBody>
      </p:sp>
      <p:sp>
        <p:nvSpPr>
          <p:cNvPr id="3" name="Sisällön paikkamerkki 2">
            <a:extLst>
              <a:ext uri="{FF2B5EF4-FFF2-40B4-BE49-F238E27FC236}">
                <a16:creationId xmlns:a16="http://schemas.microsoft.com/office/drawing/2014/main" id="{A454A005-2A5D-214C-A06D-AC66147BFBAE}"/>
              </a:ext>
            </a:extLst>
          </p:cNvPr>
          <p:cNvSpPr>
            <a:spLocks noGrp="1"/>
          </p:cNvSpPr>
          <p:nvPr>
            <p:ph sz="half" idx="1"/>
          </p:nvPr>
        </p:nvSpPr>
        <p:spPr>
          <a:xfrm>
            <a:off x="127000" y="1493520"/>
            <a:ext cx="4845050" cy="5121275"/>
          </a:xfrm>
        </p:spPr>
        <p:txBody>
          <a:bodyPr vert="horz" lIns="91440" tIns="45720" rIns="91440" bIns="45720" rtlCol="0">
            <a:normAutofit/>
          </a:bodyPr>
          <a:lstStyle/>
          <a:p>
            <a:pPr marL="182880" lvl="0">
              <a:spcBef>
                <a:spcPts val="0"/>
              </a:spcBef>
              <a:buClr>
                <a:srgbClr val="9E3611"/>
              </a:buClr>
              <a:buSzPts val="2400"/>
            </a:pPr>
            <a:r>
              <a:rPr lang="en-US" sz="2400" b="1" u="sng" dirty="0">
                <a:sym typeface="Rockwell"/>
              </a:rPr>
              <a:t>4. </a:t>
            </a:r>
            <a:r>
              <a:rPr lang="en-US" sz="2400" b="1" u="sng" dirty="0" err="1">
                <a:sym typeface="Rockwell"/>
              </a:rPr>
              <a:t>Euroopan</a:t>
            </a:r>
            <a:r>
              <a:rPr lang="en-US" sz="2400" b="1" u="sng" dirty="0">
                <a:sym typeface="Rockwell"/>
              </a:rPr>
              <a:t> </a:t>
            </a:r>
            <a:r>
              <a:rPr lang="en-US" sz="2400" b="1" u="sng" dirty="0" err="1">
                <a:sym typeface="Rockwell"/>
              </a:rPr>
              <a:t>unionin</a:t>
            </a:r>
            <a:r>
              <a:rPr lang="en-US" sz="2400" b="1" u="sng" dirty="0">
                <a:sym typeface="Rockwell"/>
              </a:rPr>
              <a:t> </a:t>
            </a:r>
            <a:r>
              <a:rPr lang="en-US" sz="2400" b="1" u="sng" dirty="0" err="1">
                <a:sym typeface="Rockwell"/>
              </a:rPr>
              <a:t>neuvosto</a:t>
            </a:r>
            <a:endParaRPr lang="en-US" sz="2400" u="sng" dirty="0"/>
          </a:p>
          <a:p>
            <a:pPr marL="182880" lvl="0">
              <a:spcBef>
                <a:spcPts val="1200"/>
              </a:spcBef>
              <a:buClr>
                <a:srgbClr val="9E3611"/>
              </a:buClr>
              <a:buSzPts val="2400"/>
            </a:pPr>
            <a:r>
              <a:rPr lang="en-US" sz="2400" dirty="0">
                <a:sym typeface="Rockwell"/>
              </a:rPr>
              <a:t>27</a:t>
            </a:r>
            <a:r>
              <a:rPr lang="en-US" sz="2400" dirty="0"/>
              <a:t>:n </a:t>
            </a:r>
            <a:r>
              <a:rPr lang="en-US" sz="2400" dirty="0" err="1">
                <a:sym typeface="Rockwell"/>
              </a:rPr>
              <a:t>jäsenma</a:t>
            </a:r>
            <a:r>
              <a:rPr lang="en-US" sz="2400" dirty="0" err="1"/>
              <a:t>an</a:t>
            </a:r>
            <a:r>
              <a:rPr lang="en-US" sz="2400" dirty="0">
                <a:sym typeface="Rockwell"/>
              </a:rPr>
              <a:t> </a:t>
            </a:r>
            <a:r>
              <a:rPr lang="en-US" sz="2400" b="1" dirty="0" err="1">
                <a:sym typeface="Rockwell"/>
              </a:rPr>
              <a:t>hallitusten</a:t>
            </a:r>
            <a:r>
              <a:rPr lang="en-US" sz="2400" b="1" dirty="0">
                <a:sym typeface="Rockwell"/>
              </a:rPr>
              <a:t> </a:t>
            </a:r>
            <a:r>
              <a:rPr lang="en-US" sz="2400" b="1" dirty="0" err="1">
                <a:sym typeface="Rockwell"/>
              </a:rPr>
              <a:t>ministerit</a:t>
            </a:r>
            <a:endParaRPr lang="en-US" sz="2400" b="1" dirty="0">
              <a:sym typeface="Rockwell"/>
            </a:endParaRPr>
          </a:p>
          <a:p>
            <a:pPr marL="182880" lvl="0">
              <a:spcBef>
                <a:spcPts val="1200"/>
              </a:spcBef>
              <a:buClr>
                <a:srgbClr val="9E3611"/>
              </a:buClr>
              <a:buSzPts val="2400"/>
            </a:pPr>
            <a:r>
              <a:rPr lang="en-US" sz="2400" dirty="0" err="1">
                <a:sym typeface="Rockwell"/>
              </a:rPr>
              <a:t>Edustaa</a:t>
            </a:r>
            <a:r>
              <a:rPr lang="en-US" sz="2400" dirty="0">
                <a:sym typeface="Rockwell"/>
              </a:rPr>
              <a:t> </a:t>
            </a:r>
            <a:r>
              <a:rPr lang="en-US" sz="2400" b="1" dirty="0" err="1">
                <a:sym typeface="Rockwell"/>
              </a:rPr>
              <a:t>hallituksia</a:t>
            </a:r>
            <a:endParaRPr lang="en-US" sz="2400" dirty="0"/>
          </a:p>
          <a:p>
            <a:pPr marL="182880" lvl="0">
              <a:spcBef>
                <a:spcPts val="1200"/>
              </a:spcBef>
              <a:buClr>
                <a:srgbClr val="9E3611"/>
              </a:buClr>
              <a:buSzPts val="2400"/>
            </a:pPr>
            <a:r>
              <a:rPr lang="en-US" sz="2400" dirty="0"/>
              <a:t>10</a:t>
            </a:r>
            <a:r>
              <a:rPr lang="en-US" sz="2400" dirty="0">
                <a:sym typeface="Rockwell"/>
              </a:rPr>
              <a:t> </a:t>
            </a:r>
            <a:r>
              <a:rPr lang="en-US" sz="2400" dirty="0" err="1">
                <a:sym typeface="Rockwell"/>
              </a:rPr>
              <a:t>eri</a:t>
            </a:r>
            <a:r>
              <a:rPr lang="en-US" sz="2400" dirty="0">
                <a:sym typeface="Rockwell"/>
              </a:rPr>
              <a:t> </a:t>
            </a:r>
            <a:r>
              <a:rPr lang="en-US" sz="2400" dirty="0" err="1">
                <a:sym typeface="Rockwell"/>
              </a:rPr>
              <a:t>kokoonpanoa</a:t>
            </a:r>
            <a:endParaRPr lang="en-US" sz="2400" dirty="0">
              <a:sym typeface="Rockwell"/>
            </a:endParaRPr>
          </a:p>
          <a:p>
            <a:pPr marL="182880" lvl="0">
              <a:spcBef>
                <a:spcPts val="1200"/>
              </a:spcBef>
              <a:buClr>
                <a:srgbClr val="9E3611"/>
              </a:buClr>
              <a:buSzPts val="2400"/>
            </a:pPr>
            <a:r>
              <a:rPr lang="en-US" sz="2400" b="1" dirty="0" err="1"/>
              <a:t>Säätää</a:t>
            </a:r>
            <a:r>
              <a:rPr lang="en-US" sz="2400" b="1" dirty="0"/>
              <a:t> </a:t>
            </a:r>
            <a:r>
              <a:rPr lang="en-US" sz="2400" b="1" dirty="0" err="1"/>
              <a:t>lakeja</a:t>
            </a:r>
            <a:r>
              <a:rPr lang="en-US" sz="2400" b="1" dirty="0"/>
              <a:t> </a:t>
            </a:r>
            <a:r>
              <a:rPr lang="en-US" sz="2400" dirty="0" err="1">
                <a:sym typeface="Rockwell"/>
              </a:rPr>
              <a:t>yhdessä</a:t>
            </a:r>
            <a:r>
              <a:rPr lang="en-US" sz="2400" dirty="0">
                <a:sym typeface="Rockwell"/>
              </a:rPr>
              <a:t> </a:t>
            </a:r>
            <a:r>
              <a:rPr lang="en-US" sz="2400" dirty="0" err="1">
                <a:sym typeface="Rockwell"/>
              </a:rPr>
              <a:t>parlamentin</a:t>
            </a:r>
            <a:r>
              <a:rPr lang="en-US" sz="2400" dirty="0">
                <a:sym typeface="Rockwell"/>
              </a:rPr>
              <a:t> </a:t>
            </a:r>
            <a:r>
              <a:rPr lang="en-US" sz="2400" dirty="0" err="1">
                <a:sym typeface="Rockwell"/>
              </a:rPr>
              <a:t>kanssa</a:t>
            </a:r>
            <a:r>
              <a:rPr lang="en-US" sz="2400" dirty="0">
                <a:sym typeface="Rockwell"/>
              </a:rPr>
              <a:t> ja </a:t>
            </a:r>
            <a:r>
              <a:rPr lang="en-US" sz="2400" b="1" dirty="0" err="1"/>
              <a:t>päättää</a:t>
            </a:r>
            <a:r>
              <a:rPr lang="en-US" sz="2400" b="1" dirty="0"/>
              <a:t> </a:t>
            </a:r>
            <a:r>
              <a:rPr lang="en-US" sz="2400" b="1" dirty="0" err="1"/>
              <a:t>budjetista</a:t>
            </a:r>
            <a:endParaRPr lang="en-US" sz="2400" b="1" dirty="0"/>
          </a:p>
          <a:p>
            <a:pPr marL="182880" lvl="0">
              <a:spcBef>
                <a:spcPts val="1200"/>
              </a:spcBef>
              <a:buClr>
                <a:srgbClr val="9E3611"/>
              </a:buClr>
              <a:buSzPts val="2400"/>
            </a:pPr>
            <a:r>
              <a:rPr lang="en-US" sz="2400" b="1" dirty="0" err="1"/>
              <a:t>Päävastuu</a:t>
            </a:r>
            <a:r>
              <a:rPr lang="en-US" sz="2400" b="1" dirty="0"/>
              <a:t> </a:t>
            </a:r>
            <a:r>
              <a:rPr lang="en-US" sz="2400" b="1" i="1" dirty="0" err="1"/>
              <a:t>ulko</a:t>
            </a:r>
            <a:r>
              <a:rPr lang="en-US" sz="2400" b="1" i="1" dirty="0"/>
              <a:t>- ja </a:t>
            </a:r>
            <a:r>
              <a:rPr lang="en-US" sz="2400" b="1" i="1" dirty="0" err="1"/>
              <a:t>turvallisuuspolitiikasta</a:t>
            </a:r>
            <a:r>
              <a:rPr lang="en-US" sz="2400" b="1" i="1" dirty="0"/>
              <a:t> ja </a:t>
            </a:r>
            <a:r>
              <a:rPr lang="en-US" sz="2400" b="1" i="1" dirty="0" err="1"/>
              <a:t>oikeus</a:t>
            </a:r>
            <a:r>
              <a:rPr lang="en-US" sz="2400" b="1" i="1" dirty="0"/>
              <a:t>- ja </a:t>
            </a:r>
            <a:r>
              <a:rPr lang="en-US" sz="2400" b="1" i="1" dirty="0" err="1"/>
              <a:t>sisäasioista</a:t>
            </a:r>
            <a:endParaRPr lang="en-US" sz="2400" b="1" i="1" dirty="0"/>
          </a:p>
          <a:p>
            <a:pPr marL="182880" lvl="0">
              <a:spcBef>
                <a:spcPts val="1200"/>
              </a:spcBef>
              <a:buClr>
                <a:srgbClr val="9E3611"/>
              </a:buClr>
              <a:buSzPts val="2400"/>
            </a:pPr>
            <a:r>
              <a:rPr lang="en-US" sz="2400" b="1" dirty="0"/>
              <a:t>COREPER (&amp; </a:t>
            </a:r>
            <a:r>
              <a:rPr lang="en-US" sz="2400" b="1" dirty="0" err="1"/>
              <a:t>työryhmät</a:t>
            </a:r>
            <a:r>
              <a:rPr lang="en-US" sz="2400" b="1" dirty="0"/>
              <a:t> ja </a:t>
            </a:r>
            <a:r>
              <a:rPr lang="en-US" sz="2400" b="1" dirty="0" err="1"/>
              <a:t>komiteat</a:t>
            </a:r>
            <a:r>
              <a:rPr lang="en-US" sz="2400" b="1" dirty="0"/>
              <a:t>) </a:t>
            </a:r>
            <a:r>
              <a:rPr lang="en-US" sz="2400" b="1" dirty="0" err="1"/>
              <a:t>valmistelevat</a:t>
            </a:r>
            <a:r>
              <a:rPr lang="en-US" sz="2400" b="1" dirty="0"/>
              <a:t> </a:t>
            </a:r>
            <a:r>
              <a:rPr lang="en-US" sz="2400" b="1" dirty="0" err="1"/>
              <a:t>päätökset</a:t>
            </a:r>
            <a:endParaRPr lang="en-US" sz="2400" b="1" dirty="0"/>
          </a:p>
          <a:p>
            <a:endParaRPr lang="en-US" sz="1700" dirty="0"/>
          </a:p>
        </p:txBody>
      </p:sp>
    </p:spTree>
    <p:extLst>
      <p:ext uri="{BB962C8B-B14F-4D97-AF65-F5344CB8AC3E}">
        <p14:creationId xmlns:p14="http://schemas.microsoft.com/office/powerpoint/2010/main" val="377963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09"/>
          <p:cNvSpPr txBox="1">
            <a:spLocks noGrp="1"/>
          </p:cNvSpPr>
          <p:nvPr>
            <p:ph type="title"/>
          </p:nvPr>
        </p:nvSpPr>
        <p:spPr>
          <a:xfrm>
            <a:off x="410675" y="365125"/>
            <a:ext cx="10943125" cy="132556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Kpl 10. EU:n toimielimet</a:t>
            </a:r>
            <a:endParaRPr dirty="0"/>
          </a:p>
        </p:txBody>
      </p:sp>
      <p:graphicFrame>
        <p:nvGraphicFramePr>
          <p:cNvPr id="829" name="Google Shape;824;p109">
            <a:extLst>
              <a:ext uri="{FF2B5EF4-FFF2-40B4-BE49-F238E27FC236}">
                <a16:creationId xmlns:a16="http://schemas.microsoft.com/office/drawing/2014/main" id="{9DDAFD37-C381-4318-86A6-342C63186131}"/>
              </a:ext>
            </a:extLst>
          </p:cNvPr>
          <p:cNvGraphicFramePr>
            <a:graphicFrameLocks noGrp="1"/>
          </p:cNvGraphicFramePr>
          <p:nvPr>
            <p:ph sz="half" idx="1"/>
            <p:extLst>
              <p:ext uri="{D42A27DB-BD31-4B8C-83A1-F6EECF244321}">
                <p14:modId xmlns:p14="http://schemas.microsoft.com/office/powerpoint/2010/main" val="3702349662"/>
              </p:ext>
            </p:extLst>
          </p:nvPr>
        </p:nvGraphicFramePr>
        <p:xfrm>
          <a:off x="410675" y="1429407"/>
          <a:ext cx="4913050" cy="51605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5" name="Google Shape;825;p109"/>
          <p:cNvSpPr txBox="1">
            <a:spLocks noGrp="1"/>
          </p:cNvSpPr>
          <p:nvPr>
            <p:ph sz="half" idx="2"/>
          </p:nvPr>
        </p:nvSpPr>
        <p:spPr>
          <a:xfrm>
            <a:off x="6364225" y="713625"/>
            <a:ext cx="5417100" cy="5458500"/>
          </a:xfrm>
          <a:prstGeom prst="rect">
            <a:avLst/>
          </a:prstGeom>
        </p:spPr>
        <p:txBody>
          <a:bodyPr spcFirstLastPara="1" wrap="square" lIns="91425" tIns="91425" rIns="91425" bIns="91425" anchor="t" anchorCtr="0">
            <a:noAutofit/>
          </a:bodyPr>
          <a:lstStyle/>
          <a:p>
            <a:pPr marL="182880" lvl="0" indent="-74929" algn="l" rtl="0">
              <a:spcBef>
                <a:spcPts val="1200"/>
              </a:spcBef>
              <a:spcAft>
                <a:spcPts val="0"/>
              </a:spcAft>
              <a:buNone/>
            </a:pPr>
            <a:r>
              <a:rPr lang="fi-FI" b="1" u="sng" dirty="0"/>
              <a:t>Tilintarkastustuomioistuin</a:t>
            </a:r>
            <a:endParaRPr b="1" u="sng" dirty="0"/>
          </a:p>
          <a:p>
            <a:pPr marL="457200" lvl="0" indent="-336550" algn="l" rtl="0">
              <a:spcBef>
                <a:spcPts val="1200"/>
              </a:spcBef>
              <a:spcAft>
                <a:spcPts val="0"/>
              </a:spcAft>
              <a:buSzPts val="1700"/>
              <a:buChar char="▪"/>
            </a:pPr>
            <a:r>
              <a:rPr lang="fi-FI" b="1" dirty="0"/>
              <a:t>Valvoo unionin budjetin noudattamista</a:t>
            </a:r>
            <a:endParaRPr b="1" dirty="0"/>
          </a:p>
          <a:p>
            <a:pPr marL="457200" lvl="0" indent="-336550" algn="l" rtl="0">
              <a:spcBef>
                <a:spcPts val="0"/>
              </a:spcBef>
              <a:spcAft>
                <a:spcPts val="0"/>
              </a:spcAft>
              <a:buSzPts val="1700"/>
              <a:buChar char="▪"/>
            </a:pPr>
            <a:r>
              <a:rPr lang="fi-FI" dirty="0"/>
              <a:t>Valvoo unionin organisaatioita (mm. tarkastuskäynnit)</a:t>
            </a:r>
            <a:endParaRPr dirty="0"/>
          </a:p>
        </p:txBody>
      </p:sp>
      <p:pic>
        <p:nvPicPr>
          <p:cNvPr id="826" name="Google Shape;826;p109"/>
          <p:cNvPicPr preferRelativeResize="0"/>
          <p:nvPr/>
        </p:nvPicPr>
        <p:blipFill>
          <a:blip r:embed="rId8">
            <a:alphaModFix/>
          </a:blip>
          <a:stretch>
            <a:fillRect/>
          </a:stretch>
        </p:blipFill>
        <p:spPr>
          <a:xfrm>
            <a:off x="5323929" y="2658025"/>
            <a:ext cx="6348036" cy="3514100"/>
          </a:xfrm>
          <a:prstGeom prst="rect">
            <a:avLst/>
          </a:prstGeom>
          <a:noFill/>
          <a:ln>
            <a:noFill/>
          </a:ln>
        </p:spPr>
      </p:pic>
      <p:sp>
        <p:nvSpPr>
          <p:cNvPr id="827" name="Google Shape;827;p109"/>
          <p:cNvSpPr txBox="1"/>
          <p:nvPr/>
        </p:nvSpPr>
        <p:spPr>
          <a:xfrm>
            <a:off x="5323925" y="6364200"/>
            <a:ext cx="4469700" cy="49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b="1"/>
              <a:t>EU-tuomioistuin, Luxemburg</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9"/>
                                        </p:tgtEl>
                                        <p:attrNameLst>
                                          <p:attrName>style.visibility</p:attrName>
                                        </p:attrNameLst>
                                      </p:cBhvr>
                                      <p:to>
                                        <p:strVal val="visible"/>
                                      </p:to>
                                    </p:set>
                                    <p:anim calcmode="lin" valueType="num">
                                      <p:cBhvr additive="base">
                                        <p:cTn id="7" dur="500" fill="hold"/>
                                        <p:tgtEl>
                                          <p:spTgt spid="829"/>
                                        </p:tgtEl>
                                        <p:attrNameLst>
                                          <p:attrName>ppt_x</p:attrName>
                                        </p:attrNameLst>
                                      </p:cBhvr>
                                      <p:tavLst>
                                        <p:tav tm="0">
                                          <p:val>
                                            <p:strVal val="#ppt_x"/>
                                          </p:val>
                                        </p:tav>
                                        <p:tav tm="100000">
                                          <p:val>
                                            <p:strVal val="#ppt_x"/>
                                          </p:val>
                                        </p:tav>
                                      </p:tavLst>
                                    </p:anim>
                                    <p:anim calcmode="lin" valueType="num">
                                      <p:cBhvr additive="base">
                                        <p:cTn id="8" dur="500" fill="hold"/>
                                        <p:tgtEl>
                                          <p:spTgt spid="8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829"/>
                                        </p:tgtEl>
                                        <p:attrNameLst>
                                          <p:attrName>style.visibility</p:attrName>
                                        </p:attrNameLst>
                                      </p:cBhvr>
                                      <p:to>
                                        <p:strVal val="visible"/>
                                      </p:to>
                                    </p:set>
                                    <p:anim calcmode="lin" valueType="num">
                                      <p:cBhvr additive="base">
                                        <p:cTn id="13" dur="500" fill="hold"/>
                                        <p:tgtEl>
                                          <p:spTgt spid="829"/>
                                        </p:tgtEl>
                                        <p:attrNameLst>
                                          <p:attrName>ppt_x</p:attrName>
                                        </p:attrNameLst>
                                      </p:cBhvr>
                                      <p:tavLst>
                                        <p:tav tm="0">
                                          <p:val>
                                            <p:strVal val="#ppt_x"/>
                                          </p:val>
                                        </p:tav>
                                        <p:tav tm="100000">
                                          <p:val>
                                            <p:strVal val="#ppt_x"/>
                                          </p:val>
                                        </p:tav>
                                      </p:tavLst>
                                    </p:anim>
                                    <p:anim calcmode="lin" valueType="num">
                                      <p:cBhvr additive="base">
                                        <p:cTn id="14" dur="500" fill="hold"/>
                                        <p:tgtEl>
                                          <p:spTgt spid="8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25">
                                            <p:txEl>
                                              <p:pRg st="1" end="1"/>
                                            </p:txEl>
                                          </p:spTgt>
                                        </p:tgtEl>
                                        <p:attrNameLst>
                                          <p:attrName>style.visibility</p:attrName>
                                        </p:attrNameLst>
                                      </p:cBhvr>
                                      <p:to>
                                        <p:strVal val="visible"/>
                                      </p:to>
                                    </p:set>
                                    <p:anim calcmode="lin" valueType="num">
                                      <p:cBhvr additive="base">
                                        <p:cTn id="19" dur="500" fill="hold"/>
                                        <p:tgtEl>
                                          <p:spTgt spid="82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25">
                                            <p:txEl>
                                              <p:pRg st="2" end="2"/>
                                            </p:txEl>
                                          </p:spTgt>
                                        </p:tgtEl>
                                        <p:attrNameLst>
                                          <p:attrName>style.visibility</p:attrName>
                                        </p:attrNameLst>
                                      </p:cBhvr>
                                      <p:to>
                                        <p:strVal val="visible"/>
                                      </p:to>
                                    </p:set>
                                    <p:anim calcmode="lin" valueType="num">
                                      <p:cBhvr additive="base">
                                        <p:cTn id="25" dur="500" fill="hold"/>
                                        <p:tgtEl>
                                          <p:spTgt spid="82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29" grpId="0">
        <p:bldAsOne/>
      </p:bldGraphic>
      <p:bldGraphic spid="829" grpId="1">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11"/>
          <p:cNvSpPr txBox="1">
            <a:spLocks noGrp="1"/>
          </p:cNvSpPr>
          <p:nvPr>
            <p:ph type="title"/>
          </p:nvPr>
        </p:nvSpPr>
        <p:spPr>
          <a:xfrm>
            <a:off x="509448" y="38382"/>
            <a:ext cx="10058400" cy="160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Muut toimielimet</a:t>
            </a:r>
            <a:endParaRPr dirty="0"/>
          </a:p>
        </p:txBody>
      </p:sp>
      <p:graphicFrame>
        <p:nvGraphicFramePr>
          <p:cNvPr id="848" name="Google Shape;841;p111">
            <a:extLst>
              <a:ext uri="{FF2B5EF4-FFF2-40B4-BE49-F238E27FC236}">
                <a16:creationId xmlns:a16="http://schemas.microsoft.com/office/drawing/2014/main" id="{A54F239C-B68D-68DD-D3CA-72BB18C1ED80}"/>
              </a:ext>
            </a:extLst>
          </p:cNvPr>
          <p:cNvGraphicFramePr>
            <a:graphicFrameLocks noGrp="1"/>
          </p:cNvGraphicFramePr>
          <p:nvPr>
            <p:ph sz="half" idx="1"/>
          </p:nvPr>
        </p:nvGraphicFramePr>
        <p:xfrm>
          <a:off x="-56346" y="1193950"/>
          <a:ext cx="5371200" cy="499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2" name="Google Shape;842;p111"/>
          <p:cNvSpPr txBox="1">
            <a:spLocks noGrp="1"/>
          </p:cNvSpPr>
          <p:nvPr>
            <p:ph sz="half" idx="2"/>
          </p:nvPr>
        </p:nvSpPr>
        <p:spPr>
          <a:xfrm>
            <a:off x="6430949" y="113460"/>
            <a:ext cx="4755000" cy="4991400"/>
          </a:xfrm>
          <a:prstGeom prst="rect">
            <a:avLst/>
          </a:prstGeom>
        </p:spPr>
        <p:txBody>
          <a:bodyPr spcFirstLastPara="1" wrap="square" lIns="91425" tIns="91425" rIns="91425" bIns="91425" anchor="t" anchorCtr="0">
            <a:noAutofit/>
          </a:bodyPr>
          <a:lstStyle/>
          <a:p>
            <a:pPr marL="182880" lvl="0" indent="-74929" algn="l" rtl="0">
              <a:spcBef>
                <a:spcPts val="1200"/>
              </a:spcBef>
              <a:spcAft>
                <a:spcPts val="0"/>
              </a:spcAft>
              <a:buNone/>
            </a:pPr>
            <a:r>
              <a:rPr lang="fi-FI" b="1" u="sng" dirty="0"/>
              <a:t>Euroopan investointipankki</a:t>
            </a:r>
            <a:endParaRPr b="1" u="sng" dirty="0"/>
          </a:p>
          <a:p>
            <a:pPr marL="457200" lvl="0" indent="-336550" algn="l" rtl="0">
              <a:spcBef>
                <a:spcPts val="1200"/>
              </a:spcBef>
              <a:spcAft>
                <a:spcPts val="0"/>
              </a:spcAft>
              <a:buSzPts val="1700"/>
              <a:buChar char="▪"/>
            </a:pPr>
            <a:r>
              <a:rPr lang="fi-FI" b="1" dirty="0"/>
              <a:t>rahoittaa</a:t>
            </a:r>
            <a:r>
              <a:rPr lang="fi-FI" dirty="0"/>
              <a:t> EU:n alueella </a:t>
            </a:r>
            <a:r>
              <a:rPr lang="fi-FI" i="1" dirty="0"/>
              <a:t>kehitys- ja tutkimustoimintaa, investointeja </a:t>
            </a:r>
            <a:r>
              <a:rPr lang="fi-FI" dirty="0"/>
              <a:t>ja </a:t>
            </a:r>
            <a:r>
              <a:rPr lang="fi-FI" i="1" dirty="0"/>
              <a:t>infrastruktuuria</a:t>
            </a:r>
            <a:endParaRPr i="1" dirty="0"/>
          </a:p>
          <a:p>
            <a:pPr marL="0" lvl="0" indent="0" algn="l" rtl="0">
              <a:spcBef>
                <a:spcPts val="1200"/>
              </a:spcBef>
              <a:spcAft>
                <a:spcPts val="0"/>
              </a:spcAft>
              <a:buNone/>
            </a:pPr>
            <a:endParaRPr dirty="0"/>
          </a:p>
          <a:p>
            <a:pPr marL="0" lvl="0" indent="0" algn="l" rtl="0">
              <a:spcBef>
                <a:spcPts val="1200"/>
              </a:spcBef>
              <a:spcAft>
                <a:spcPts val="0"/>
              </a:spcAft>
              <a:buNone/>
            </a:pPr>
            <a:r>
              <a:rPr lang="fi-FI" b="1" u="sng" dirty="0"/>
              <a:t>Euroopan oikeusasiamies</a:t>
            </a:r>
            <a:endParaRPr b="1" u="sng" dirty="0"/>
          </a:p>
          <a:p>
            <a:pPr marL="457200" lvl="0" indent="-336550" algn="l" rtl="0">
              <a:spcBef>
                <a:spcPts val="1200"/>
              </a:spcBef>
              <a:spcAft>
                <a:spcPts val="0"/>
              </a:spcAft>
              <a:buSzPts val="1700"/>
              <a:buChar char="▪"/>
            </a:pPr>
            <a:r>
              <a:rPr lang="fi-FI" dirty="0"/>
              <a:t>käsittelee kansalaisten ja yritysten </a:t>
            </a:r>
            <a:r>
              <a:rPr lang="fi-FI" b="1" dirty="0"/>
              <a:t>kanteluja</a:t>
            </a:r>
            <a:r>
              <a:rPr lang="fi-FI" dirty="0"/>
              <a:t> unionista</a:t>
            </a:r>
            <a:endParaRPr dirty="0"/>
          </a:p>
        </p:txBody>
      </p:sp>
      <p:pic>
        <p:nvPicPr>
          <p:cNvPr id="843" name="Google Shape;843;p111"/>
          <p:cNvPicPr preferRelativeResize="0"/>
          <p:nvPr/>
        </p:nvPicPr>
        <p:blipFill>
          <a:blip r:embed="rId8">
            <a:alphaModFix/>
          </a:blip>
          <a:stretch>
            <a:fillRect/>
          </a:stretch>
        </p:blipFill>
        <p:spPr>
          <a:xfrm>
            <a:off x="4774611" y="4417376"/>
            <a:ext cx="1813214" cy="1767974"/>
          </a:xfrm>
          <a:prstGeom prst="rect">
            <a:avLst/>
          </a:prstGeom>
          <a:noFill/>
          <a:ln>
            <a:noFill/>
          </a:ln>
        </p:spPr>
      </p:pic>
      <p:sp>
        <p:nvSpPr>
          <p:cNvPr id="844" name="Google Shape;844;p111"/>
          <p:cNvSpPr txBox="1"/>
          <p:nvPr/>
        </p:nvSpPr>
        <p:spPr>
          <a:xfrm>
            <a:off x="4013215" y="6328175"/>
            <a:ext cx="3535800" cy="3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b="1" dirty="0"/>
              <a:t>EKP:n pääkonttori, Frankfurt</a:t>
            </a:r>
            <a:endParaRPr b="1" dirty="0"/>
          </a:p>
        </p:txBody>
      </p:sp>
      <p:pic>
        <p:nvPicPr>
          <p:cNvPr id="845" name="Google Shape;845;p111"/>
          <p:cNvPicPr preferRelativeResize="0"/>
          <p:nvPr/>
        </p:nvPicPr>
        <p:blipFill>
          <a:blip r:embed="rId9">
            <a:alphaModFix/>
          </a:blip>
          <a:stretch>
            <a:fillRect/>
          </a:stretch>
        </p:blipFill>
        <p:spPr>
          <a:xfrm>
            <a:off x="9901014" y="4464694"/>
            <a:ext cx="2290775" cy="2354924"/>
          </a:xfrm>
          <a:prstGeom prst="rect">
            <a:avLst/>
          </a:prstGeom>
          <a:noFill/>
          <a:ln>
            <a:noFill/>
          </a:ln>
        </p:spPr>
      </p:pic>
      <p:sp>
        <p:nvSpPr>
          <p:cNvPr id="846" name="Google Shape;846;p111"/>
          <p:cNvSpPr txBox="1"/>
          <p:nvPr/>
        </p:nvSpPr>
        <p:spPr>
          <a:xfrm>
            <a:off x="8285655" y="5380750"/>
            <a:ext cx="1667700" cy="160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b="1" dirty="0"/>
              <a:t>Euroopan oikeusasiamies Emily </a:t>
            </a:r>
            <a:r>
              <a:rPr lang="fi-FI" b="1" dirty="0" err="1"/>
              <a:t>O´Reilly</a:t>
            </a:r>
            <a:endParaRP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2">
                                            <p:txEl>
                                              <p:pRg st="1" end="1"/>
                                            </p:txEl>
                                          </p:spTgt>
                                        </p:tgtEl>
                                        <p:attrNameLst>
                                          <p:attrName>style.visibility</p:attrName>
                                        </p:attrNameLst>
                                      </p:cBhvr>
                                      <p:to>
                                        <p:strVal val="visible"/>
                                      </p:to>
                                    </p:set>
                                    <p:anim calcmode="lin" valueType="num">
                                      <p:cBhvr additive="base">
                                        <p:cTn id="7" dur="500" fill="hold"/>
                                        <p:tgtEl>
                                          <p:spTgt spid="84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42">
                                            <p:txEl>
                                              <p:pRg st="3" end="3"/>
                                            </p:txEl>
                                          </p:spTgt>
                                        </p:tgtEl>
                                        <p:attrNameLst>
                                          <p:attrName>style.visibility</p:attrName>
                                        </p:attrNameLst>
                                      </p:cBhvr>
                                      <p:to>
                                        <p:strVal val="visible"/>
                                      </p:to>
                                    </p:set>
                                    <p:anim calcmode="lin" valueType="num">
                                      <p:cBhvr additive="base">
                                        <p:cTn id="13" dur="500" fill="hold"/>
                                        <p:tgtEl>
                                          <p:spTgt spid="84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42">
                                            <p:txEl>
                                              <p:pRg st="4" end="4"/>
                                            </p:txEl>
                                          </p:spTgt>
                                        </p:tgtEl>
                                        <p:attrNameLst>
                                          <p:attrName>style.visibility</p:attrName>
                                        </p:attrNameLst>
                                      </p:cBhvr>
                                      <p:to>
                                        <p:strVal val="visible"/>
                                      </p:to>
                                    </p:set>
                                    <p:anim calcmode="lin" valueType="num">
                                      <p:cBhvr additive="base">
                                        <p:cTn id="19" dur="500" fill="hold"/>
                                        <p:tgtEl>
                                          <p:spTgt spid="84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4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10"/>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Muut toimielimet</a:t>
            </a:r>
            <a:endParaRPr/>
          </a:p>
        </p:txBody>
      </p:sp>
      <p:graphicFrame>
        <p:nvGraphicFramePr>
          <p:cNvPr id="837" name="Google Shape;833;p110">
            <a:extLst>
              <a:ext uri="{FF2B5EF4-FFF2-40B4-BE49-F238E27FC236}">
                <a16:creationId xmlns:a16="http://schemas.microsoft.com/office/drawing/2014/main" id="{55A3A19C-DADD-AE59-1CB1-F7606ED26342}"/>
              </a:ext>
            </a:extLst>
          </p:cNvPr>
          <p:cNvGraphicFramePr>
            <a:graphicFrameLocks noGrp="1"/>
          </p:cNvGraphicFramePr>
          <p:nvPr>
            <p:ph sz="half" idx="1"/>
          </p:nvPr>
        </p:nvGraphicFramePr>
        <p:xfrm>
          <a:off x="315526" y="1554480"/>
          <a:ext cx="4986500" cy="4617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34" name="Google Shape;834;p110"/>
          <p:cNvSpPr txBox="1">
            <a:spLocks noGrp="1"/>
          </p:cNvSpPr>
          <p:nvPr>
            <p:ph sz="half" idx="2"/>
          </p:nvPr>
        </p:nvSpPr>
        <p:spPr>
          <a:xfrm>
            <a:off x="5824700" y="484625"/>
            <a:ext cx="6051775" cy="5687700"/>
          </a:xfrm>
          <a:prstGeom prst="rect">
            <a:avLst/>
          </a:prstGeom>
        </p:spPr>
        <p:txBody>
          <a:bodyPr spcFirstLastPara="1" wrap="square" lIns="91425" tIns="91425" rIns="91425" bIns="91425" anchor="t" anchorCtr="0">
            <a:noAutofit/>
          </a:bodyPr>
          <a:lstStyle/>
          <a:p>
            <a:pPr marL="182880" lvl="0" indent="-74929" algn="l" rtl="0">
              <a:spcBef>
                <a:spcPts val="1200"/>
              </a:spcBef>
              <a:spcAft>
                <a:spcPts val="0"/>
              </a:spcAft>
              <a:buNone/>
            </a:pPr>
            <a:r>
              <a:rPr lang="fi-FI" b="1" u="sng" dirty="0"/>
              <a:t>Alueiden komitea</a:t>
            </a:r>
            <a:endParaRPr b="1" u="sng" dirty="0"/>
          </a:p>
          <a:p>
            <a:pPr marL="457200" lvl="0" indent="-336550" algn="l" rtl="0">
              <a:spcBef>
                <a:spcPts val="1200"/>
              </a:spcBef>
              <a:spcAft>
                <a:spcPts val="0"/>
              </a:spcAft>
              <a:buSzPts val="1700"/>
              <a:buChar char="▪"/>
            </a:pPr>
            <a:r>
              <a:rPr lang="fi-FI" dirty="0"/>
              <a:t>Neuvoa-antava elin paikallisesta näkökulmasta</a:t>
            </a:r>
          </a:p>
          <a:p>
            <a:pPr marL="457200" lvl="0" indent="-336550" algn="l" rtl="0">
              <a:spcBef>
                <a:spcPts val="1200"/>
              </a:spcBef>
              <a:spcAft>
                <a:spcPts val="0"/>
              </a:spcAft>
              <a:buSzPts val="1700"/>
              <a:buChar char="▪"/>
            </a:pPr>
            <a:r>
              <a:rPr lang="fi-FI" b="1" dirty="0"/>
              <a:t>Aluehallinnon edustajat, kunnanvaltuutetut </a:t>
            </a:r>
            <a:r>
              <a:rPr lang="fi-FI" dirty="0"/>
              <a:t>ym.</a:t>
            </a:r>
            <a:endParaRPr dirty="0"/>
          </a:p>
        </p:txBody>
      </p:sp>
      <p:pic>
        <p:nvPicPr>
          <p:cNvPr id="835" name="Google Shape;835;p110"/>
          <p:cNvPicPr preferRelativeResize="0"/>
          <p:nvPr/>
        </p:nvPicPr>
        <p:blipFill>
          <a:blip r:embed="rId8">
            <a:alphaModFix/>
          </a:blip>
          <a:stretch>
            <a:fillRect/>
          </a:stretch>
        </p:blipFill>
        <p:spPr>
          <a:xfrm>
            <a:off x="6805430" y="3635950"/>
            <a:ext cx="3483096" cy="2323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 calcmode="lin" valueType="num">
                                      <p:cBhvr additive="base">
                                        <p:cTn id="7" dur="500" fill="hold"/>
                                        <p:tgtEl>
                                          <p:spTgt spid="837"/>
                                        </p:tgtEl>
                                        <p:attrNameLst>
                                          <p:attrName>ppt_x</p:attrName>
                                        </p:attrNameLst>
                                      </p:cBhvr>
                                      <p:tavLst>
                                        <p:tav tm="0">
                                          <p:val>
                                            <p:strVal val="#ppt_x"/>
                                          </p:val>
                                        </p:tav>
                                        <p:tav tm="100000">
                                          <p:val>
                                            <p:strVal val="#ppt_x"/>
                                          </p:val>
                                        </p:tav>
                                      </p:tavLst>
                                    </p:anim>
                                    <p:anim calcmode="lin" valueType="num">
                                      <p:cBhvr additive="base">
                                        <p:cTn id="8" dur="500" fill="hold"/>
                                        <p:tgtEl>
                                          <p:spTgt spid="8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34">
                                            <p:txEl>
                                              <p:pRg st="1" end="1"/>
                                            </p:txEl>
                                          </p:spTgt>
                                        </p:tgtEl>
                                        <p:attrNameLst>
                                          <p:attrName>style.visibility</p:attrName>
                                        </p:attrNameLst>
                                      </p:cBhvr>
                                      <p:to>
                                        <p:strVal val="visible"/>
                                      </p:to>
                                    </p:set>
                                    <p:anim calcmode="lin" valueType="num">
                                      <p:cBhvr additive="base">
                                        <p:cTn id="13" dur="500" fill="hold"/>
                                        <p:tgtEl>
                                          <p:spTgt spid="83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34">
                                            <p:txEl>
                                              <p:pRg st="2" end="2"/>
                                            </p:txEl>
                                          </p:spTgt>
                                        </p:tgtEl>
                                        <p:attrNameLst>
                                          <p:attrName>style.visibility</p:attrName>
                                        </p:attrNameLst>
                                      </p:cBhvr>
                                      <p:to>
                                        <p:strVal val="visible"/>
                                      </p:to>
                                    </p:set>
                                    <p:anim calcmode="lin" valueType="num">
                                      <p:cBhvr additive="base">
                                        <p:cTn id="19" dur="500" fill="hold"/>
                                        <p:tgtEl>
                                          <p:spTgt spid="8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37"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947C36-F0DF-7D45-A2DB-ED28B1550BB0}"/>
              </a:ext>
            </a:extLst>
          </p:cNvPr>
          <p:cNvSpPr>
            <a:spLocks noGrp="1"/>
          </p:cNvSpPr>
          <p:nvPr>
            <p:ph type="title"/>
          </p:nvPr>
        </p:nvSpPr>
        <p:spPr/>
        <p:txBody>
          <a:bodyPr/>
          <a:lstStyle/>
          <a:p>
            <a:r>
              <a:rPr lang="fi-FI" dirty="0"/>
              <a:t>Videot</a:t>
            </a:r>
          </a:p>
        </p:txBody>
      </p:sp>
      <p:sp>
        <p:nvSpPr>
          <p:cNvPr id="3" name="Sisällön paikkamerkki 2">
            <a:extLst>
              <a:ext uri="{FF2B5EF4-FFF2-40B4-BE49-F238E27FC236}">
                <a16:creationId xmlns:a16="http://schemas.microsoft.com/office/drawing/2014/main" id="{530FD0F4-F748-DD4D-8455-71A43CD79211}"/>
              </a:ext>
            </a:extLst>
          </p:cNvPr>
          <p:cNvSpPr>
            <a:spLocks noGrp="1"/>
          </p:cNvSpPr>
          <p:nvPr>
            <p:ph sz="half" idx="1"/>
          </p:nvPr>
        </p:nvSpPr>
        <p:spPr/>
        <p:txBody>
          <a:bodyPr/>
          <a:lstStyle/>
          <a:p>
            <a:r>
              <a:rPr lang="fi-FI" dirty="0">
                <a:hlinkClick r:id="rId2"/>
              </a:rPr>
              <a:t>https://youtu.be/0QZI1hsi1PA</a:t>
            </a:r>
            <a:endParaRPr lang="fi-FI" dirty="0"/>
          </a:p>
          <a:p>
            <a:r>
              <a:rPr lang="fi-FI" dirty="0"/>
              <a:t>EKP</a:t>
            </a:r>
          </a:p>
          <a:p>
            <a:endParaRPr lang="fi-FI" dirty="0"/>
          </a:p>
          <a:p>
            <a:r>
              <a:rPr lang="fi-FI" dirty="0">
                <a:hlinkClick r:id="rId3"/>
              </a:rPr>
              <a:t>https://youtu.be/aykHIpt9giQ</a:t>
            </a:r>
            <a:endParaRPr lang="fi-FI" dirty="0"/>
          </a:p>
          <a:p>
            <a:r>
              <a:rPr lang="fi-FI" dirty="0"/>
              <a:t>Euroopan unionin tuomioistuin</a:t>
            </a:r>
          </a:p>
        </p:txBody>
      </p:sp>
      <p:sp>
        <p:nvSpPr>
          <p:cNvPr id="4" name="Sisällön paikkamerkki 3">
            <a:extLst>
              <a:ext uri="{FF2B5EF4-FFF2-40B4-BE49-F238E27FC236}">
                <a16:creationId xmlns:a16="http://schemas.microsoft.com/office/drawing/2014/main" id="{4BD25F63-7ADA-B94D-9D10-1A0C81F1C541}"/>
              </a:ext>
            </a:extLst>
          </p:cNvPr>
          <p:cNvSpPr>
            <a:spLocks noGrp="1"/>
          </p:cNvSpPr>
          <p:nvPr>
            <p:ph sz="half" idx="2"/>
          </p:nvPr>
        </p:nvSpPr>
        <p:spPr/>
        <p:txBody>
          <a:bodyPr/>
          <a:lstStyle/>
          <a:p>
            <a:r>
              <a:rPr lang="fi-FI" dirty="0">
                <a:hlinkClick r:id="rId4"/>
              </a:rPr>
              <a:t>https://youtu.be/bFL99Kb-EEw</a:t>
            </a:r>
            <a:endParaRPr lang="fi-FI" dirty="0"/>
          </a:p>
          <a:p>
            <a:r>
              <a:rPr lang="fi-FI" dirty="0"/>
              <a:t>Euroopan oikeusasiamies</a:t>
            </a:r>
          </a:p>
        </p:txBody>
      </p:sp>
    </p:spTree>
    <p:extLst>
      <p:ext uri="{BB962C8B-B14F-4D97-AF65-F5344CB8AC3E}">
        <p14:creationId xmlns:p14="http://schemas.microsoft.com/office/powerpoint/2010/main" val="8166113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57"/>
        <p:cNvGrpSpPr/>
        <p:nvPr/>
      </p:nvGrpSpPr>
      <p:grpSpPr>
        <a:xfrm>
          <a:off x="0" y="0"/>
          <a:ext cx="0" cy="0"/>
          <a:chOff x="0" y="0"/>
          <a:chExt cx="0" cy="0"/>
        </a:xfrm>
      </p:grpSpPr>
      <p:sp>
        <p:nvSpPr>
          <p:cNvPr id="97" name="Rectangle 96">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Google Shape;858;p113"/>
          <p:cNvSpPr txBox="1">
            <a:spLocks noGrp="1"/>
          </p:cNvSpPr>
          <p:nvPr>
            <p:ph type="title"/>
          </p:nvPr>
        </p:nvSpPr>
        <p:spPr>
          <a:xfrm>
            <a:off x="838200" y="668377"/>
            <a:ext cx="10515600" cy="1325563"/>
          </a:xfrm>
          <a:prstGeom prst="rect">
            <a:avLst/>
          </a:prstGeom>
        </p:spPr>
        <p:txBody>
          <a:bodyPr spcFirstLastPara="1" lIns="91425" tIns="91425" rIns="91425" bIns="91425" anchorCtr="0">
            <a:normAutofit/>
          </a:bodyPr>
          <a:lstStyle/>
          <a:p>
            <a:pPr marL="0" lvl="0" indent="0" rtl="0">
              <a:spcBef>
                <a:spcPts val="0"/>
              </a:spcBef>
              <a:spcAft>
                <a:spcPts val="0"/>
              </a:spcAft>
              <a:buNone/>
            </a:pPr>
            <a:r>
              <a:rPr lang="fi-FI" dirty="0"/>
              <a:t>EU:n päätöksenteko 11. </a:t>
            </a:r>
          </a:p>
        </p:txBody>
      </p:sp>
      <p:sp>
        <p:nvSpPr>
          <p:cNvPr id="859" name="Google Shape;859;p113"/>
          <p:cNvSpPr txBox="1">
            <a:spLocks noGrp="1"/>
          </p:cNvSpPr>
          <p:nvPr>
            <p:ph sz="half" idx="1"/>
          </p:nvPr>
        </p:nvSpPr>
        <p:spPr>
          <a:xfrm>
            <a:off x="838200" y="1733006"/>
            <a:ext cx="5097780" cy="4240198"/>
          </a:xfrm>
          <a:prstGeom prst="rect">
            <a:avLst/>
          </a:prstGeom>
        </p:spPr>
        <p:txBody>
          <a:bodyPr spcFirstLastPara="1" lIns="91425" tIns="91425" rIns="91425" bIns="91425" anchorCtr="0">
            <a:noAutofit/>
          </a:bodyPr>
          <a:lstStyle/>
          <a:p>
            <a:pPr marL="182880" lvl="0" indent="-74929">
              <a:spcBef>
                <a:spcPts val="1200"/>
              </a:spcBef>
              <a:buNone/>
            </a:pPr>
            <a:r>
              <a:rPr lang="fi-FI" sz="2400" b="1" u="sng" dirty="0"/>
              <a:t>1. Asetus</a:t>
            </a:r>
          </a:p>
          <a:p>
            <a:pPr marL="419100" indent="-342900">
              <a:spcBef>
                <a:spcPts val="1200"/>
              </a:spcBef>
              <a:buSzPts val="2400"/>
            </a:pPr>
            <a:r>
              <a:rPr lang="fi-FI" sz="2400" dirty="0"/>
              <a:t>Sitova laki, joka voimaantultuaan </a:t>
            </a:r>
            <a:r>
              <a:rPr lang="fi-FI" sz="2400" i="1" dirty="0"/>
              <a:t>velvoittaa kaikkia jäsenmaita</a:t>
            </a:r>
          </a:p>
          <a:p>
            <a:pPr marL="419100" indent="-342900">
              <a:spcBef>
                <a:spcPts val="0"/>
              </a:spcBef>
              <a:buSzPts val="2400"/>
            </a:pPr>
            <a:r>
              <a:rPr lang="fi-FI" sz="2400" dirty="0"/>
              <a:t>ns. ylikansallista oikeutta</a:t>
            </a:r>
          </a:p>
          <a:p>
            <a:pPr marL="120650" lvl="0" indent="0" rtl="0">
              <a:spcBef>
                <a:spcPts val="1200"/>
              </a:spcBef>
              <a:spcAft>
                <a:spcPts val="0"/>
              </a:spcAft>
              <a:buSzPts val="1700"/>
              <a:buNone/>
            </a:pPr>
            <a:r>
              <a:rPr lang="fi-FI" sz="2400" b="1" u="sng" dirty="0"/>
              <a:t>2. Direktiivi</a:t>
            </a:r>
          </a:p>
          <a:p>
            <a:pPr marL="463550" indent="-342900">
              <a:spcBef>
                <a:spcPts val="1200"/>
              </a:spcBef>
              <a:buSzPts val="1700"/>
            </a:pPr>
            <a:r>
              <a:rPr lang="fi-FI" sz="2400" i="1" dirty="0"/>
              <a:t>velvoittaa muuttamaan kansallista lakia määräajassa</a:t>
            </a:r>
            <a:r>
              <a:rPr lang="fi-FI" sz="2400" dirty="0"/>
              <a:t> </a:t>
            </a:r>
            <a:endParaRPr lang="fi-FI" sz="2400" b="1" u="sng" dirty="0"/>
          </a:p>
          <a:p>
            <a:pPr marL="182880" lvl="0" indent="-74929">
              <a:spcBef>
                <a:spcPts val="1200"/>
              </a:spcBef>
              <a:buNone/>
            </a:pPr>
            <a:r>
              <a:rPr lang="fi-FI" sz="2400" b="1" u="sng" dirty="0"/>
              <a:t>3. Päätös</a:t>
            </a:r>
          </a:p>
          <a:p>
            <a:pPr marL="450851" indent="-342900">
              <a:spcBef>
                <a:spcPts val="1200"/>
              </a:spcBef>
            </a:pPr>
            <a:r>
              <a:rPr lang="fi-FI" sz="2400" dirty="0"/>
              <a:t>koskevat y</a:t>
            </a:r>
            <a:r>
              <a:rPr lang="fi-FI" sz="2400" i="1" dirty="0"/>
              <a:t>ksittäisiä jäsenmaita tai yrityksiä </a:t>
            </a:r>
            <a:r>
              <a:rPr lang="fi-FI" sz="2400" dirty="0"/>
              <a:t>(yksittäistapauksia)</a:t>
            </a:r>
          </a:p>
        </p:txBody>
      </p:sp>
      <p:sp>
        <p:nvSpPr>
          <p:cNvPr id="860" name="Google Shape;860;p113"/>
          <p:cNvSpPr txBox="1">
            <a:spLocks noGrp="1"/>
          </p:cNvSpPr>
          <p:nvPr>
            <p:ph sz="half" idx="2"/>
          </p:nvPr>
        </p:nvSpPr>
        <p:spPr>
          <a:xfrm>
            <a:off x="6256020" y="2177456"/>
            <a:ext cx="5097780" cy="3795748"/>
          </a:xfrm>
          <a:prstGeom prst="rect">
            <a:avLst/>
          </a:prstGeom>
        </p:spPr>
        <p:txBody>
          <a:bodyPr spcFirstLastPara="1" lIns="91425" tIns="91425" rIns="91425" bIns="91425" anchorCtr="0">
            <a:normAutofit fontScale="92500" lnSpcReduction="20000"/>
          </a:bodyPr>
          <a:lstStyle/>
          <a:p>
            <a:pPr marL="0" lvl="0" indent="0" rtl="0">
              <a:spcBef>
                <a:spcPts val="1200"/>
              </a:spcBef>
              <a:spcAft>
                <a:spcPts val="0"/>
              </a:spcAft>
              <a:buNone/>
            </a:pPr>
            <a:endParaRPr lang="fi-FI" sz="2200" dirty="0"/>
          </a:p>
          <a:p>
            <a:pPr marL="182880" lvl="0" indent="-74929" rtl="0">
              <a:spcBef>
                <a:spcPts val="1200"/>
              </a:spcBef>
              <a:spcAft>
                <a:spcPts val="0"/>
              </a:spcAft>
              <a:buNone/>
            </a:pPr>
            <a:r>
              <a:rPr lang="fi-FI" sz="2600" dirty="0"/>
              <a:t>vrt. Suomen lainsäädäntö:</a:t>
            </a:r>
          </a:p>
          <a:p>
            <a:pPr marL="182880" lvl="0" indent="-74929" rtl="0">
              <a:spcBef>
                <a:spcPts val="1200"/>
              </a:spcBef>
              <a:spcAft>
                <a:spcPts val="0"/>
              </a:spcAft>
              <a:buNone/>
            </a:pPr>
            <a:r>
              <a:rPr lang="fi-FI" sz="2600" dirty="0"/>
              <a:t>1. Perustuslaki</a:t>
            </a:r>
          </a:p>
          <a:p>
            <a:pPr marL="182880" lvl="0" indent="-74929" rtl="0">
              <a:spcBef>
                <a:spcPts val="1200"/>
              </a:spcBef>
              <a:spcAft>
                <a:spcPts val="0"/>
              </a:spcAft>
              <a:buNone/>
            </a:pPr>
            <a:r>
              <a:rPr lang="fi-FI" sz="2600" dirty="0"/>
              <a:t>2. Laki</a:t>
            </a:r>
          </a:p>
          <a:p>
            <a:pPr marL="182880" lvl="0" indent="-74929" rtl="0">
              <a:spcBef>
                <a:spcPts val="1200"/>
              </a:spcBef>
              <a:spcAft>
                <a:spcPts val="0"/>
              </a:spcAft>
              <a:buNone/>
            </a:pPr>
            <a:r>
              <a:rPr lang="fi-FI" sz="2600" dirty="0"/>
              <a:t>3. Asetus (koskee yksittäistapauksia)</a:t>
            </a:r>
          </a:p>
          <a:p>
            <a:pPr marL="182880" lvl="0" indent="-74929" rtl="0">
              <a:spcBef>
                <a:spcPts val="1200"/>
              </a:spcBef>
              <a:spcAft>
                <a:spcPts val="0"/>
              </a:spcAft>
              <a:buNone/>
            </a:pPr>
            <a:endParaRPr lang="fi-FI" sz="2200" dirty="0"/>
          </a:p>
          <a:p>
            <a:pPr marL="182880" lvl="0" indent="-74929" rtl="0">
              <a:spcBef>
                <a:spcPts val="1200"/>
              </a:spcBef>
              <a:spcAft>
                <a:spcPts val="0"/>
              </a:spcAft>
              <a:buNone/>
            </a:pPr>
            <a:endParaRPr lang="fi-FI" sz="2200" dirty="0"/>
          </a:p>
          <a:p>
            <a:pPr marL="182880" lvl="0" indent="-74929" rtl="0">
              <a:spcBef>
                <a:spcPts val="1200"/>
              </a:spcBef>
              <a:spcAft>
                <a:spcPts val="0"/>
              </a:spcAft>
              <a:buNone/>
            </a:pPr>
            <a:endParaRPr lang="fi-FI" sz="2200" dirty="0"/>
          </a:p>
          <a:p>
            <a:pPr marL="182880" lvl="0" indent="-74929">
              <a:spcBef>
                <a:spcPts val="1200"/>
              </a:spcBef>
              <a:buNone/>
            </a:pPr>
            <a:r>
              <a:rPr lang="fi-FI" sz="2200" dirty="0">
                <a:hlinkClick r:id="rId3"/>
              </a:rPr>
              <a:t>https://yle.fi/aihe/a/20-10002363</a:t>
            </a:r>
            <a:endParaRPr lang="fi-FI"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70CFFC2F-2EFB-E66B-418A-3BFA2571905A}"/>
              </a:ext>
            </a:extLst>
          </p:cNvPr>
          <p:cNvSpPr>
            <a:spLocks noGrp="1"/>
          </p:cNvSpPr>
          <p:nvPr>
            <p:ph type="title"/>
          </p:nvPr>
        </p:nvSpPr>
        <p:spPr>
          <a:xfrm>
            <a:off x="804672" y="640080"/>
            <a:ext cx="3282696" cy="5257800"/>
          </a:xfrm>
        </p:spPr>
        <p:txBody>
          <a:bodyPr>
            <a:normAutofit/>
          </a:bodyPr>
          <a:lstStyle/>
          <a:p>
            <a:r>
              <a:rPr lang="fi-FI" sz="3700">
                <a:solidFill>
                  <a:schemeClr val="bg1"/>
                </a:solidFill>
              </a:rPr>
              <a:t>Kpl 2. Talous on globalisoitunut</a:t>
            </a:r>
          </a:p>
        </p:txBody>
      </p:sp>
      <p:sp>
        <p:nvSpPr>
          <p:cNvPr id="3" name="Sisällön paikkamerkki 2">
            <a:extLst>
              <a:ext uri="{FF2B5EF4-FFF2-40B4-BE49-F238E27FC236}">
                <a16:creationId xmlns:a16="http://schemas.microsoft.com/office/drawing/2014/main" id="{CF637732-45E7-76C6-B93B-BCE239A40F0B}"/>
              </a:ext>
            </a:extLst>
          </p:cNvPr>
          <p:cNvSpPr>
            <a:spLocks noGrp="1"/>
          </p:cNvSpPr>
          <p:nvPr>
            <p:ph idx="1"/>
          </p:nvPr>
        </p:nvSpPr>
        <p:spPr>
          <a:xfrm>
            <a:off x="4890515" y="299802"/>
            <a:ext cx="7101615" cy="6265889"/>
          </a:xfrm>
        </p:spPr>
        <p:txBody>
          <a:bodyPr anchor="ctr">
            <a:normAutofit/>
          </a:bodyPr>
          <a:lstStyle/>
          <a:p>
            <a:pPr marL="0" indent="0">
              <a:buNone/>
            </a:pPr>
            <a:r>
              <a:rPr lang="fi-FI" sz="3200" b="1" dirty="0"/>
              <a:t>Globaali talous</a:t>
            </a:r>
          </a:p>
          <a:p>
            <a:pPr marL="0" indent="0">
              <a:buNone/>
            </a:pPr>
            <a:endParaRPr lang="fi-FI" sz="3200" b="1" dirty="0"/>
          </a:p>
          <a:p>
            <a:pPr marL="457200" lvl="1" indent="0">
              <a:buNone/>
            </a:pPr>
            <a:r>
              <a:rPr lang="fi-FI" sz="2800" dirty="0"/>
              <a:t>= </a:t>
            </a:r>
            <a:r>
              <a:rPr lang="fi-FI" sz="2800" i="1" dirty="0"/>
              <a:t>hyödykkeiden, palveluiden ja työvoiman vapaa liikkuminen maiden välillä</a:t>
            </a:r>
          </a:p>
          <a:p>
            <a:pPr marL="457200" lvl="1" indent="0">
              <a:buNone/>
            </a:pPr>
            <a:endParaRPr lang="fi-FI" sz="2800" i="1" dirty="0"/>
          </a:p>
          <a:p>
            <a:pPr lvl="1"/>
            <a:r>
              <a:rPr lang="fi-FI" sz="2800" dirty="0"/>
              <a:t>1. Nopea talouskasvu: maailmanlaajuiset markkinat</a:t>
            </a:r>
          </a:p>
          <a:p>
            <a:pPr lvl="1"/>
            <a:r>
              <a:rPr lang="fi-FI" sz="2800" dirty="0"/>
              <a:t>2. Tuotanto halpamaissa</a:t>
            </a:r>
          </a:p>
          <a:p>
            <a:pPr lvl="2"/>
            <a:r>
              <a:rPr lang="fi-FI" sz="2400" dirty="0"/>
              <a:t>Esim. Kiina ja Kaakkois-Aasia</a:t>
            </a:r>
          </a:p>
          <a:p>
            <a:pPr lvl="1"/>
            <a:r>
              <a:rPr lang="fi-FI" sz="2800" dirty="0"/>
              <a:t>3. Verkkokauppa</a:t>
            </a:r>
          </a:p>
          <a:p>
            <a:pPr lvl="1"/>
            <a:r>
              <a:rPr lang="fi-FI" sz="2800" dirty="0"/>
              <a:t>4. Suuret tavaravirrat: merikuljetukset</a:t>
            </a:r>
          </a:p>
          <a:p>
            <a:pPr marL="457200" lvl="1" indent="0">
              <a:buNone/>
            </a:pPr>
            <a:endParaRPr lang="fi-FI" sz="2800" dirty="0"/>
          </a:p>
        </p:txBody>
      </p:sp>
    </p:spTree>
    <p:extLst>
      <p:ext uri="{BB962C8B-B14F-4D97-AF65-F5344CB8AC3E}">
        <p14:creationId xmlns:p14="http://schemas.microsoft.com/office/powerpoint/2010/main" val="169558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additive="base">
                                        <p:cTn id="4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additive="base">
                                        <p:cTn id="5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5" end="5"/>
                                            </p:txEl>
                                          </p:spTgt>
                                        </p:tgtEl>
                                        <p:attrNameLst>
                                          <p:attrName>style.visibility</p:attrName>
                                        </p:attrNameLst>
                                      </p:cBhvr>
                                      <p:to>
                                        <p:strVal val="visible"/>
                                      </p:to>
                                    </p:set>
                                    <p:anim calcmode="lin" valueType="num">
                                      <p:cBhvr additive="base">
                                        <p:cTn id="6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 calcmode="lin" valueType="num">
                                      <p:cBhvr additive="base">
                                        <p:cTn id="6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7" end="7"/>
                                            </p:txEl>
                                          </p:spTgt>
                                        </p:tgtEl>
                                        <p:attrNameLst>
                                          <p:attrName>style.visibility</p:attrName>
                                        </p:attrNameLst>
                                      </p:cBhvr>
                                      <p:to>
                                        <p:strVal val="visible"/>
                                      </p:to>
                                    </p:set>
                                    <p:anim calcmode="lin" valueType="num">
                                      <p:cBhvr additive="base">
                                        <p:cTn id="7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8" end="8"/>
                                            </p:txEl>
                                          </p:spTgt>
                                        </p:tgtEl>
                                        <p:attrNameLst>
                                          <p:attrName>style.visibility</p:attrName>
                                        </p:attrNameLst>
                                      </p:cBhvr>
                                      <p:to>
                                        <p:strVal val="visible"/>
                                      </p:to>
                                    </p:set>
                                    <p:anim calcmode="lin" valueType="num">
                                      <p:cBhvr additive="base">
                                        <p:cTn id="7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U">
            <a:extLst>
              <a:ext uri="{FF2B5EF4-FFF2-40B4-BE49-F238E27FC236}">
                <a16:creationId xmlns:a16="http://schemas.microsoft.com/office/drawing/2014/main" id="{9192D337-831D-304A-963A-2DD137AF8D8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124031" y="2148015"/>
            <a:ext cx="4275394" cy="371691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kstiruutu 4">
            <a:extLst>
              <a:ext uri="{FF2B5EF4-FFF2-40B4-BE49-F238E27FC236}">
                <a16:creationId xmlns:a16="http://schemas.microsoft.com/office/drawing/2014/main" id="{E4FA09C5-9CFE-4E47-ADA1-BEF91FFE5E12}"/>
              </a:ext>
            </a:extLst>
          </p:cNvPr>
          <p:cNvSpPr txBox="1"/>
          <p:nvPr/>
        </p:nvSpPr>
        <p:spPr>
          <a:xfrm>
            <a:off x="1643082" y="1201175"/>
            <a:ext cx="5760324" cy="5139869"/>
          </a:xfrm>
          <a:prstGeom prst="rect">
            <a:avLst/>
          </a:prstGeom>
          <a:noFill/>
        </p:spPr>
        <p:txBody>
          <a:bodyPr wrap="square" rtlCol="0">
            <a:spAutoFit/>
          </a:bodyPr>
          <a:lstStyle/>
          <a:p>
            <a:endParaRPr lang="fi-FI" sz="2800" b="1" dirty="0"/>
          </a:p>
          <a:p>
            <a:pPr marL="457200" indent="-457200">
              <a:buAutoNum type="arabicPeriod"/>
            </a:pPr>
            <a:r>
              <a:rPr lang="fi-FI" sz="2800" b="1" u="sng" dirty="0"/>
              <a:t>Komission lakialoite</a:t>
            </a:r>
          </a:p>
          <a:p>
            <a:pPr marL="457200" indent="-457200">
              <a:buAutoNum type="arabicPeriod"/>
            </a:pPr>
            <a:r>
              <a:rPr lang="fi-FI" sz="2800" b="1" u="sng" dirty="0"/>
              <a:t>Ensimmäinen käsittely</a:t>
            </a:r>
            <a:r>
              <a:rPr lang="fi-FI" sz="2800" b="1" dirty="0"/>
              <a:t>:</a:t>
            </a:r>
          </a:p>
          <a:p>
            <a:pPr marL="342900" indent="-342900">
              <a:buFontTx/>
              <a:buChar char="-"/>
            </a:pPr>
            <a:r>
              <a:rPr lang="fi-FI" sz="2800" b="1" i="1" dirty="0"/>
              <a:t>Parlamentti</a:t>
            </a:r>
            <a:r>
              <a:rPr lang="fi-FI" sz="2800" b="1" dirty="0"/>
              <a:t>  </a:t>
            </a:r>
          </a:p>
          <a:p>
            <a:pPr marL="342900" indent="-342900">
              <a:buFontTx/>
              <a:buChar char="-"/>
            </a:pPr>
            <a:r>
              <a:rPr lang="fi-FI" sz="2800" b="1" i="1" dirty="0"/>
              <a:t>Euroopan unionin neuvosto </a:t>
            </a:r>
            <a:endParaRPr lang="fi-FI" sz="2800" b="1" dirty="0"/>
          </a:p>
          <a:p>
            <a:r>
              <a:rPr lang="fi-FI" sz="2800" b="1" dirty="0"/>
              <a:t>3. </a:t>
            </a:r>
            <a:r>
              <a:rPr lang="fi-FI" sz="2800" b="1" u="sng" dirty="0"/>
              <a:t>Toinen käsittely</a:t>
            </a:r>
          </a:p>
          <a:p>
            <a:pPr marL="342900" indent="-342900">
              <a:buFontTx/>
              <a:buChar char="-"/>
            </a:pPr>
            <a:r>
              <a:rPr lang="fi-FI" sz="2800" b="1" dirty="0"/>
              <a:t>muutosesitykset</a:t>
            </a:r>
          </a:p>
          <a:p>
            <a:r>
              <a:rPr lang="fi-FI" sz="2800" b="1" dirty="0"/>
              <a:t>--------------------------------------------</a:t>
            </a:r>
          </a:p>
          <a:p>
            <a:r>
              <a:rPr lang="fi-FI" sz="2800" b="1" dirty="0"/>
              <a:t>4. </a:t>
            </a:r>
            <a:r>
              <a:rPr lang="fi-FI" sz="2800" b="1" u="sng" dirty="0"/>
              <a:t>Sovittelukomitea</a:t>
            </a:r>
          </a:p>
          <a:p>
            <a:r>
              <a:rPr lang="fi-FI" sz="2800" b="1" dirty="0"/>
              <a:t>5. </a:t>
            </a:r>
            <a:r>
              <a:rPr lang="fi-FI" sz="2800" b="1" u="sng" dirty="0"/>
              <a:t>Kolmas käsittely</a:t>
            </a:r>
          </a:p>
          <a:p>
            <a:r>
              <a:rPr lang="fi-FI" sz="2800" b="1" dirty="0"/>
              <a:t>6. </a:t>
            </a:r>
            <a:r>
              <a:rPr lang="fi-FI" sz="2800" b="1" u="sng" dirty="0"/>
              <a:t>Komissio toimeenpanee lain</a:t>
            </a:r>
          </a:p>
          <a:p>
            <a:pPr marL="342900" indent="-342900">
              <a:buFontTx/>
              <a:buChar char="-"/>
            </a:pPr>
            <a:endParaRPr lang="fi-FI" sz="2000" b="1" dirty="0"/>
          </a:p>
        </p:txBody>
      </p:sp>
      <p:sp>
        <p:nvSpPr>
          <p:cNvPr id="2" name="Tekstiruutu 1"/>
          <p:cNvSpPr txBox="1"/>
          <p:nvPr/>
        </p:nvSpPr>
        <p:spPr>
          <a:xfrm>
            <a:off x="1847850" y="143427"/>
            <a:ext cx="5586616" cy="954107"/>
          </a:xfrm>
          <a:prstGeom prst="rect">
            <a:avLst/>
          </a:prstGeom>
          <a:noFill/>
        </p:spPr>
        <p:txBody>
          <a:bodyPr wrap="square" rtlCol="0">
            <a:spAutoFit/>
          </a:bodyPr>
          <a:lstStyle/>
          <a:p>
            <a:r>
              <a:rPr lang="fi-FI" sz="2800" b="1" u="sng" dirty="0"/>
              <a:t>Kpl 11. TAVALLINEN LAINSÄÄTÄMISJÄRJESTYS</a:t>
            </a:r>
          </a:p>
        </p:txBody>
      </p:sp>
      <p:sp>
        <p:nvSpPr>
          <p:cNvPr id="3" name="Tekstiruutu 2"/>
          <p:cNvSpPr txBox="1"/>
          <p:nvPr/>
        </p:nvSpPr>
        <p:spPr>
          <a:xfrm>
            <a:off x="7124031" y="591723"/>
            <a:ext cx="4465224" cy="1477328"/>
          </a:xfrm>
          <a:prstGeom prst="rect">
            <a:avLst/>
          </a:prstGeom>
          <a:noFill/>
        </p:spPr>
        <p:txBody>
          <a:bodyPr wrap="square" rtlCol="0">
            <a:spAutoFit/>
          </a:bodyPr>
          <a:lstStyle/>
          <a:p>
            <a:r>
              <a:rPr lang="fi-FI" dirty="0"/>
              <a:t>EU:n neuvostossa päätökset:</a:t>
            </a:r>
          </a:p>
          <a:p>
            <a:r>
              <a:rPr lang="fi-FI" b="1" dirty="0"/>
              <a:t>- määräenemmistöllä </a:t>
            </a:r>
            <a:r>
              <a:rPr lang="fi-FI" dirty="0"/>
              <a:t>(55% jäsenmaista ja 65% EU:n väestöstä)</a:t>
            </a:r>
          </a:p>
          <a:p>
            <a:r>
              <a:rPr lang="fi-FI" b="1" dirty="0"/>
              <a:t>- yksinkertaisella enemmistöllä</a:t>
            </a:r>
          </a:p>
          <a:p>
            <a:r>
              <a:rPr lang="fi-FI" b="1" dirty="0"/>
              <a:t>- yksimielisesti</a:t>
            </a:r>
          </a:p>
        </p:txBody>
      </p:sp>
    </p:spTree>
    <p:extLst>
      <p:ext uri="{BB962C8B-B14F-4D97-AF65-F5344CB8AC3E}">
        <p14:creationId xmlns:p14="http://schemas.microsoft.com/office/powerpoint/2010/main" val="29168143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888"/>
        <p:cNvGrpSpPr/>
        <p:nvPr/>
      </p:nvGrpSpPr>
      <p:grpSpPr>
        <a:xfrm>
          <a:off x="0" y="0"/>
          <a:ext cx="0" cy="0"/>
          <a:chOff x="0" y="0"/>
          <a:chExt cx="0" cy="0"/>
        </a:xfrm>
      </p:grpSpPr>
      <p:sp>
        <p:nvSpPr>
          <p:cNvPr id="128" name="Rectangle 127">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9" name="Google Shape;889;p117"/>
          <p:cNvSpPr txBox="1">
            <a:spLocks noGrp="1"/>
          </p:cNvSpPr>
          <p:nvPr>
            <p:ph type="title"/>
          </p:nvPr>
        </p:nvSpPr>
        <p:spPr>
          <a:xfrm>
            <a:off x="1159933" y="995318"/>
            <a:ext cx="9872134" cy="1193968"/>
          </a:xfrm>
          <a:prstGeom prst="rect">
            <a:avLst/>
          </a:prstGeom>
          <a:solidFill>
            <a:srgbClr val="FFFFFF"/>
          </a:solidFill>
          <a:ln w="38100">
            <a:solidFill>
              <a:srgbClr val="7F7F7F"/>
            </a:solidFill>
            <a:miter lim="800000"/>
          </a:ln>
        </p:spPr>
        <p:txBody>
          <a:bodyPr spcFirstLastPara="1" lIns="91425" tIns="91425" rIns="91425" bIns="91425" anchorCtr="0">
            <a:normAutofit/>
          </a:bodyPr>
          <a:lstStyle/>
          <a:p>
            <a:pPr marL="0" lvl="0" indent="0" algn="ctr" rtl="0">
              <a:spcBef>
                <a:spcPts val="0"/>
              </a:spcBef>
              <a:spcAft>
                <a:spcPts val="0"/>
              </a:spcAft>
              <a:buNone/>
            </a:pPr>
            <a:r>
              <a:rPr lang="fi-FI" sz="3600" dirty="0">
                <a:solidFill>
                  <a:srgbClr val="3F3F3F"/>
                </a:solidFill>
              </a:rPr>
              <a:t>EU:n demokratiavaje? (kpl 11.)</a:t>
            </a:r>
          </a:p>
        </p:txBody>
      </p:sp>
      <p:sp>
        <p:nvSpPr>
          <p:cNvPr id="890" name="Google Shape;890;p117"/>
          <p:cNvSpPr txBox="1">
            <a:spLocks noGrp="1"/>
          </p:cNvSpPr>
          <p:nvPr>
            <p:ph sz="half" idx="1"/>
          </p:nvPr>
        </p:nvSpPr>
        <p:spPr>
          <a:xfrm>
            <a:off x="411487" y="2377440"/>
            <a:ext cx="5362780" cy="3470587"/>
          </a:xfrm>
          <a:prstGeom prst="rect">
            <a:avLst/>
          </a:prstGeom>
        </p:spPr>
        <p:txBody>
          <a:bodyPr spcFirstLastPara="1" lIns="91425" tIns="91425" rIns="91425" bIns="91425" anchor="t" anchorCtr="0">
            <a:normAutofit/>
          </a:bodyPr>
          <a:lstStyle/>
          <a:p>
            <a:pPr marL="457200" lvl="0" indent="-381000" rtl="0">
              <a:spcBef>
                <a:spcPts val="1200"/>
              </a:spcBef>
              <a:spcAft>
                <a:spcPts val="0"/>
              </a:spcAft>
              <a:buSzPts val="2400"/>
              <a:buChar char="▪"/>
            </a:pPr>
            <a:r>
              <a:rPr lang="fi-FI" sz="2400" i="1" dirty="0"/>
              <a:t>EU:ta syytetty siitä, että kansanvalta ei toteudu tarpeeksi:</a:t>
            </a:r>
          </a:p>
          <a:p>
            <a:pPr marL="457200" lvl="0" indent="-381000" rtl="0">
              <a:spcBef>
                <a:spcPts val="1200"/>
              </a:spcBef>
              <a:spcAft>
                <a:spcPts val="0"/>
              </a:spcAft>
              <a:buSzPts val="2400"/>
              <a:buChar char="▪"/>
            </a:pPr>
            <a:r>
              <a:rPr lang="fi-FI" sz="2400" b="1" dirty="0"/>
              <a:t>1. Byrokratia ja vaikeaselkoisuus</a:t>
            </a:r>
          </a:p>
          <a:p>
            <a:pPr marL="457200" lvl="0" indent="-381000" rtl="0">
              <a:spcBef>
                <a:spcPts val="1200"/>
              </a:spcBef>
              <a:spcAft>
                <a:spcPts val="0"/>
              </a:spcAft>
              <a:buSzPts val="2400"/>
              <a:buChar char="▪"/>
            </a:pPr>
            <a:r>
              <a:rPr lang="fi-FI" sz="2400" b="1" dirty="0"/>
              <a:t>2. Kansan valitsemalla parlamentilla liian vähän valtaa</a:t>
            </a:r>
          </a:p>
          <a:p>
            <a:pPr marL="457200" lvl="0" indent="-381000" rtl="0">
              <a:spcBef>
                <a:spcPts val="1200"/>
              </a:spcBef>
              <a:spcAft>
                <a:spcPts val="0"/>
              </a:spcAft>
              <a:buSzPts val="2400"/>
              <a:buChar char="▪"/>
            </a:pPr>
            <a:r>
              <a:rPr lang="fi-FI" sz="2400" b="1" dirty="0"/>
              <a:t>3. Suurilla mailla ylivalta</a:t>
            </a:r>
          </a:p>
        </p:txBody>
      </p:sp>
      <p:cxnSp>
        <p:nvCxnSpPr>
          <p:cNvPr id="193" name="Straight Connector 192">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891" name="Google Shape;891;p117"/>
          <p:cNvSpPr txBox="1">
            <a:spLocks noGrp="1"/>
          </p:cNvSpPr>
          <p:nvPr>
            <p:ph sz="half" idx="2"/>
          </p:nvPr>
        </p:nvSpPr>
        <p:spPr>
          <a:xfrm>
            <a:off x="6417730" y="2731324"/>
            <a:ext cx="4875107" cy="3116703"/>
          </a:xfrm>
          <a:prstGeom prst="rect">
            <a:avLst/>
          </a:prstGeom>
        </p:spPr>
        <p:txBody>
          <a:bodyPr spcFirstLastPara="1" lIns="91425" tIns="91425" rIns="91425" bIns="91425" anchor="t" anchorCtr="0">
            <a:noAutofit/>
          </a:bodyPr>
          <a:lstStyle/>
          <a:p>
            <a:pPr marL="457200" lvl="0" indent="-381000" rtl="0">
              <a:spcBef>
                <a:spcPts val="1200"/>
              </a:spcBef>
              <a:spcAft>
                <a:spcPts val="0"/>
              </a:spcAft>
              <a:buSzPts val="2400"/>
              <a:buChar char="▪"/>
            </a:pPr>
            <a:r>
              <a:rPr lang="fi-FI" sz="2400" b="1" dirty="0"/>
              <a:t>4. Virkamiehillä liikaa valtaa lain valmistelussa</a:t>
            </a:r>
          </a:p>
          <a:p>
            <a:pPr marL="457200" lvl="0" indent="-381000" rtl="0">
              <a:spcBef>
                <a:spcPts val="1200"/>
              </a:spcBef>
              <a:spcAft>
                <a:spcPts val="0"/>
              </a:spcAft>
              <a:buSzPts val="2400"/>
              <a:buChar char="▪"/>
            </a:pPr>
            <a:r>
              <a:rPr lang="fi-FI" sz="2400" b="1" dirty="0"/>
              <a:t>5. Lait valmistellaan julkisuudelta piilossa</a:t>
            </a:r>
          </a:p>
          <a:p>
            <a:pPr marL="457200" lvl="0" indent="-381000" rtl="0">
              <a:spcBef>
                <a:spcPts val="1200"/>
              </a:spcBef>
              <a:spcAft>
                <a:spcPts val="0"/>
              </a:spcAft>
              <a:buSzPts val="2400"/>
              <a:buChar char="▪"/>
            </a:pPr>
            <a:endParaRPr lang="fi-FI" sz="2400" b="1" dirty="0"/>
          </a:p>
          <a:p>
            <a:pPr marL="419100" indent="-342900">
              <a:spcBef>
                <a:spcPts val="1200"/>
              </a:spcBef>
              <a:buSzPts val="2400"/>
            </a:pPr>
            <a:r>
              <a:rPr lang="fi-FI" sz="2400" b="1" dirty="0"/>
              <a:t>Väitteissä ei kaikilta osin perää, pienillä jäsenmailla suhteessa enemmän valtaa, lainvalmistelussa </a:t>
            </a:r>
            <a:r>
              <a:rPr lang="fi-FI" sz="2400" b="1"/>
              <a:t>mukana kuuleminen</a:t>
            </a:r>
            <a:endParaRPr lang="fi-FI" sz="2400" dirty="0"/>
          </a:p>
        </p:txBody>
      </p:sp>
    </p:spTree>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17"/>
        <p:cNvGrpSpPr/>
        <p:nvPr/>
      </p:nvGrpSpPr>
      <p:grpSpPr>
        <a:xfrm>
          <a:off x="0" y="0"/>
          <a:ext cx="0" cy="0"/>
          <a:chOff x="0" y="0"/>
          <a:chExt cx="0" cy="0"/>
        </a:xfrm>
      </p:grpSpPr>
      <p:sp>
        <p:nvSpPr>
          <p:cNvPr id="93" name="Rectangle 92">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8" name="Google Shape;918;p121"/>
          <p:cNvSpPr txBox="1">
            <a:spLocks noGrp="1"/>
          </p:cNvSpPr>
          <p:nvPr>
            <p:ph type="title"/>
          </p:nvPr>
        </p:nvSpPr>
        <p:spPr>
          <a:xfrm>
            <a:off x="838200" y="1412488"/>
            <a:ext cx="2899189" cy="4363844"/>
          </a:xfrm>
          <a:prstGeom prst="rect">
            <a:avLst/>
          </a:prstGeom>
        </p:spPr>
        <p:txBody>
          <a:bodyPr spcFirstLastPara="1" lIns="91425" tIns="91425" rIns="91425" bIns="91425" anchor="t" anchorCtr="0">
            <a:normAutofit/>
          </a:bodyPr>
          <a:lstStyle/>
          <a:p>
            <a:pPr marL="0" lvl="0" indent="0" rtl="0">
              <a:spcBef>
                <a:spcPts val="0"/>
              </a:spcBef>
              <a:spcAft>
                <a:spcPts val="0"/>
              </a:spcAft>
              <a:buNone/>
            </a:pPr>
            <a:r>
              <a:rPr lang="fi-FI" sz="3100" dirty="0" err="1">
                <a:solidFill>
                  <a:srgbClr val="FFFFFF"/>
                </a:solidFill>
              </a:rPr>
              <a:t>Lobbaaminen</a:t>
            </a:r>
            <a:r>
              <a:rPr lang="fi-FI" sz="3100" dirty="0">
                <a:solidFill>
                  <a:srgbClr val="FFFFFF"/>
                </a:solidFill>
              </a:rPr>
              <a:t> kpl 11.</a:t>
            </a:r>
          </a:p>
        </p:txBody>
      </p:sp>
      <p:sp>
        <p:nvSpPr>
          <p:cNvPr id="919" name="Google Shape;919;p121"/>
          <p:cNvSpPr txBox="1">
            <a:spLocks noGrp="1"/>
          </p:cNvSpPr>
          <p:nvPr>
            <p:ph sz="half" idx="1"/>
          </p:nvPr>
        </p:nvSpPr>
        <p:spPr>
          <a:xfrm>
            <a:off x="4380855" y="320634"/>
            <a:ext cx="3427283" cy="5455699"/>
          </a:xfrm>
          <a:prstGeom prst="rect">
            <a:avLst/>
          </a:prstGeom>
        </p:spPr>
        <p:txBody>
          <a:bodyPr spcFirstLastPara="1" lIns="91425" tIns="91425" rIns="91425" bIns="91425" anchorCtr="0">
            <a:noAutofit/>
          </a:bodyPr>
          <a:lstStyle/>
          <a:p>
            <a:pPr marL="182880" lvl="0" indent="-74929" rtl="0">
              <a:spcBef>
                <a:spcPts val="1200"/>
              </a:spcBef>
              <a:spcAft>
                <a:spcPts val="0"/>
              </a:spcAft>
              <a:buNone/>
            </a:pPr>
            <a:r>
              <a:rPr lang="fi-FI" sz="2400" dirty="0"/>
              <a:t>= </a:t>
            </a:r>
            <a:r>
              <a:rPr lang="fi-FI" sz="2400" dirty="0" err="1"/>
              <a:t>lobbing</a:t>
            </a:r>
            <a:r>
              <a:rPr lang="fi-FI" sz="2400" dirty="0"/>
              <a:t> (</a:t>
            </a:r>
            <a:r>
              <a:rPr lang="fi-FI" sz="2400" dirty="0" err="1"/>
              <a:t>aulailu</a:t>
            </a:r>
            <a:r>
              <a:rPr lang="fi-FI" sz="2400" dirty="0"/>
              <a:t>), </a:t>
            </a:r>
            <a:r>
              <a:rPr lang="fi-FI" sz="2400" b="1" dirty="0"/>
              <a:t>eturyhmät yrittävät vaikuttaa päätöksentekijöihin epävirallisesti</a:t>
            </a:r>
          </a:p>
          <a:p>
            <a:pPr marL="457200" lvl="0" indent="-336550" rtl="0">
              <a:spcBef>
                <a:spcPts val="1200"/>
              </a:spcBef>
              <a:spcAft>
                <a:spcPts val="0"/>
              </a:spcAft>
              <a:buSzPts val="1700"/>
              <a:buChar char="▪"/>
            </a:pPr>
            <a:r>
              <a:rPr lang="fi-FI" sz="2400" dirty="0"/>
              <a:t>EU:n päätöksentekoon yrittävät vaikuttaa </a:t>
            </a:r>
            <a:r>
              <a:rPr lang="fi-FI" sz="2400" b="1" dirty="0"/>
              <a:t>yritykset, etujärjestöt ja jäsenvaltiot</a:t>
            </a:r>
          </a:p>
          <a:p>
            <a:pPr marL="457200" lvl="0" indent="-336550" rtl="0">
              <a:spcBef>
                <a:spcPts val="0"/>
              </a:spcBef>
              <a:spcAft>
                <a:spcPts val="0"/>
              </a:spcAft>
              <a:buSzPts val="1700"/>
              <a:buChar char="▪"/>
            </a:pPr>
            <a:r>
              <a:rPr lang="fi-FI" sz="2400" dirty="0"/>
              <a:t>Bryssel täynnä lobbaus- ja konsulttitoimistoja</a:t>
            </a:r>
          </a:p>
          <a:p>
            <a:pPr marL="457200" lvl="0" indent="-336550" rtl="0">
              <a:spcBef>
                <a:spcPts val="0"/>
              </a:spcBef>
              <a:spcAft>
                <a:spcPts val="0"/>
              </a:spcAft>
              <a:buSzPts val="1700"/>
              <a:buChar char="▪"/>
            </a:pPr>
            <a:r>
              <a:rPr lang="fi-FI" sz="2400" dirty="0"/>
              <a:t>Lobbarit tuovat päättäjille eri alojen näkökulmia lakien vaikutuksista</a:t>
            </a:r>
          </a:p>
        </p:txBody>
      </p:sp>
      <p:cxnSp>
        <p:nvCxnSpPr>
          <p:cNvPr id="95" name="Straight Connector 94">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20" name="Google Shape;920;p121"/>
          <p:cNvSpPr txBox="1">
            <a:spLocks noGrp="1"/>
          </p:cNvSpPr>
          <p:nvPr>
            <p:ph sz="half" idx="2"/>
          </p:nvPr>
        </p:nvSpPr>
        <p:spPr>
          <a:xfrm>
            <a:off x="8307978" y="1412489"/>
            <a:ext cx="3341328" cy="4363844"/>
          </a:xfrm>
          <a:prstGeom prst="rect">
            <a:avLst/>
          </a:prstGeom>
        </p:spPr>
        <p:txBody>
          <a:bodyPr spcFirstLastPara="1" lIns="91425" tIns="91425" rIns="91425" bIns="91425" anchorCtr="0">
            <a:normAutofit/>
          </a:bodyPr>
          <a:lstStyle/>
          <a:p>
            <a:pPr marL="457200" lvl="0" indent="-336550" rtl="0">
              <a:spcBef>
                <a:spcPts val="1200"/>
              </a:spcBef>
              <a:spcAft>
                <a:spcPts val="0"/>
              </a:spcAft>
              <a:buSzPts val="1700"/>
              <a:buChar char="▪"/>
            </a:pPr>
            <a:r>
              <a:rPr lang="fi-FI" sz="2400" b="1" u="sng" dirty="0"/>
              <a:t>EU:lla avoimuusrekisteri: </a:t>
            </a:r>
            <a:r>
              <a:rPr lang="fi-FI" sz="2400" dirty="0"/>
              <a:t>lobbareiden tulisi liittyä rekisteriin, jotta ketkä </a:t>
            </a:r>
            <a:r>
              <a:rPr lang="fi-FI" sz="2400" dirty="0" err="1"/>
              <a:t>lobbaavat</a:t>
            </a:r>
            <a:r>
              <a:rPr lang="fi-FI" sz="2400" dirty="0"/>
              <a:t> ja minkä asian puolesta (kaikki eivät ole liittyneet)</a:t>
            </a:r>
          </a:p>
          <a:p>
            <a:pPr marL="0" lvl="0" indent="0" rtl="0">
              <a:spcBef>
                <a:spcPts val="1200"/>
              </a:spcBef>
              <a:spcAft>
                <a:spcPts val="0"/>
              </a:spcAft>
              <a:buNone/>
            </a:pPr>
            <a:endParaRPr lang="fi-FI" sz="20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9"/>
        <p:cNvGrpSpPr/>
        <p:nvPr/>
      </p:nvGrpSpPr>
      <p:grpSpPr>
        <a:xfrm>
          <a:off x="0" y="0"/>
          <a:ext cx="0" cy="0"/>
          <a:chOff x="0" y="0"/>
          <a:chExt cx="0" cy="0"/>
        </a:xfrm>
      </p:grpSpPr>
      <p:sp>
        <p:nvSpPr>
          <p:cNvPr id="960" name="Google Shape;960;p126"/>
          <p:cNvSpPr txBox="1">
            <a:spLocks noGrp="1"/>
          </p:cNvSpPr>
          <p:nvPr>
            <p:ph type="title"/>
          </p:nvPr>
        </p:nvSpPr>
        <p:spPr>
          <a:xfrm>
            <a:off x="264405" y="132203"/>
            <a:ext cx="4092058" cy="837281"/>
          </a:xfrm>
          <a:prstGeom prst="rect">
            <a:avLst/>
          </a:prstGeom>
        </p:spPr>
        <p:txBody>
          <a:bodyPr spcFirstLastPara="1" vert="horz" lIns="91440" tIns="45720" rIns="91440" bIns="45720" rtlCol="0" anchor="ctr" anchorCtr="0">
            <a:normAutofit/>
          </a:bodyPr>
          <a:lstStyle/>
          <a:p>
            <a:pPr marL="0" lvl="0" indent="0">
              <a:spcAft>
                <a:spcPts val="0"/>
              </a:spcAft>
            </a:pPr>
            <a:r>
              <a:rPr lang="en-US" sz="2700" kern="1200" dirty="0" err="1">
                <a:solidFill>
                  <a:schemeClr val="tx1"/>
                </a:solidFill>
                <a:latin typeface="+mj-lt"/>
                <a:ea typeface="+mj-ea"/>
                <a:cs typeface="+mj-cs"/>
              </a:rPr>
              <a:t>Euroopan</a:t>
            </a:r>
            <a:r>
              <a:rPr lang="en-US" sz="2700" kern="1200" dirty="0">
                <a:solidFill>
                  <a:schemeClr val="tx1"/>
                </a:solidFill>
                <a:latin typeface="+mj-lt"/>
                <a:ea typeface="+mj-ea"/>
                <a:cs typeface="+mj-cs"/>
              </a:rPr>
              <a:t> </a:t>
            </a:r>
            <a:r>
              <a:rPr lang="en-US" sz="2700" kern="1200" dirty="0" err="1">
                <a:solidFill>
                  <a:schemeClr val="tx1"/>
                </a:solidFill>
                <a:latin typeface="+mj-lt"/>
                <a:ea typeface="+mj-ea"/>
                <a:cs typeface="+mj-cs"/>
              </a:rPr>
              <a:t>unionin</a:t>
            </a:r>
            <a:r>
              <a:rPr lang="en-US" sz="2700" kern="1200" dirty="0">
                <a:solidFill>
                  <a:schemeClr val="tx1"/>
                </a:solidFill>
                <a:latin typeface="+mj-lt"/>
                <a:ea typeface="+mj-ea"/>
                <a:cs typeface="+mj-cs"/>
              </a:rPr>
              <a:t> </a:t>
            </a:r>
            <a:r>
              <a:rPr lang="en-US" sz="2700" kern="1200" dirty="0" err="1">
                <a:solidFill>
                  <a:schemeClr val="tx1"/>
                </a:solidFill>
                <a:latin typeface="+mj-lt"/>
                <a:ea typeface="+mj-ea"/>
                <a:cs typeface="+mj-cs"/>
              </a:rPr>
              <a:t>talous</a:t>
            </a:r>
            <a:r>
              <a:rPr lang="en-US" sz="2700" kern="1200" dirty="0">
                <a:solidFill>
                  <a:schemeClr val="tx1"/>
                </a:solidFill>
                <a:latin typeface="+mj-lt"/>
                <a:ea typeface="+mj-ea"/>
                <a:cs typeface="+mj-cs"/>
              </a:rPr>
              <a:t>: </a:t>
            </a:r>
            <a:r>
              <a:rPr lang="en-US" sz="2700" kern="1200" dirty="0" err="1">
                <a:solidFill>
                  <a:schemeClr val="tx1"/>
                </a:solidFill>
                <a:latin typeface="+mj-lt"/>
                <a:ea typeface="+mj-ea"/>
                <a:cs typeface="+mj-cs"/>
              </a:rPr>
              <a:t>neljä</a:t>
            </a:r>
            <a:r>
              <a:rPr lang="en-US" sz="2700" kern="1200" dirty="0">
                <a:solidFill>
                  <a:schemeClr val="tx1"/>
                </a:solidFill>
                <a:latin typeface="+mj-lt"/>
                <a:ea typeface="+mj-ea"/>
                <a:cs typeface="+mj-cs"/>
              </a:rPr>
              <a:t> </a:t>
            </a:r>
            <a:r>
              <a:rPr lang="en-US" sz="2700" kern="1200" dirty="0" err="1">
                <a:solidFill>
                  <a:schemeClr val="tx1"/>
                </a:solidFill>
                <a:latin typeface="+mj-lt"/>
                <a:ea typeface="+mj-ea"/>
                <a:cs typeface="+mj-cs"/>
              </a:rPr>
              <a:t>vapautta</a:t>
            </a:r>
            <a:r>
              <a:rPr lang="en-US" sz="2700" kern="1200" dirty="0">
                <a:solidFill>
                  <a:schemeClr val="tx1"/>
                </a:solidFill>
                <a:latin typeface="+mj-lt"/>
                <a:ea typeface="+mj-ea"/>
                <a:cs typeface="+mj-cs"/>
              </a:rPr>
              <a:t> (</a:t>
            </a:r>
            <a:r>
              <a:rPr lang="en-US" sz="2700" kern="1200" dirty="0" err="1">
                <a:solidFill>
                  <a:schemeClr val="tx1"/>
                </a:solidFill>
                <a:latin typeface="+mj-lt"/>
                <a:ea typeface="+mj-ea"/>
                <a:cs typeface="+mj-cs"/>
              </a:rPr>
              <a:t>kpl</a:t>
            </a:r>
            <a:r>
              <a:rPr lang="en-US" sz="2700" kern="1200" dirty="0">
                <a:solidFill>
                  <a:schemeClr val="tx1"/>
                </a:solidFill>
                <a:latin typeface="+mj-lt"/>
                <a:ea typeface="+mj-ea"/>
                <a:cs typeface="+mj-cs"/>
              </a:rPr>
              <a:t> 13.)	</a:t>
            </a:r>
            <a:endParaRPr lang="en-US" sz="2100" kern="1200" dirty="0">
              <a:solidFill>
                <a:schemeClr val="tx1"/>
              </a:solidFill>
              <a:latin typeface="+mj-lt"/>
              <a:ea typeface="+mj-ea"/>
              <a:cs typeface="+mj-cs"/>
            </a:endParaRPr>
          </a:p>
        </p:txBody>
      </p:sp>
      <p:sp>
        <p:nvSpPr>
          <p:cNvPr id="961" name="Google Shape;961;p126"/>
          <p:cNvSpPr txBox="1">
            <a:spLocks noGrp="1"/>
          </p:cNvSpPr>
          <p:nvPr>
            <p:ph sz="half" idx="1"/>
          </p:nvPr>
        </p:nvSpPr>
        <p:spPr>
          <a:xfrm>
            <a:off x="0" y="969484"/>
            <a:ext cx="4639056" cy="5254336"/>
          </a:xfrm>
          <a:prstGeom prst="rect">
            <a:avLst/>
          </a:prstGeom>
        </p:spPr>
        <p:txBody>
          <a:bodyPr spcFirstLastPara="1" vert="horz" lIns="91440" tIns="45720" rIns="91440" bIns="45720" rtlCol="0" anchorCtr="0">
            <a:noAutofit/>
          </a:bodyPr>
          <a:lstStyle/>
          <a:p>
            <a:pPr marL="457200" lvl="0">
              <a:spcBef>
                <a:spcPts val="1200"/>
              </a:spcBef>
              <a:spcAft>
                <a:spcPts val="0"/>
              </a:spcAft>
              <a:buSzPts val="2400"/>
            </a:pPr>
            <a:r>
              <a:rPr lang="en-US" b="1" u="sng" dirty="0" err="1"/>
              <a:t>Neljä</a:t>
            </a:r>
            <a:r>
              <a:rPr lang="en-US" b="1" u="sng" dirty="0"/>
              <a:t> </a:t>
            </a:r>
            <a:r>
              <a:rPr lang="en-US" b="1" u="sng" dirty="0" err="1"/>
              <a:t>vapautta</a:t>
            </a:r>
            <a:r>
              <a:rPr lang="en-US" b="1" dirty="0"/>
              <a:t>:</a:t>
            </a:r>
          </a:p>
          <a:p>
            <a:pPr marL="457200" lvl="0">
              <a:spcBef>
                <a:spcPts val="1200"/>
              </a:spcBef>
              <a:spcAft>
                <a:spcPts val="0"/>
              </a:spcAft>
              <a:buSzPts val="2400"/>
            </a:pPr>
            <a:r>
              <a:rPr lang="en-US" b="1" dirty="0" err="1"/>
              <a:t>Seuraavat</a:t>
            </a:r>
            <a:r>
              <a:rPr lang="en-US" b="1" dirty="0"/>
              <a:t> </a:t>
            </a:r>
            <a:r>
              <a:rPr lang="en-US" b="1" dirty="0" err="1"/>
              <a:t>asiat</a:t>
            </a:r>
            <a:r>
              <a:rPr lang="en-US" b="1" dirty="0"/>
              <a:t> </a:t>
            </a:r>
            <a:r>
              <a:rPr lang="en-US" b="1" dirty="0" err="1"/>
              <a:t>voivat</a:t>
            </a:r>
            <a:r>
              <a:rPr lang="en-US" b="1" dirty="0"/>
              <a:t> </a:t>
            </a:r>
            <a:r>
              <a:rPr lang="en-US" b="1" dirty="0" err="1"/>
              <a:t>liikkua</a:t>
            </a:r>
            <a:r>
              <a:rPr lang="en-US" b="1" dirty="0"/>
              <a:t> </a:t>
            </a:r>
            <a:r>
              <a:rPr lang="en-US" b="1" dirty="0" err="1"/>
              <a:t>EU:ssa</a:t>
            </a:r>
            <a:r>
              <a:rPr lang="en-US" b="1" dirty="0"/>
              <a:t> </a:t>
            </a:r>
            <a:r>
              <a:rPr lang="en-US" b="1" dirty="0" err="1"/>
              <a:t>vapaasti</a:t>
            </a:r>
            <a:r>
              <a:rPr lang="en-US" b="1" dirty="0"/>
              <a:t>:</a:t>
            </a:r>
          </a:p>
          <a:p>
            <a:pPr lvl="0" indent="0">
              <a:spcBef>
                <a:spcPts val="1200"/>
              </a:spcBef>
              <a:spcAft>
                <a:spcPts val="0"/>
              </a:spcAft>
              <a:buSzPts val="2400"/>
              <a:buNone/>
            </a:pPr>
            <a:endParaRPr lang="en-US" b="1" dirty="0"/>
          </a:p>
          <a:p>
            <a:pPr marL="457200" lvl="0">
              <a:spcBef>
                <a:spcPts val="0"/>
              </a:spcBef>
              <a:spcAft>
                <a:spcPts val="0"/>
              </a:spcAft>
              <a:buSzPts val="2400"/>
            </a:pPr>
            <a:r>
              <a:rPr lang="en-US" b="1" dirty="0"/>
              <a:t>1. </a:t>
            </a:r>
            <a:r>
              <a:rPr lang="en-US" b="1" dirty="0" err="1"/>
              <a:t>Tavarat</a:t>
            </a:r>
            <a:endParaRPr lang="en-US" b="1" dirty="0"/>
          </a:p>
          <a:p>
            <a:pPr marL="457200" lvl="0">
              <a:spcBef>
                <a:spcPts val="0"/>
              </a:spcBef>
              <a:spcAft>
                <a:spcPts val="0"/>
              </a:spcAft>
              <a:buSzPts val="2400"/>
            </a:pPr>
            <a:endParaRPr lang="en-US" dirty="0"/>
          </a:p>
          <a:p>
            <a:pPr marL="457200" lvl="0">
              <a:spcBef>
                <a:spcPts val="0"/>
              </a:spcBef>
              <a:spcAft>
                <a:spcPts val="0"/>
              </a:spcAft>
              <a:buSzPts val="2400"/>
            </a:pPr>
            <a:r>
              <a:rPr lang="en-US" b="1" dirty="0"/>
              <a:t>2. </a:t>
            </a:r>
            <a:r>
              <a:rPr lang="en-US" b="1" dirty="0" err="1"/>
              <a:t>Palvelut</a:t>
            </a:r>
            <a:endParaRPr lang="en-US" b="1" dirty="0"/>
          </a:p>
          <a:p>
            <a:pPr marL="457200" lvl="0">
              <a:spcBef>
                <a:spcPts val="0"/>
              </a:spcBef>
              <a:spcAft>
                <a:spcPts val="0"/>
              </a:spcAft>
              <a:buSzPts val="2400"/>
            </a:pPr>
            <a:endParaRPr lang="en-US" b="1" dirty="0"/>
          </a:p>
          <a:p>
            <a:pPr marL="457200" lvl="0">
              <a:spcBef>
                <a:spcPts val="0"/>
              </a:spcBef>
              <a:spcAft>
                <a:spcPts val="0"/>
              </a:spcAft>
              <a:buSzPts val="2400"/>
            </a:pPr>
            <a:r>
              <a:rPr lang="en-US" b="1" dirty="0"/>
              <a:t>3. </a:t>
            </a:r>
            <a:r>
              <a:rPr lang="en-US" b="1" dirty="0" err="1"/>
              <a:t>Ihmiset</a:t>
            </a:r>
            <a:endParaRPr lang="en-US" b="1" dirty="0"/>
          </a:p>
          <a:p>
            <a:pPr marL="457200" lvl="0">
              <a:spcBef>
                <a:spcPts val="0"/>
              </a:spcBef>
              <a:spcAft>
                <a:spcPts val="0"/>
              </a:spcAft>
              <a:buSzPts val="2400"/>
            </a:pPr>
            <a:endParaRPr lang="en-US" b="1" dirty="0"/>
          </a:p>
          <a:p>
            <a:pPr marL="457200" lvl="0">
              <a:spcBef>
                <a:spcPts val="0"/>
              </a:spcBef>
              <a:spcAft>
                <a:spcPts val="0"/>
              </a:spcAft>
              <a:buSzPts val="2400"/>
            </a:pPr>
            <a:r>
              <a:rPr lang="en-US" b="1" dirty="0"/>
              <a:t>4. </a:t>
            </a:r>
            <a:r>
              <a:rPr lang="en-US" b="1" dirty="0" err="1"/>
              <a:t>Pääoma</a:t>
            </a:r>
            <a:endParaRPr lang="en-US" dirty="0"/>
          </a:p>
        </p:txBody>
      </p:sp>
      <p:sp>
        <p:nvSpPr>
          <p:cNvPr id="70" name="Rectangle 6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isällön paikkamerkki 1"/>
          <p:cNvPicPr>
            <a:picLocks noGrp="1" noChangeAspect="1"/>
          </p:cNvPicPr>
          <p:nvPr>
            <p:ph sz="half" idx="2"/>
          </p:nvPr>
        </p:nvPicPr>
        <p:blipFill>
          <a:blip r:embed="rId3"/>
          <a:stretch>
            <a:fillRect/>
          </a:stretch>
        </p:blipFill>
        <p:spPr>
          <a:xfrm>
            <a:off x="5405862" y="1734440"/>
            <a:ext cx="6019331" cy="3385873"/>
          </a:xfrm>
          <a:prstGeom prst="rect">
            <a:avLst/>
          </a:prstGeom>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6F16128E-A0C1-3C1E-CE79-30EE543141CD}"/>
              </a:ext>
            </a:extLst>
          </p:cNvPr>
          <p:cNvSpPr>
            <a:spLocks noGrp="1"/>
          </p:cNvSpPr>
          <p:nvPr>
            <p:ph type="title"/>
          </p:nvPr>
        </p:nvSpPr>
        <p:spPr>
          <a:xfrm>
            <a:off x="838200" y="365125"/>
            <a:ext cx="10515600" cy="796925"/>
          </a:xfrm>
        </p:spPr>
        <p:txBody>
          <a:bodyPr>
            <a:normAutofit/>
          </a:bodyPr>
          <a:lstStyle/>
          <a:p>
            <a:r>
              <a:rPr lang="fi-FI" dirty="0"/>
              <a:t>Neljä vapautta</a:t>
            </a:r>
          </a:p>
        </p:txBody>
      </p:sp>
      <p:sp>
        <p:nvSpPr>
          <p:cNvPr id="3" name="Sisällön paikkamerkki 2">
            <a:extLst>
              <a:ext uri="{FF2B5EF4-FFF2-40B4-BE49-F238E27FC236}">
                <a16:creationId xmlns:a16="http://schemas.microsoft.com/office/drawing/2014/main" id="{DB4D795A-5CF9-C4C7-706A-CCDC625ECB89}"/>
              </a:ext>
            </a:extLst>
          </p:cNvPr>
          <p:cNvSpPr>
            <a:spLocks noGrp="1"/>
          </p:cNvSpPr>
          <p:nvPr>
            <p:ph sz="half" idx="1"/>
          </p:nvPr>
        </p:nvSpPr>
        <p:spPr>
          <a:xfrm>
            <a:off x="838200" y="1390650"/>
            <a:ext cx="5096934" cy="4786313"/>
          </a:xfrm>
        </p:spPr>
        <p:txBody>
          <a:bodyPr>
            <a:normAutofit/>
          </a:bodyPr>
          <a:lstStyle/>
          <a:p>
            <a:r>
              <a:rPr lang="fi-FI" dirty="0"/>
              <a:t>Keksi mahdollisimman monta hyötyä EU:n neljästä vapaudesta.</a:t>
            </a:r>
          </a:p>
          <a:p>
            <a:r>
              <a:rPr lang="fi-FI" dirty="0"/>
              <a:t>Tavarat</a:t>
            </a:r>
          </a:p>
          <a:p>
            <a:r>
              <a:rPr lang="fi-FI" dirty="0"/>
              <a:t>Palvelut</a:t>
            </a:r>
          </a:p>
          <a:p>
            <a:r>
              <a:rPr lang="fi-FI" dirty="0"/>
              <a:t>Ihmiset</a:t>
            </a:r>
          </a:p>
          <a:p>
            <a:r>
              <a:rPr lang="fi-FI" dirty="0"/>
              <a:t>Pääoma</a:t>
            </a:r>
          </a:p>
        </p:txBody>
      </p:sp>
      <p:sp>
        <p:nvSpPr>
          <p:cNvPr id="4" name="Sisällön paikkamerkki 3">
            <a:extLst>
              <a:ext uri="{FF2B5EF4-FFF2-40B4-BE49-F238E27FC236}">
                <a16:creationId xmlns:a16="http://schemas.microsoft.com/office/drawing/2014/main" id="{5C0F5A77-6CAA-9D8A-DA98-A292EA338891}"/>
              </a:ext>
            </a:extLst>
          </p:cNvPr>
          <p:cNvSpPr>
            <a:spLocks noGrp="1"/>
          </p:cNvSpPr>
          <p:nvPr>
            <p:ph sz="half" idx="2"/>
          </p:nvPr>
        </p:nvSpPr>
        <p:spPr>
          <a:xfrm>
            <a:off x="6256866" y="1390650"/>
            <a:ext cx="5687484" cy="4786313"/>
          </a:xfrm>
        </p:spPr>
        <p:txBody>
          <a:bodyPr>
            <a:noAutofit/>
          </a:bodyPr>
          <a:lstStyle/>
          <a:p>
            <a:r>
              <a:rPr lang="fi-FI" sz="2400" dirty="0"/>
              <a:t>Tavarat: yrityksille laajat markkinat, laaja kilpailu, hinnat laskevat, ei tullimaksuja, tehostaa talouskasvua, työllisyys paranee, tuo verotuloja</a:t>
            </a:r>
          </a:p>
          <a:p>
            <a:r>
              <a:rPr lang="fi-FI" sz="2400" dirty="0"/>
              <a:t>Palvelu: samat hyödyt kuin tavarat</a:t>
            </a:r>
          </a:p>
          <a:p>
            <a:r>
              <a:rPr lang="fi-FI" sz="2400" dirty="0"/>
              <a:t>Ihmiset: opiskelu toisessa EU-maassa, työnteko, matkailu helppoa</a:t>
            </a:r>
          </a:p>
          <a:p>
            <a:r>
              <a:rPr lang="fi-FI" sz="2400" dirty="0"/>
              <a:t>Pääoma: kiinteistön ostaminen, sijoittaminen helppoa yritykset voivat kerätä rahoitusta, pankit voivat lainata ulkomaisille toimijoille, euroalueella ei valuutanvaihtoa</a:t>
            </a:r>
          </a:p>
        </p:txBody>
      </p:sp>
    </p:spTree>
    <p:extLst>
      <p:ext uri="{BB962C8B-B14F-4D97-AF65-F5344CB8AC3E}">
        <p14:creationId xmlns:p14="http://schemas.microsoft.com/office/powerpoint/2010/main" val="38053887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 calcmode="lin" valueType="num">
                                      <p:cBhvr additive="base">
                                        <p:cTn id="4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 calcmode="lin" valueType="num">
                                      <p:cBhvr additive="base">
                                        <p:cTn id="4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additive="base">
                                        <p:cTn id="5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Shape 975"/>
        <p:cNvGrpSpPr/>
        <p:nvPr/>
      </p:nvGrpSpPr>
      <p:grpSpPr>
        <a:xfrm>
          <a:off x="0" y="0"/>
          <a:ext cx="0" cy="0"/>
          <a:chOff x="0" y="0"/>
          <a:chExt cx="0" cy="0"/>
        </a:xfrm>
      </p:grpSpPr>
      <p:sp>
        <p:nvSpPr>
          <p:cNvPr id="87" name="Rectangle 86">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6" name="Google Shape;976;p128"/>
          <p:cNvSpPr txBox="1">
            <a:spLocks noGrp="1"/>
          </p:cNvSpPr>
          <p:nvPr>
            <p:ph type="title"/>
          </p:nvPr>
        </p:nvSpPr>
        <p:spPr>
          <a:xfrm>
            <a:off x="838200" y="365125"/>
            <a:ext cx="10515600" cy="1325563"/>
          </a:xfrm>
          <a:prstGeom prst="rect">
            <a:avLst/>
          </a:prstGeom>
        </p:spPr>
        <p:txBody>
          <a:bodyPr spcFirstLastPara="1" lIns="91425" tIns="45700" rIns="91425" bIns="45700" anchorCtr="0">
            <a:normAutofit/>
          </a:bodyPr>
          <a:lstStyle/>
          <a:p>
            <a:pPr marL="0" marR="0" lvl="0" indent="0" rtl="0">
              <a:spcBef>
                <a:spcPts val="0"/>
              </a:spcBef>
              <a:spcAft>
                <a:spcPts val="0"/>
              </a:spcAft>
              <a:buSzPts val="5400"/>
              <a:buFont typeface="Rokkitt"/>
              <a:buNone/>
            </a:pPr>
            <a:r>
              <a:rPr lang="fi-FI" b="0" i="0" u="none" strike="noStrike" cap="none" dirty="0">
                <a:latin typeface="Rokkitt"/>
                <a:ea typeface="Rokkitt"/>
                <a:cs typeface="Rokkitt"/>
                <a:sym typeface="Rokkitt"/>
              </a:rPr>
              <a:t>EU:N BUDJETTI (kpl 13.)</a:t>
            </a:r>
            <a:endParaRPr lang="fi-FI" dirty="0"/>
          </a:p>
        </p:txBody>
      </p:sp>
      <p:sp>
        <p:nvSpPr>
          <p:cNvPr id="977" name="Google Shape;977;p128"/>
          <p:cNvSpPr txBox="1">
            <a:spLocks noGrp="1"/>
          </p:cNvSpPr>
          <p:nvPr>
            <p:ph sz="half" idx="1"/>
          </p:nvPr>
        </p:nvSpPr>
        <p:spPr>
          <a:xfrm>
            <a:off x="405246" y="1468582"/>
            <a:ext cx="5418666" cy="4708381"/>
          </a:xfrm>
          <a:prstGeom prst="rect">
            <a:avLst/>
          </a:prstGeom>
        </p:spPr>
        <p:txBody>
          <a:bodyPr spcFirstLastPara="1" lIns="91425" tIns="45700" rIns="91425" bIns="45700" anchorCtr="0">
            <a:normAutofit fontScale="77500" lnSpcReduction="20000"/>
          </a:bodyPr>
          <a:lstStyle/>
          <a:p>
            <a:pPr marL="182880" marR="0" lvl="0" indent="-182880" rtl="0">
              <a:spcBef>
                <a:spcPts val="0"/>
              </a:spcBef>
              <a:spcAft>
                <a:spcPts val="0"/>
              </a:spcAft>
              <a:buClr>
                <a:srgbClr val="9E3611"/>
              </a:buClr>
              <a:buSzPts val="1700"/>
              <a:buFont typeface="Noto Sans Symbols"/>
              <a:buChar char="▪"/>
            </a:pPr>
            <a:r>
              <a:rPr lang="fi-FI" sz="3600" b="1" i="1" u="sng" strike="noStrike" cap="none" dirty="0">
                <a:latin typeface="Rockwell"/>
                <a:ea typeface="Rockwell"/>
                <a:cs typeface="Rockwell"/>
                <a:sym typeface="Rockwell"/>
              </a:rPr>
              <a:t>Tulot: </a:t>
            </a:r>
            <a:endParaRPr lang="fi-FI" sz="3600" dirty="0"/>
          </a:p>
          <a:p>
            <a:pPr marL="182880" marR="0" lvl="0" indent="-227330" rtl="0">
              <a:spcBef>
                <a:spcPts val="1200"/>
              </a:spcBef>
              <a:spcAft>
                <a:spcPts val="0"/>
              </a:spcAft>
              <a:buClr>
                <a:srgbClr val="9E3611"/>
              </a:buClr>
              <a:buSzPts val="2400"/>
              <a:buFont typeface="Noto Sans Symbols"/>
              <a:buChar char="▪"/>
            </a:pPr>
            <a:r>
              <a:rPr lang="fi-FI" sz="2600" b="1" i="0" u="none" strike="noStrike" cap="none" dirty="0"/>
              <a:t>1. Jäsenmaksut</a:t>
            </a:r>
            <a:r>
              <a:rPr lang="fi-FI" sz="2600" b="0" i="0" u="none" strike="noStrike" cap="none" dirty="0">
                <a:latin typeface="Rockwell"/>
                <a:ea typeface="Rockwell"/>
                <a:cs typeface="Rockwell"/>
                <a:sym typeface="Rockwell"/>
              </a:rPr>
              <a:t> (n. 75% tuloista)</a:t>
            </a:r>
          </a:p>
          <a:p>
            <a:pPr marL="182880" marR="0" lvl="0" indent="-227330" rtl="0">
              <a:spcBef>
                <a:spcPts val="1200"/>
              </a:spcBef>
              <a:spcAft>
                <a:spcPts val="0"/>
              </a:spcAft>
              <a:buClr>
                <a:srgbClr val="9E3611"/>
              </a:buClr>
              <a:buSzPts val="2400"/>
              <a:buFont typeface="Noto Sans Symbols"/>
              <a:buChar char="▪"/>
            </a:pPr>
            <a:r>
              <a:rPr lang="fi-FI" sz="2600" dirty="0">
                <a:latin typeface="Rockwell"/>
                <a:sym typeface="Wingdings" pitchFamily="2" charset="2"/>
              </a:rPr>
              <a:t></a:t>
            </a:r>
            <a:r>
              <a:rPr lang="fi-FI" sz="2600" dirty="0">
                <a:latin typeface="Rockwell"/>
                <a:sym typeface="Rockwell"/>
              </a:rPr>
              <a:t> </a:t>
            </a:r>
            <a:r>
              <a:rPr lang="fi-FI" sz="2600" i="1" dirty="0">
                <a:latin typeface="Rockwell"/>
                <a:sym typeface="Rockwell"/>
              </a:rPr>
              <a:t>nettomaksajat -ja saajat</a:t>
            </a:r>
            <a:endParaRPr lang="fi-FI" sz="2600" i="1" dirty="0"/>
          </a:p>
          <a:p>
            <a:pPr marL="182880" marR="0" lvl="0" indent="-227330" rtl="0">
              <a:spcBef>
                <a:spcPts val="1200"/>
              </a:spcBef>
              <a:spcAft>
                <a:spcPts val="0"/>
              </a:spcAft>
              <a:buClr>
                <a:srgbClr val="9E3611"/>
              </a:buClr>
              <a:buSzPts val="2400"/>
              <a:buFont typeface="Noto Sans Symbols"/>
              <a:buChar char="▪"/>
            </a:pPr>
            <a:r>
              <a:rPr lang="fi-FI" sz="2600" b="1" i="0" u="none" strike="noStrike" cap="none" dirty="0"/>
              <a:t>2. Muut tulot</a:t>
            </a:r>
            <a:endParaRPr lang="fi-FI" sz="2600" dirty="0">
              <a:latin typeface="Rockwell"/>
              <a:sym typeface="Rockwell"/>
            </a:endParaRPr>
          </a:p>
          <a:p>
            <a:pPr marL="640080" lvl="1" indent="-227330">
              <a:spcBef>
                <a:spcPts val="1200"/>
              </a:spcBef>
              <a:buClr>
                <a:srgbClr val="9E3611"/>
              </a:buClr>
              <a:buSzPts val="2400"/>
              <a:buFont typeface="Noto Sans Symbols"/>
              <a:buChar char="▪"/>
            </a:pPr>
            <a:r>
              <a:rPr lang="fi-FI" sz="2600" dirty="0">
                <a:latin typeface="Rockwell"/>
                <a:sym typeface="Rockwell"/>
              </a:rPr>
              <a:t>Tuontitullit EU:n ulkopuolelta</a:t>
            </a:r>
          </a:p>
          <a:p>
            <a:pPr marL="640080" lvl="1" indent="-227330">
              <a:spcBef>
                <a:spcPts val="1200"/>
              </a:spcBef>
              <a:buClr>
                <a:srgbClr val="9E3611"/>
              </a:buClr>
              <a:buSzPts val="2400"/>
              <a:buFont typeface="Noto Sans Symbols"/>
              <a:buChar char="▪"/>
            </a:pPr>
            <a:r>
              <a:rPr lang="fi-FI" sz="2600" dirty="0">
                <a:latin typeface="Rockwell"/>
                <a:sym typeface="Rockwell"/>
              </a:rPr>
              <a:t>Pieni osa EU-maiden keräämästä arvonlisävero</a:t>
            </a:r>
          </a:p>
          <a:p>
            <a:pPr marL="640080" lvl="1" indent="-227330">
              <a:spcBef>
                <a:spcPts val="1200"/>
              </a:spcBef>
              <a:buClr>
                <a:srgbClr val="9E3611"/>
              </a:buClr>
              <a:buSzPts val="2400"/>
              <a:buFont typeface="Noto Sans Symbols"/>
              <a:buChar char="▪"/>
            </a:pPr>
            <a:r>
              <a:rPr lang="fi-FI" sz="2600" dirty="0">
                <a:latin typeface="Rockwell"/>
                <a:sym typeface="Rockwell"/>
              </a:rPr>
              <a:t>ym.</a:t>
            </a:r>
            <a:endParaRPr lang="fi-FI" sz="2600" dirty="0"/>
          </a:p>
        </p:txBody>
      </p:sp>
      <p:sp>
        <p:nvSpPr>
          <p:cNvPr id="978" name="Google Shape;978;p128"/>
          <p:cNvSpPr txBox="1">
            <a:spLocks noGrp="1"/>
          </p:cNvSpPr>
          <p:nvPr>
            <p:ph sz="half" idx="2"/>
          </p:nvPr>
        </p:nvSpPr>
        <p:spPr>
          <a:xfrm>
            <a:off x="6256866" y="1468582"/>
            <a:ext cx="5529888" cy="4708381"/>
          </a:xfrm>
          <a:prstGeom prst="rect">
            <a:avLst/>
          </a:prstGeom>
        </p:spPr>
        <p:txBody>
          <a:bodyPr spcFirstLastPara="1" lIns="91425" tIns="45700" rIns="91425" bIns="45700" anchorCtr="0">
            <a:normAutofit fontScale="77500" lnSpcReduction="20000"/>
          </a:bodyPr>
          <a:lstStyle/>
          <a:p>
            <a:pPr marL="182880" marR="0" lvl="0" indent="-182880" rtl="0">
              <a:spcBef>
                <a:spcPts val="0"/>
              </a:spcBef>
              <a:spcAft>
                <a:spcPts val="0"/>
              </a:spcAft>
              <a:buClr>
                <a:srgbClr val="9E3611"/>
              </a:buClr>
              <a:buSzPts val="1700"/>
              <a:buFont typeface="Noto Sans Symbols"/>
              <a:buChar char="▪"/>
            </a:pPr>
            <a:r>
              <a:rPr lang="fi-FI" sz="3600" b="1" i="1" u="sng" strike="noStrike" cap="none" dirty="0">
                <a:latin typeface="Rockwell"/>
                <a:ea typeface="Rockwell"/>
                <a:cs typeface="Rockwell"/>
                <a:sym typeface="Rockwell"/>
              </a:rPr>
              <a:t>Menot (monivuotinen rahoituskehys 2021-2027):</a:t>
            </a:r>
            <a:endParaRPr lang="fi-FI" sz="3600" dirty="0"/>
          </a:p>
          <a:p>
            <a:r>
              <a:rPr lang="fi-FI" dirty="0"/>
              <a:t>1. Koheesio, palautumiskyky ja arvot (378 mrd.€, 35 %)</a:t>
            </a:r>
          </a:p>
          <a:p>
            <a:r>
              <a:rPr lang="fi-FI" dirty="0"/>
              <a:t>2. Luonnonvarat ja ympäristö (356 mrd. €, 33 %) </a:t>
            </a:r>
          </a:p>
          <a:p>
            <a:r>
              <a:rPr lang="fi-FI" dirty="0"/>
              <a:t>3. Sisämarkkinat, innovointi ja digitaalisuus (133 mrd. €, 12 %)</a:t>
            </a:r>
          </a:p>
          <a:p>
            <a:r>
              <a:rPr lang="fi-FI" dirty="0"/>
              <a:t>4. Naapuristo ja muu maailma (98 mrd. €, 9 %)</a:t>
            </a:r>
          </a:p>
          <a:p>
            <a:r>
              <a:rPr lang="fi-FI" dirty="0"/>
              <a:t>5. EU:n yleinen hallinto (73 mrd. €, 7%)</a:t>
            </a:r>
          </a:p>
          <a:p>
            <a:r>
              <a:rPr lang="fi-FI" dirty="0"/>
              <a:t>6. Muuttoliike ja rajaturvallisuus (23 mrd. €, 2 %)</a:t>
            </a:r>
          </a:p>
          <a:p>
            <a:r>
              <a:rPr lang="fi-FI" dirty="0"/>
              <a:t>7. Turvallisuus ja puolustus (13 mrd. €, 1%)</a:t>
            </a:r>
          </a:p>
          <a:p>
            <a:pPr marL="182880" marR="0" lvl="0" indent="-227330" rtl="0">
              <a:spcBef>
                <a:spcPts val="1200"/>
              </a:spcBef>
              <a:spcAft>
                <a:spcPts val="0"/>
              </a:spcAft>
              <a:buClr>
                <a:srgbClr val="9E3611"/>
              </a:buClr>
              <a:buSzPts val="2400"/>
              <a:buFont typeface="Noto Sans Symbols"/>
              <a:buChar char="▪"/>
            </a:pPr>
            <a:endParaRPr lang="fi-FI" sz="2400" b="1"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77">
                                            <p:txEl>
                                              <p:pRg st="1" end="1"/>
                                            </p:txEl>
                                          </p:spTgt>
                                        </p:tgtEl>
                                        <p:attrNameLst>
                                          <p:attrName>style.visibility</p:attrName>
                                        </p:attrNameLst>
                                      </p:cBhvr>
                                      <p:to>
                                        <p:strVal val="visible"/>
                                      </p:to>
                                    </p:set>
                                    <p:anim calcmode="lin" valueType="num">
                                      <p:cBhvr additive="base">
                                        <p:cTn id="7" dur="500" fill="hold"/>
                                        <p:tgtEl>
                                          <p:spTgt spid="97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77">
                                            <p:txEl>
                                              <p:pRg st="2" end="2"/>
                                            </p:txEl>
                                          </p:spTgt>
                                        </p:tgtEl>
                                        <p:attrNameLst>
                                          <p:attrName>style.visibility</p:attrName>
                                        </p:attrNameLst>
                                      </p:cBhvr>
                                      <p:to>
                                        <p:strVal val="visible"/>
                                      </p:to>
                                    </p:set>
                                    <p:anim calcmode="lin" valueType="num">
                                      <p:cBhvr additive="base">
                                        <p:cTn id="13" dur="500" fill="hold"/>
                                        <p:tgtEl>
                                          <p:spTgt spid="97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77">
                                            <p:txEl>
                                              <p:pRg st="3" end="3"/>
                                            </p:txEl>
                                          </p:spTgt>
                                        </p:tgtEl>
                                        <p:attrNameLst>
                                          <p:attrName>style.visibility</p:attrName>
                                        </p:attrNameLst>
                                      </p:cBhvr>
                                      <p:to>
                                        <p:strVal val="visible"/>
                                      </p:to>
                                    </p:set>
                                    <p:anim calcmode="lin" valueType="num">
                                      <p:cBhvr additive="base">
                                        <p:cTn id="19" dur="500" fill="hold"/>
                                        <p:tgtEl>
                                          <p:spTgt spid="97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77">
                                            <p:txEl>
                                              <p:pRg st="4" end="4"/>
                                            </p:txEl>
                                          </p:spTgt>
                                        </p:tgtEl>
                                        <p:attrNameLst>
                                          <p:attrName>style.visibility</p:attrName>
                                        </p:attrNameLst>
                                      </p:cBhvr>
                                      <p:to>
                                        <p:strVal val="visible"/>
                                      </p:to>
                                    </p:set>
                                    <p:anim calcmode="lin" valueType="num">
                                      <p:cBhvr additive="base">
                                        <p:cTn id="25" dur="500" fill="hold"/>
                                        <p:tgtEl>
                                          <p:spTgt spid="97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7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77">
                                            <p:txEl>
                                              <p:pRg st="5" end="5"/>
                                            </p:txEl>
                                          </p:spTgt>
                                        </p:tgtEl>
                                        <p:attrNameLst>
                                          <p:attrName>style.visibility</p:attrName>
                                        </p:attrNameLst>
                                      </p:cBhvr>
                                      <p:to>
                                        <p:strVal val="visible"/>
                                      </p:to>
                                    </p:set>
                                    <p:anim calcmode="lin" valueType="num">
                                      <p:cBhvr additive="base">
                                        <p:cTn id="31" dur="500" fill="hold"/>
                                        <p:tgtEl>
                                          <p:spTgt spid="97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7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77">
                                            <p:txEl>
                                              <p:pRg st="6" end="6"/>
                                            </p:txEl>
                                          </p:spTgt>
                                        </p:tgtEl>
                                        <p:attrNameLst>
                                          <p:attrName>style.visibility</p:attrName>
                                        </p:attrNameLst>
                                      </p:cBhvr>
                                      <p:to>
                                        <p:strVal val="visible"/>
                                      </p:to>
                                    </p:set>
                                    <p:anim calcmode="lin" valueType="num">
                                      <p:cBhvr additive="base">
                                        <p:cTn id="37" dur="500" fill="hold"/>
                                        <p:tgtEl>
                                          <p:spTgt spid="97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7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Freeform: Shape 8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Otsikko 1">
            <a:extLst>
              <a:ext uri="{FF2B5EF4-FFF2-40B4-BE49-F238E27FC236}">
                <a16:creationId xmlns:a16="http://schemas.microsoft.com/office/drawing/2014/main" id="{5C557CDC-C584-0543-87C3-320AB9AC9E15}"/>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Nettomaksajat ja nettosaajat BKT:n mukaan</a:t>
            </a:r>
          </a:p>
        </p:txBody>
      </p:sp>
      <p:pic>
        <p:nvPicPr>
          <p:cNvPr id="4" name="Picture 2" descr="EU-jäsenyys maksoi viime vuonna Suomelle 144 euroa asukasta kohden -  Eurooppatiedotus">
            <a:extLst>
              <a:ext uri="{FF2B5EF4-FFF2-40B4-BE49-F238E27FC236}">
                <a16:creationId xmlns:a16="http://schemas.microsoft.com/office/drawing/2014/main" id="{8CDED1DC-41C0-537F-DB25-6148F722ADE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601043" y="0"/>
            <a:ext cx="6930915" cy="6857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6764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130"/>
          <p:cNvSpPr txBox="1">
            <a:spLocks noGrp="1"/>
          </p:cNvSpPr>
          <p:nvPr>
            <p:ph type="title"/>
          </p:nvPr>
        </p:nvSpPr>
        <p:spPr>
          <a:xfrm>
            <a:off x="250750" y="112825"/>
            <a:ext cx="10877400" cy="96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EU:n talous: aluepolitiikka (kpl 13.)</a:t>
            </a:r>
            <a:endParaRPr dirty="0"/>
          </a:p>
        </p:txBody>
      </p:sp>
      <p:sp>
        <p:nvSpPr>
          <p:cNvPr id="991" name="Google Shape;991;p130"/>
          <p:cNvSpPr txBox="1">
            <a:spLocks noGrp="1"/>
          </p:cNvSpPr>
          <p:nvPr>
            <p:ph sz="half" idx="1"/>
          </p:nvPr>
        </p:nvSpPr>
        <p:spPr>
          <a:xfrm>
            <a:off x="119922" y="1078224"/>
            <a:ext cx="6419196" cy="5704625"/>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fi-FI" sz="2400" b="1" dirty="0"/>
              <a:t>Aluepolitiikalla</a:t>
            </a:r>
            <a:r>
              <a:rPr lang="fi-FI" sz="2400" dirty="0"/>
              <a:t> tuetaan köyhempiä alueita ja tasataan elintasoeroja sekä lujitetaan </a:t>
            </a:r>
            <a:r>
              <a:rPr lang="fi-FI" sz="2400" i="1" dirty="0"/>
              <a:t>sosiaalista yhteenkuuluvuutta </a:t>
            </a:r>
            <a:r>
              <a:rPr lang="fi-FI" sz="2400" b="1" dirty="0"/>
              <a:t>(= koheesiota)</a:t>
            </a:r>
            <a:r>
              <a:rPr lang="fi-FI" sz="2400" dirty="0"/>
              <a:t>:</a:t>
            </a:r>
          </a:p>
          <a:p>
            <a:pPr marL="76200" lvl="0" indent="0" algn="l" rtl="0">
              <a:spcBef>
                <a:spcPts val="0"/>
              </a:spcBef>
              <a:spcAft>
                <a:spcPts val="0"/>
              </a:spcAft>
              <a:buSzPts val="2400"/>
              <a:buNone/>
            </a:pPr>
            <a:endParaRPr sz="2400" dirty="0"/>
          </a:p>
          <a:p>
            <a:pPr marL="457200" lvl="0" indent="-381000" algn="l" rtl="0">
              <a:spcBef>
                <a:spcPts val="0"/>
              </a:spcBef>
              <a:spcAft>
                <a:spcPts val="0"/>
              </a:spcAft>
              <a:buSzPts val="2400"/>
              <a:buChar char="▪"/>
            </a:pPr>
            <a:r>
              <a:rPr lang="fi-FI" sz="2400" b="1" dirty="0"/>
              <a:t>1. Rakennerahastot: </a:t>
            </a:r>
            <a:r>
              <a:rPr lang="fi-FI" sz="2400" dirty="0"/>
              <a:t>kehityshankkeet, kuten</a:t>
            </a:r>
            <a:r>
              <a:rPr lang="fi-FI" sz="2400" b="1" dirty="0"/>
              <a:t> </a:t>
            </a:r>
            <a:r>
              <a:rPr lang="fi-FI" sz="2400" i="1" dirty="0"/>
              <a:t>koulutus, työllisyys, innovaatio, pk-yritykset</a:t>
            </a:r>
          </a:p>
          <a:p>
            <a:pPr marL="914400" lvl="1" indent="-381000">
              <a:spcBef>
                <a:spcPts val="0"/>
              </a:spcBef>
              <a:buSzPts val="2400"/>
              <a:buChar char="▪"/>
            </a:pPr>
            <a:r>
              <a:rPr lang="fi-FI" sz="2000" dirty="0"/>
              <a:t>EAKR</a:t>
            </a:r>
          </a:p>
          <a:p>
            <a:pPr marL="914400" lvl="1" indent="-381000">
              <a:spcBef>
                <a:spcPts val="0"/>
              </a:spcBef>
              <a:buSzPts val="2400"/>
              <a:buChar char="▪"/>
            </a:pPr>
            <a:r>
              <a:rPr lang="fi-FI" sz="2000" dirty="0"/>
              <a:t>ESR+</a:t>
            </a:r>
          </a:p>
          <a:p>
            <a:pPr marL="914400" lvl="1" indent="-381000">
              <a:spcBef>
                <a:spcPts val="0"/>
              </a:spcBef>
              <a:buSzPts val="2400"/>
              <a:buChar char="▪"/>
            </a:pPr>
            <a:r>
              <a:rPr lang="fi-FI" sz="2000" dirty="0"/>
              <a:t>JTF</a:t>
            </a:r>
          </a:p>
          <a:p>
            <a:pPr marL="533400" lvl="1" indent="0">
              <a:spcBef>
                <a:spcPts val="0"/>
              </a:spcBef>
              <a:buSzPts val="2400"/>
              <a:buNone/>
            </a:pPr>
            <a:r>
              <a:rPr lang="fi-FI" sz="2000" dirty="0">
                <a:sym typeface="Wingdings" pitchFamily="2" charset="2"/>
              </a:rPr>
              <a:t> Tukea haetaan ELY-keskuksista tai Opetushallitukselta</a:t>
            </a:r>
            <a:endParaRPr lang="fi-FI" sz="2000" dirty="0"/>
          </a:p>
          <a:p>
            <a:pPr marL="76200" lvl="0" indent="0" algn="l" rtl="0">
              <a:spcBef>
                <a:spcPts val="0"/>
              </a:spcBef>
              <a:spcAft>
                <a:spcPts val="0"/>
              </a:spcAft>
              <a:buSzPts val="2400"/>
              <a:buNone/>
            </a:pPr>
            <a:endParaRPr sz="2400" dirty="0"/>
          </a:p>
          <a:p>
            <a:pPr marL="457200" lvl="0" indent="-381000" algn="l" rtl="0">
              <a:spcBef>
                <a:spcPts val="0"/>
              </a:spcBef>
              <a:spcAft>
                <a:spcPts val="0"/>
              </a:spcAft>
              <a:buSzPts val="2400"/>
              <a:buChar char="▪"/>
            </a:pPr>
            <a:r>
              <a:rPr lang="fi-FI" sz="2400" b="1" dirty="0"/>
              <a:t>2. Koheesiorahasto: </a:t>
            </a:r>
            <a:r>
              <a:rPr lang="fi-FI" sz="2400" u="sng" dirty="0"/>
              <a:t>tuet maille, joiden bkt alle 90% keskiarvosta</a:t>
            </a:r>
            <a:r>
              <a:rPr lang="fi-FI" sz="2400" dirty="0"/>
              <a:t>, rahoitetaan liikenneväyliä, ympäristö -ja energiahankkeita..</a:t>
            </a:r>
          </a:p>
          <a:p>
            <a:pPr marL="76200" lvl="0" indent="0" algn="l" rtl="0">
              <a:spcBef>
                <a:spcPts val="0"/>
              </a:spcBef>
              <a:spcAft>
                <a:spcPts val="0"/>
              </a:spcAft>
              <a:buSzPts val="2400"/>
              <a:buNone/>
            </a:pPr>
            <a:endParaRPr lang="fi-FI" sz="2400" dirty="0"/>
          </a:p>
          <a:p>
            <a:pPr marL="457200" lvl="0" indent="-381000" algn="l" rtl="0">
              <a:spcBef>
                <a:spcPts val="0"/>
              </a:spcBef>
              <a:spcAft>
                <a:spcPts val="0"/>
              </a:spcAft>
              <a:buSzPts val="2400"/>
              <a:buChar char="▪"/>
            </a:pPr>
            <a:r>
              <a:rPr lang="fi-FI" sz="2400" b="1" dirty="0"/>
              <a:t>3. EU:n maataloustukirahasto: </a:t>
            </a:r>
            <a:r>
              <a:rPr lang="fi-FI" sz="2400" dirty="0"/>
              <a:t>suorat tuotantotuet ja maaseudun kehittäminen</a:t>
            </a:r>
          </a:p>
          <a:p>
            <a:pPr marL="457200" lvl="0" indent="-381000" algn="l" rtl="0">
              <a:spcBef>
                <a:spcPts val="0"/>
              </a:spcBef>
              <a:spcAft>
                <a:spcPts val="0"/>
              </a:spcAft>
              <a:buSzPts val="2400"/>
              <a:buChar char="▪"/>
            </a:pPr>
            <a:endParaRPr sz="2400" b="1" dirty="0"/>
          </a:p>
        </p:txBody>
      </p:sp>
      <p:pic>
        <p:nvPicPr>
          <p:cNvPr id="2" name="Sisällön paikkamerkki 1"/>
          <p:cNvPicPr>
            <a:picLocks noGrp="1" noChangeAspect="1"/>
          </p:cNvPicPr>
          <p:nvPr>
            <p:ph sz="half" idx="2"/>
          </p:nvPr>
        </p:nvPicPr>
        <p:blipFill>
          <a:blip r:embed="rId3"/>
          <a:stretch>
            <a:fillRect/>
          </a:stretch>
        </p:blipFill>
        <p:spPr>
          <a:xfrm>
            <a:off x="6695494" y="1078224"/>
            <a:ext cx="5150141" cy="4818979"/>
          </a:xfrm>
          <a:prstGeom prst="rect">
            <a:avLst/>
          </a:prstGeom>
        </p:spPr>
      </p:pic>
      <p:sp>
        <p:nvSpPr>
          <p:cNvPr id="3" name="Tekstiruutu 2"/>
          <p:cNvSpPr txBox="1"/>
          <p:nvPr/>
        </p:nvSpPr>
        <p:spPr>
          <a:xfrm>
            <a:off x="6911525" y="5897204"/>
            <a:ext cx="4777734" cy="646331"/>
          </a:xfrm>
          <a:prstGeom prst="rect">
            <a:avLst/>
          </a:prstGeom>
          <a:noFill/>
        </p:spPr>
        <p:txBody>
          <a:bodyPr wrap="square" rtlCol="0">
            <a:spAutoFit/>
          </a:bodyPr>
          <a:lstStyle/>
          <a:p>
            <a:r>
              <a:rPr lang="fi-FI" dirty="0"/>
              <a:t>Ostovoimakorjattu BKT asukasta kohden eri Euroopan maissa.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9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91">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9BA9010-B3B8-6ABA-68EC-48AB394F893A}"/>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700" kern="1200">
                <a:solidFill>
                  <a:srgbClr val="FFFFFF"/>
                </a:solidFill>
                <a:latin typeface="+mj-lt"/>
                <a:ea typeface="+mj-ea"/>
                <a:cs typeface="+mj-cs"/>
              </a:rPr>
              <a:t>Koheesiorahaston maat</a:t>
            </a:r>
          </a:p>
        </p:txBody>
      </p:sp>
      <p:pic>
        <p:nvPicPr>
          <p:cNvPr id="6" name="Sisällön paikkamerkki 5" descr="Kuva, joka sisältää kohteen teksti, kuitti, numero, kuvakaappaus&#10;&#10;Kuvaus luotu automaattisesti">
            <a:extLst>
              <a:ext uri="{FF2B5EF4-FFF2-40B4-BE49-F238E27FC236}">
                <a16:creationId xmlns:a16="http://schemas.microsoft.com/office/drawing/2014/main" id="{85D235DF-0ECF-6F34-601B-E38F0E39E8E2}"/>
              </a:ext>
            </a:extLst>
          </p:cNvPr>
          <p:cNvPicPr>
            <a:picLocks noGrp="1" noChangeAspect="1"/>
          </p:cNvPicPr>
          <p:nvPr>
            <p:ph sz="half" idx="2"/>
          </p:nvPr>
        </p:nvPicPr>
        <p:blipFill>
          <a:blip r:embed="rId2"/>
          <a:stretch>
            <a:fillRect/>
          </a:stretch>
        </p:blipFill>
        <p:spPr>
          <a:xfrm>
            <a:off x="4229100" y="171162"/>
            <a:ext cx="7639049" cy="6686838"/>
          </a:xfrm>
          <a:prstGeom prst="rect">
            <a:avLst/>
          </a:prstGeom>
        </p:spPr>
      </p:pic>
    </p:spTree>
    <p:extLst>
      <p:ext uri="{BB962C8B-B14F-4D97-AF65-F5344CB8AC3E}">
        <p14:creationId xmlns:p14="http://schemas.microsoft.com/office/powerpoint/2010/main" val="6324705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p:cNvSpPr>
            <a:spLocks noGrp="1"/>
          </p:cNvSpPr>
          <p:nvPr>
            <p:ph type="title"/>
          </p:nvPr>
        </p:nvSpPr>
        <p:spPr>
          <a:xfrm>
            <a:off x="1307847" y="235322"/>
            <a:ext cx="7664703" cy="640979"/>
          </a:xfrm>
        </p:spPr>
        <p:txBody>
          <a:bodyPr vert="horz" lIns="91440" tIns="45720" rIns="91440" bIns="45720" rtlCol="0" anchor="b">
            <a:normAutofit/>
          </a:bodyPr>
          <a:lstStyle/>
          <a:p>
            <a:r>
              <a:rPr lang="en-US" sz="4000" kern="1200" dirty="0" err="1">
                <a:solidFill>
                  <a:schemeClr val="tx1"/>
                </a:solidFill>
                <a:latin typeface="+mj-lt"/>
                <a:ea typeface="+mj-ea"/>
                <a:cs typeface="+mj-cs"/>
              </a:rPr>
              <a:t>Euroopan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keskuspankki</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kpl</a:t>
            </a:r>
            <a:r>
              <a:rPr lang="en-US" sz="4000" kern="1200" dirty="0">
                <a:solidFill>
                  <a:schemeClr val="tx1"/>
                </a:solidFill>
                <a:latin typeface="+mj-lt"/>
                <a:ea typeface="+mj-ea"/>
                <a:cs typeface="+mj-cs"/>
              </a:rPr>
              <a:t> 12.)</a:t>
            </a:r>
          </a:p>
        </p:txBody>
      </p:sp>
      <p:sp>
        <p:nvSpPr>
          <p:cNvPr id="3" name="Sisällön paikkamerkki 2"/>
          <p:cNvSpPr>
            <a:spLocks noGrp="1"/>
          </p:cNvSpPr>
          <p:nvPr>
            <p:ph sz="half" idx="1"/>
          </p:nvPr>
        </p:nvSpPr>
        <p:spPr>
          <a:xfrm>
            <a:off x="0" y="1143001"/>
            <a:ext cx="6512441" cy="5212978"/>
          </a:xfrm>
        </p:spPr>
        <p:txBody>
          <a:bodyPr vert="horz" lIns="91440" tIns="45720" rIns="91440" bIns="45720" rtlCol="0" anchor="t">
            <a:normAutofit fontScale="85000" lnSpcReduction="20000"/>
          </a:bodyPr>
          <a:lstStyle/>
          <a:p>
            <a:pPr marL="0"/>
            <a:r>
              <a:rPr lang="en-US" sz="2400" b="1" dirty="0" err="1"/>
              <a:t>Euroopan</a:t>
            </a:r>
            <a:r>
              <a:rPr lang="en-US" sz="2400" b="1" dirty="0"/>
              <a:t> </a:t>
            </a:r>
            <a:r>
              <a:rPr lang="en-US" sz="2400" b="1" dirty="0" err="1"/>
              <a:t>talous</a:t>
            </a:r>
            <a:r>
              <a:rPr lang="en-US" sz="2400" b="1" dirty="0"/>
              <a:t>- ja </a:t>
            </a:r>
            <a:r>
              <a:rPr lang="en-US" sz="2400" b="1" dirty="0" err="1"/>
              <a:t>rahaliitto</a:t>
            </a:r>
            <a:r>
              <a:rPr lang="en-US" sz="2400" b="1" dirty="0"/>
              <a:t> (EMU)</a:t>
            </a:r>
          </a:p>
          <a:p>
            <a:pPr marL="0" indent="0">
              <a:buNone/>
            </a:pPr>
            <a:r>
              <a:rPr lang="en-US" sz="2400" dirty="0">
                <a:sym typeface="Wingdings" pitchFamily="2" charset="2"/>
              </a:rPr>
              <a:t> 20 </a:t>
            </a:r>
            <a:r>
              <a:rPr lang="en-US" sz="2400" dirty="0" err="1">
                <a:sym typeface="Wingdings" pitchFamily="2" charset="2"/>
              </a:rPr>
              <a:t>maata</a:t>
            </a:r>
            <a:r>
              <a:rPr lang="en-US" sz="2400" dirty="0">
                <a:sym typeface="Wingdings" pitchFamily="2" charset="2"/>
              </a:rPr>
              <a:t> </a:t>
            </a:r>
            <a:r>
              <a:rPr lang="en-US" sz="2400" dirty="0" err="1">
                <a:sym typeface="Wingdings" pitchFamily="2" charset="2"/>
              </a:rPr>
              <a:t>joilla</a:t>
            </a:r>
            <a:r>
              <a:rPr lang="en-US" sz="2400" dirty="0">
                <a:sym typeface="Wingdings" pitchFamily="2" charset="2"/>
              </a:rPr>
              <a:t> euro </a:t>
            </a:r>
            <a:r>
              <a:rPr lang="en-US" sz="2400" dirty="0" err="1">
                <a:sym typeface="Wingdings" pitchFamily="2" charset="2"/>
              </a:rPr>
              <a:t>käytössä</a:t>
            </a:r>
            <a:endParaRPr lang="en-US" sz="2400" dirty="0"/>
          </a:p>
          <a:p>
            <a:pPr marL="0"/>
            <a:r>
              <a:rPr lang="en-US" sz="2400" b="1" dirty="0"/>
              <a:t>EKP </a:t>
            </a:r>
            <a:r>
              <a:rPr lang="en-US" sz="2400" b="1" dirty="0" err="1"/>
              <a:t>harjoittaa</a:t>
            </a:r>
            <a:r>
              <a:rPr lang="en-US" sz="2400" b="1" dirty="0"/>
              <a:t> </a:t>
            </a:r>
            <a:r>
              <a:rPr lang="en-US" sz="2400" b="1" dirty="0" err="1"/>
              <a:t>rahapolitiikkaa</a:t>
            </a:r>
            <a:endParaRPr lang="en-US" sz="2400" b="1" dirty="0"/>
          </a:p>
          <a:p>
            <a:pPr marL="0" indent="0">
              <a:buNone/>
            </a:pPr>
            <a:r>
              <a:rPr lang="en-US" sz="2400" b="1" dirty="0">
                <a:sym typeface="Wingdings" pitchFamily="2" charset="2"/>
              </a:rPr>
              <a:t> </a:t>
            </a:r>
            <a:r>
              <a:rPr lang="en-US" sz="2400" dirty="0" err="1">
                <a:sym typeface="Wingdings" pitchFamily="2" charset="2"/>
              </a:rPr>
              <a:t>Tavoitteena</a:t>
            </a:r>
            <a:r>
              <a:rPr lang="en-US" sz="2400" dirty="0">
                <a:sym typeface="Wingdings" pitchFamily="2" charset="2"/>
              </a:rPr>
              <a:t> </a:t>
            </a:r>
            <a:r>
              <a:rPr lang="en-US" sz="2400" b="1" dirty="0" err="1">
                <a:sym typeface="Wingdings" pitchFamily="2" charset="2"/>
              </a:rPr>
              <a:t>inflaation</a:t>
            </a:r>
            <a:r>
              <a:rPr lang="en-US" sz="2400" dirty="0">
                <a:sym typeface="Wingdings" pitchFamily="2" charset="2"/>
              </a:rPr>
              <a:t> </a:t>
            </a:r>
            <a:r>
              <a:rPr lang="en-US" sz="2400" dirty="0" err="1">
                <a:sym typeface="Wingdings" pitchFamily="2" charset="2"/>
              </a:rPr>
              <a:t>torjunta</a:t>
            </a:r>
            <a:r>
              <a:rPr lang="en-US" sz="2400" dirty="0">
                <a:sym typeface="Wingdings" pitchFamily="2" charset="2"/>
              </a:rPr>
              <a:t> (</a:t>
            </a:r>
            <a:r>
              <a:rPr lang="en-US" sz="2400" dirty="0" err="1">
                <a:sym typeface="Wingdings" pitchFamily="2" charset="2"/>
              </a:rPr>
              <a:t>hintojen</a:t>
            </a:r>
            <a:r>
              <a:rPr lang="en-US" sz="2400" dirty="0">
                <a:sym typeface="Wingdings" pitchFamily="2" charset="2"/>
              </a:rPr>
              <a:t> </a:t>
            </a:r>
            <a:r>
              <a:rPr lang="en-US" sz="2400" dirty="0" err="1">
                <a:sym typeface="Wingdings" pitchFamily="2" charset="2"/>
              </a:rPr>
              <a:t>nousu</a:t>
            </a:r>
            <a:r>
              <a:rPr lang="en-US" sz="2400" dirty="0">
                <a:sym typeface="Wingdings" pitchFamily="2" charset="2"/>
              </a:rPr>
              <a:t> alle 2% </a:t>
            </a:r>
            <a:r>
              <a:rPr lang="en-US" sz="2400" dirty="0" err="1">
                <a:sym typeface="Wingdings" pitchFamily="2" charset="2"/>
              </a:rPr>
              <a:t>vuodessa</a:t>
            </a:r>
            <a:r>
              <a:rPr lang="en-US" sz="2400" dirty="0">
                <a:sym typeface="Wingdings" pitchFamily="2" charset="2"/>
              </a:rPr>
              <a:t>)</a:t>
            </a:r>
            <a:endParaRPr lang="en-US" sz="2400" dirty="0"/>
          </a:p>
          <a:p>
            <a:pPr marL="285750"/>
            <a:r>
              <a:rPr lang="en-US" sz="2400" b="1" dirty="0">
                <a:sym typeface="Wingdings" panose="05000000000000000000" pitchFamily="2" charset="2"/>
              </a:rPr>
              <a:t>1. </a:t>
            </a:r>
            <a:r>
              <a:rPr lang="en-US" sz="2400" b="1" dirty="0" err="1">
                <a:sym typeface="Wingdings" panose="05000000000000000000" pitchFamily="2" charset="2"/>
              </a:rPr>
              <a:t>ohjauskorot</a:t>
            </a:r>
            <a:r>
              <a:rPr lang="en-US" sz="2400" dirty="0">
                <a:sym typeface="Wingdings" panose="05000000000000000000" pitchFamily="2" charset="2"/>
              </a:rPr>
              <a:t>: </a:t>
            </a:r>
          </a:p>
          <a:p>
            <a:pPr marL="514350"/>
            <a:r>
              <a:rPr lang="en-US" sz="2400" dirty="0" err="1">
                <a:sym typeface="Wingdings" panose="05000000000000000000" pitchFamily="2" charset="2"/>
              </a:rPr>
              <a:t>nostetaan</a:t>
            </a:r>
            <a:r>
              <a:rPr lang="en-US" sz="2400" dirty="0">
                <a:sym typeface="Wingdings" panose="05000000000000000000" pitchFamily="2" charset="2"/>
              </a:rPr>
              <a:t> tai </a:t>
            </a:r>
            <a:r>
              <a:rPr lang="en-US" sz="2400" dirty="0" err="1">
                <a:sym typeface="Wingdings" panose="05000000000000000000" pitchFamily="2" charset="2"/>
              </a:rPr>
              <a:t>lasketaan</a:t>
            </a:r>
            <a:endParaRPr lang="en-US" sz="2400" dirty="0">
              <a:sym typeface="Wingdings" panose="05000000000000000000" pitchFamily="2" charset="2"/>
            </a:endParaRPr>
          </a:p>
          <a:p>
            <a:pPr marL="514350"/>
            <a:r>
              <a:rPr lang="en-US" sz="2400" dirty="0">
                <a:sym typeface="Wingdings" panose="05000000000000000000" pitchFamily="2" charset="2"/>
              </a:rPr>
              <a:t>EKP </a:t>
            </a:r>
            <a:r>
              <a:rPr lang="en-US" sz="2400" dirty="0" err="1">
                <a:sym typeface="Wingdings" panose="05000000000000000000" pitchFamily="2" charset="2"/>
              </a:rPr>
              <a:t>lainaaohjauskorkoa</a:t>
            </a:r>
            <a:r>
              <a:rPr lang="en-US" sz="2400" dirty="0">
                <a:sym typeface="Wingdings" panose="05000000000000000000" pitchFamily="2" charset="2"/>
              </a:rPr>
              <a:t> </a:t>
            </a:r>
            <a:r>
              <a:rPr lang="en-US" sz="2400" dirty="0" err="1">
                <a:sym typeface="Wingdings" panose="05000000000000000000" pitchFamily="2" charset="2"/>
              </a:rPr>
              <a:t>vastaan</a:t>
            </a:r>
            <a:r>
              <a:rPr lang="en-US" sz="2400" dirty="0">
                <a:sym typeface="Wingdings" panose="05000000000000000000" pitchFamily="2" charset="2"/>
              </a:rPr>
              <a:t> </a:t>
            </a:r>
            <a:r>
              <a:rPr lang="en-US" sz="2400" dirty="0" err="1">
                <a:sym typeface="Wingdings" panose="05000000000000000000" pitchFamily="2" charset="2"/>
              </a:rPr>
              <a:t>rahaa</a:t>
            </a:r>
            <a:r>
              <a:rPr lang="en-US" sz="2400" dirty="0">
                <a:sym typeface="Wingdings" panose="05000000000000000000" pitchFamily="2" charset="2"/>
              </a:rPr>
              <a:t> </a:t>
            </a:r>
            <a:r>
              <a:rPr lang="en-US" sz="2400" dirty="0" err="1">
                <a:sym typeface="Wingdings" panose="05000000000000000000" pitchFamily="2" charset="2"/>
              </a:rPr>
              <a:t>liikepankeille</a:t>
            </a:r>
            <a:r>
              <a:rPr lang="en-US" sz="2400" dirty="0">
                <a:sym typeface="Wingdings" panose="05000000000000000000" pitchFamily="2" charset="2"/>
              </a:rPr>
              <a:t>  </a:t>
            </a:r>
            <a:r>
              <a:rPr lang="en-US" sz="2400" dirty="0" err="1">
                <a:sym typeface="Wingdings" panose="05000000000000000000" pitchFamily="2" charset="2"/>
              </a:rPr>
              <a:t>vaikuttaa</a:t>
            </a:r>
            <a:r>
              <a:rPr lang="en-US" sz="2400" dirty="0">
                <a:sym typeface="Wingdings" panose="05000000000000000000" pitchFamily="2" charset="2"/>
              </a:rPr>
              <a:t> </a:t>
            </a:r>
            <a:r>
              <a:rPr lang="en-US" sz="2400" dirty="0" err="1">
                <a:sym typeface="Wingdings" panose="05000000000000000000" pitchFamily="2" charset="2"/>
              </a:rPr>
              <a:t>korkotasoon</a:t>
            </a:r>
            <a:r>
              <a:rPr lang="en-US" sz="2400" dirty="0">
                <a:sym typeface="Wingdings" panose="05000000000000000000" pitchFamily="2" charset="2"/>
              </a:rPr>
              <a:t> (Euribor-</a:t>
            </a:r>
            <a:r>
              <a:rPr lang="en-US" sz="2400" dirty="0" err="1">
                <a:sym typeface="Wingdings" panose="05000000000000000000" pitchFamily="2" charset="2"/>
              </a:rPr>
              <a:t>korot</a:t>
            </a:r>
            <a:r>
              <a:rPr lang="en-US" sz="2400" dirty="0">
                <a:sym typeface="Wingdings" panose="05000000000000000000" pitchFamily="2" charset="2"/>
              </a:rPr>
              <a:t>)</a:t>
            </a:r>
          </a:p>
          <a:p>
            <a:pPr marL="285750"/>
            <a:r>
              <a:rPr lang="en-US" sz="2400" b="1" dirty="0">
                <a:sym typeface="Wingdings" panose="05000000000000000000" pitchFamily="2" charset="2"/>
              </a:rPr>
              <a:t>2. </a:t>
            </a:r>
            <a:r>
              <a:rPr lang="en-US" sz="2400" b="1" dirty="0" err="1">
                <a:sym typeface="Wingdings" panose="05000000000000000000" pitchFamily="2" charset="2"/>
              </a:rPr>
              <a:t>Määrällinen</a:t>
            </a:r>
            <a:r>
              <a:rPr lang="en-US" sz="2400" b="1" dirty="0">
                <a:sym typeface="Wingdings" panose="05000000000000000000" pitchFamily="2" charset="2"/>
              </a:rPr>
              <a:t> </a:t>
            </a:r>
            <a:r>
              <a:rPr lang="en-US" sz="2400" b="1" dirty="0" err="1">
                <a:sym typeface="Wingdings" panose="05000000000000000000" pitchFamily="2" charset="2"/>
              </a:rPr>
              <a:t>elvytys</a:t>
            </a:r>
            <a:r>
              <a:rPr lang="en-US" sz="2400" b="1" dirty="0">
                <a:sym typeface="Wingdings" panose="05000000000000000000" pitchFamily="2" charset="2"/>
              </a:rPr>
              <a:t>: </a:t>
            </a:r>
          </a:p>
          <a:p>
            <a:pPr marL="514350"/>
            <a:r>
              <a:rPr lang="en-US" sz="2400" dirty="0" err="1">
                <a:sym typeface="Wingdings" panose="05000000000000000000" pitchFamily="2" charset="2"/>
              </a:rPr>
              <a:t>Rahantarjontaa</a:t>
            </a:r>
            <a:r>
              <a:rPr lang="en-US" sz="2400" dirty="0">
                <a:sym typeface="Wingdings" panose="05000000000000000000" pitchFamily="2" charset="2"/>
              </a:rPr>
              <a:t> </a:t>
            </a:r>
            <a:r>
              <a:rPr lang="en-US" sz="2400" dirty="0" err="1">
                <a:sym typeface="Wingdings" panose="05000000000000000000" pitchFamily="2" charset="2"/>
              </a:rPr>
              <a:t>lisätään</a:t>
            </a:r>
            <a:r>
              <a:rPr lang="en-US" sz="2400" dirty="0">
                <a:sym typeface="Wingdings" panose="05000000000000000000" pitchFamily="2" charset="2"/>
              </a:rPr>
              <a:t> tai </a:t>
            </a:r>
            <a:r>
              <a:rPr lang="en-US" sz="2400" dirty="0" err="1">
                <a:sym typeface="Wingdings" panose="05000000000000000000" pitchFamily="2" charset="2"/>
              </a:rPr>
              <a:t>lasketaan</a:t>
            </a:r>
            <a:endParaRPr lang="en-US" sz="2400" dirty="0">
              <a:sym typeface="Wingdings" panose="05000000000000000000" pitchFamily="2" charset="2"/>
            </a:endParaRPr>
          </a:p>
          <a:p>
            <a:pPr marL="514350"/>
            <a:r>
              <a:rPr lang="en-US" sz="2400" dirty="0" err="1">
                <a:sym typeface="Wingdings" panose="05000000000000000000" pitchFamily="2" charset="2"/>
              </a:rPr>
              <a:t>Ostetaan</a:t>
            </a:r>
            <a:r>
              <a:rPr lang="en-US" sz="2400" dirty="0">
                <a:sym typeface="Wingdings" panose="05000000000000000000" pitchFamily="2" charset="2"/>
              </a:rPr>
              <a:t> </a:t>
            </a:r>
            <a:r>
              <a:rPr lang="en-US" sz="2400" dirty="0" err="1">
                <a:sym typeface="Wingdings" panose="05000000000000000000" pitchFamily="2" charset="2"/>
              </a:rPr>
              <a:t>arvopapereita</a:t>
            </a:r>
            <a:r>
              <a:rPr lang="en-US" sz="2400" dirty="0">
                <a:sym typeface="Wingdings" panose="05000000000000000000" pitchFamily="2" charset="2"/>
              </a:rPr>
              <a:t> </a:t>
            </a:r>
            <a:r>
              <a:rPr lang="en-US" sz="2400" dirty="0" err="1">
                <a:sym typeface="Wingdings" panose="05000000000000000000" pitchFamily="2" charset="2"/>
              </a:rPr>
              <a:t>markkinoilta</a:t>
            </a:r>
            <a:endParaRPr lang="en-US" sz="2400" dirty="0">
              <a:sym typeface="Wingdings" panose="05000000000000000000" pitchFamily="2" charset="2"/>
            </a:endParaRPr>
          </a:p>
          <a:p>
            <a:pPr marL="285750"/>
            <a:r>
              <a:rPr lang="en-US" sz="2400" b="1" dirty="0">
                <a:sym typeface="Wingdings" panose="05000000000000000000" pitchFamily="2" charset="2"/>
              </a:rPr>
              <a:t>3. </a:t>
            </a:r>
            <a:r>
              <a:rPr lang="en-US" sz="2400" b="1" dirty="0" err="1">
                <a:sym typeface="Wingdings" panose="05000000000000000000" pitchFamily="2" charset="2"/>
              </a:rPr>
              <a:t>Valuuttainterventio</a:t>
            </a:r>
            <a:r>
              <a:rPr lang="en-US" sz="2400" dirty="0">
                <a:sym typeface="Wingdings" panose="05000000000000000000" pitchFamily="2" charset="2"/>
              </a:rPr>
              <a:t>: </a:t>
            </a:r>
          </a:p>
          <a:p>
            <a:pPr marL="514350"/>
            <a:r>
              <a:rPr lang="en-US" sz="2400" dirty="0" err="1">
                <a:sym typeface="Wingdings" panose="05000000000000000000" pitchFamily="2" charset="2"/>
              </a:rPr>
              <a:t>ostaa</a:t>
            </a:r>
            <a:r>
              <a:rPr lang="en-US" sz="2400" dirty="0">
                <a:sym typeface="Wingdings" panose="05000000000000000000" pitchFamily="2" charset="2"/>
              </a:rPr>
              <a:t> tai </a:t>
            </a:r>
            <a:r>
              <a:rPr lang="en-US" sz="2400" dirty="0" err="1">
                <a:sym typeface="Wingdings" panose="05000000000000000000" pitchFamily="2" charset="2"/>
              </a:rPr>
              <a:t>myy</a:t>
            </a:r>
            <a:r>
              <a:rPr lang="en-US" sz="2400" dirty="0">
                <a:sym typeface="Wingdings" panose="05000000000000000000" pitchFamily="2" charset="2"/>
              </a:rPr>
              <a:t> </a:t>
            </a:r>
            <a:r>
              <a:rPr lang="en-US" sz="2400" dirty="0" err="1">
                <a:sym typeface="Wingdings" panose="05000000000000000000" pitchFamily="2" charset="2"/>
              </a:rPr>
              <a:t>hallussaan</a:t>
            </a:r>
            <a:r>
              <a:rPr lang="en-US" sz="2400" dirty="0">
                <a:sym typeface="Wingdings" panose="05000000000000000000" pitchFamily="2" charset="2"/>
              </a:rPr>
              <a:t> </a:t>
            </a:r>
            <a:r>
              <a:rPr lang="en-US" sz="2400" dirty="0" err="1">
                <a:sym typeface="Wingdings" panose="05000000000000000000" pitchFamily="2" charset="2"/>
              </a:rPr>
              <a:t>olevia</a:t>
            </a:r>
            <a:r>
              <a:rPr lang="en-US" sz="2400" dirty="0">
                <a:sym typeface="Wingdings" panose="05000000000000000000" pitchFamily="2" charset="2"/>
              </a:rPr>
              <a:t> </a:t>
            </a:r>
            <a:r>
              <a:rPr lang="en-US" sz="2400" dirty="0" err="1">
                <a:sym typeface="Wingdings" panose="05000000000000000000" pitchFamily="2" charset="2"/>
              </a:rPr>
              <a:t>ulkomaisia</a:t>
            </a:r>
            <a:r>
              <a:rPr lang="en-US" sz="2400" dirty="0">
                <a:sym typeface="Wingdings" panose="05000000000000000000" pitchFamily="2" charset="2"/>
              </a:rPr>
              <a:t> </a:t>
            </a:r>
            <a:r>
              <a:rPr lang="en-US" sz="2400" dirty="0" err="1">
                <a:sym typeface="Wingdings" panose="05000000000000000000" pitchFamily="2" charset="2"/>
              </a:rPr>
              <a:t>valuuttoja</a:t>
            </a:r>
            <a:r>
              <a:rPr lang="en-US" sz="2400" dirty="0">
                <a:sym typeface="Wingdings" panose="05000000000000000000" pitchFamily="2" charset="2"/>
              </a:rPr>
              <a:t> </a:t>
            </a:r>
          </a:p>
          <a:p>
            <a:pPr marL="514350"/>
            <a:r>
              <a:rPr lang="en-US" sz="2400" dirty="0" err="1">
                <a:sym typeface="Wingdings" panose="05000000000000000000" pitchFamily="2" charset="2"/>
              </a:rPr>
              <a:t>vaikuttaa</a:t>
            </a:r>
            <a:r>
              <a:rPr lang="en-US" sz="2400" dirty="0">
                <a:sym typeface="Wingdings" panose="05000000000000000000" pitchFamily="2" charset="2"/>
              </a:rPr>
              <a:t> </a:t>
            </a:r>
            <a:r>
              <a:rPr lang="en-US" sz="2400" dirty="0" err="1">
                <a:sym typeface="Wingdings" panose="05000000000000000000" pitchFamily="2" charset="2"/>
              </a:rPr>
              <a:t>euron</a:t>
            </a:r>
            <a:r>
              <a:rPr lang="en-US" sz="2400" dirty="0">
                <a:sym typeface="Wingdings" panose="05000000000000000000" pitchFamily="2" charset="2"/>
              </a:rPr>
              <a:t> </a:t>
            </a:r>
            <a:r>
              <a:rPr lang="en-US" sz="2400" dirty="0" err="1">
                <a:sym typeface="Wingdings" panose="05000000000000000000" pitchFamily="2" charset="2"/>
              </a:rPr>
              <a:t>arvoon</a:t>
            </a:r>
            <a:r>
              <a:rPr lang="en-US" sz="2400" dirty="0">
                <a:sym typeface="Wingdings" panose="05000000000000000000" pitchFamily="2" charset="2"/>
              </a:rPr>
              <a:t> </a:t>
            </a:r>
          </a:p>
          <a:p>
            <a:pPr marL="514350"/>
            <a:endParaRPr lang="en-US" sz="2400" dirty="0">
              <a:sym typeface="Wingdings" panose="05000000000000000000" pitchFamily="2" charset="2"/>
            </a:endParaRPr>
          </a:p>
          <a:p>
            <a:pPr marL="0"/>
            <a:endParaRPr lang="en-US" sz="1100" dirty="0"/>
          </a:p>
        </p:txBody>
      </p:sp>
      <p:pic>
        <p:nvPicPr>
          <p:cNvPr id="7" name="Sisällön paikkamerkki 6" descr="Kuva, joka sisältää kohteen teksti, viiva, Tontti, Fontti&#10;&#10;Kuvaus luotu automaattisesti">
            <a:extLst>
              <a:ext uri="{FF2B5EF4-FFF2-40B4-BE49-F238E27FC236}">
                <a16:creationId xmlns:a16="http://schemas.microsoft.com/office/drawing/2014/main" id="{4133EB8A-01E0-5C45-A9C5-FA5859E6D9AE}"/>
              </a:ext>
            </a:extLst>
          </p:cNvPr>
          <p:cNvPicPr>
            <a:picLocks noGrp="1" noChangeAspect="1"/>
          </p:cNvPicPr>
          <p:nvPr>
            <p:ph sz="half" idx="2"/>
          </p:nvPr>
        </p:nvPicPr>
        <p:blipFill>
          <a:blip r:embed="rId2"/>
          <a:stretch>
            <a:fillRect/>
          </a:stretch>
        </p:blipFill>
        <p:spPr>
          <a:xfrm>
            <a:off x="6512441" y="1276351"/>
            <a:ext cx="5679556" cy="4724400"/>
          </a:xfrm>
          <a:prstGeom prst="rect">
            <a:avLst/>
          </a:prstGeom>
        </p:spPr>
      </p:pic>
      <p:sp>
        <p:nvSpPr>
          <p:cNvPr id="25" name="Rectangle 2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1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tsikko 3">
            <a:extLst>
              <a:ext uri="{FF2B5EF4-FFF2-40B4-BE49-F238E27FC236}">
                <a16:creationId xmlns:a16="http://schemas.microsoft.com/office/drawing/2014/main" id="{D1D3F3BE-A56C-BAD4-DEE2-A1161C495757}"/>
              </a:ext>
            </a:extLst>
          </p:cNvPr>
          <p:cNvSpPr>
            <a:spLocks noGrp="1"/>
          </p:cNvSpPr>
          <p:nvPr>
            <p:ph type="title"/>
          </p:nvPr>
        </p:nvSpPr>
        <p:spPr>
          <a:xfrm>
            <a:off x="838200" y="668377"/>
            <a:ext cx="10515600" cy="1325563"/>
          </a:xfrm>
        </p:spPr>
        <p:txBody>
          <a:bodyPr>
            <a:normAutofit/>
          </a:bodyPr>
          <a:lstStyle/>
          <a:p>
            <a:r>
              <a:rPr lang="fi-FI" dirty="0"/>
              <a:t>Taloudellisen globalisaation hyödyt ja haitat</a:t>
            </a:r>
          </a:p>
        </p:txBody>
      </p:sp>
      <p:sp>
        <p:nvSpPr>
          <p:cNvPr id="5" name="Sisällön paikkamerkki 4">
            <a:extLst>
              <a:ext uri="{FF2B5EF4-FFF2-40B4-BE49-F238E27FC236}">
                <a16:creationId xmlns:a16="http://schemas.microsoft.com/office/drawing/2014/main" id="{D86E631A-E750-E063-0F0F-ADAB22CE490F}"/>
              </a:ext>
            </a:extLst>
          </p:cNvPr>
          <p:cNvSpPr>
            <a:spLocks noGrp="1"/>
          </p:cNvSpPr>
          <p:nvPr>
            <p:ph sz="half" idx="1"/>
          </p:nvPr>
        </p:nvSpPr>
        <p:spPr>
          <a:xfrm>
            <a:off x="838200" y="2177456"/>
            <a:ext cx="5097780" cy="3795748"/>
          </a:xfrm>
        </p:spPr>
        <p:txBody>
          <a:bodyPr>
            <a:normAutofit/>
          </a:bodyPr>
          <a:lstStyle/>
          <a:p>
            <a:pPr marL="0" indent="0">
              <a:buNone/>
            </a:pPr>
            <a:r>
              <a:rPr lang="fi-FI" sz="2400" b="1" dirty="0"/>
              <a:t>Hyödyt:</a:t>
            </a:r>
          </a:p>
          <a:p>
            <a:r>
              <a:rPr lang="fi-FI" sz="2400" dirty="0"/>
              <a:t>Maailman talouden kasvu</a:t>
            </a:r>
          </a:p>
          <a:p>
            <a:r>
              <a:rPr lang="fi-FI" sz="2400" dirty="0"/>
              <a:t>Talouskasvu kehittyvissä maissa (Kiina, Intia, Aasian maat)</a:t>
            </a:r>
          </a:p>
          <a:p>
            <a:r>
              <a:rPr lang="fi-FI" sz="2400" dirty="0"/>
              <a:t>Suuryritysten liikevaihdon kasvu (skaalaetu)</a:t>
            </a:r>
          </a:p>
          <a:p>
            <a:r>
              <a:rPr lang="fi-FI" sz="2400" dirty="0"/>
              <a:t>Tuotevalikoiman monipuolistuminen kuluttajille</a:t>
            </a:r>
          </a:p>
        </p:txBody>
      </p:sp>
      <p:sp>
        <p:nvSpPr>
          <p:cNvPr id="6" name="Sisällön paikkamerkki 5">
            <a:extLst>
              <a:ext uri="{FF2B5EF4-FFF2-40B4-BE49-F238E27FC236}">
                <a16:creationId xmlns:a16="http://schemas.microsoft.com/office/drawing/2014/main" id="{6053DF7F-6E22-5DFC-DC28-52342F9B909C}"/>
              </a:ext>
            </a:extLst>
          </p:cNvPr>
          <p:cNvSpPr>
            <a:spLocks noGrp="1"/>
          </p:cNvSpPr>
          <p:nvPr>
            <p:ph sz="half" idx="2"/>
          </p:nvPr>
        </p:nvSpPr>
        <p:spPr>
          <a:xfrm>
            <a:off x="6256020" y="2177456"/>
            <a:ext cx="5097780" cy="3795748"/>
          </a:xfrm>
        </p:spPr>
        <p:txBody>
          <a:bodyPr>
            <a:normAutofit/>
          </a:bodyPr>
          <a:lstStyle/>
          <a:p>
            <a:pPr marL="0" indent="0">
              <a:buNone/>
            </a:pPr>
            <a:r>
              <a:rPr lang="fi-FI" sz="2400" b="1" dirty="0"/>
              <a:t>Haitat:</a:t>
            </a:r>
          </a:p>
          <a:p>
            <a:r>
              <a:rPr lang="fi-FI" sz="2400" dirty="0"/>
              <a:t>Ekologisesti kestämätöntä (vrt. lokalisaatio)</a:t>
            </a:r>
          </a:p>
          <a:p>
            <a:r>
              <a:rPr lang="fi-FI" sz="2400" dirty="0"/>
              <a:t>Suuryritysten yhteiskuntavastuu: huonot palkat, heikot työolot kehittyvissä maissa</a:t>
            </a:r>
          </a:p>
          <a:p>
            <a:r>
              <a:rPr lang="fi-FI" sz="2400" dirty="0"/>
              <a:t>Suuryritysten vaikutusvallan kasvu</a:t>
            </a:r>
          </a:p>
          <a:p>
            <a:r>
              <a:rPr lang="fi-FI" sz="2400" dirty="0"/>
              <a:t>Verosuunnittelu: liikevoitot veroparatiiseihin</a:t>
            </a:r>
          </a:p>
        </p:txBody>
      </p:sp>
    </p:spTree>
    <p:extLst>
      <p:ext uri="{BB962C8B-B14F-4D97-AF65-F5344CB8AC3E}">
        <p14:creationId xmlns:p14="http://schemas.microsoft.com/office/powerpoint/2010/main" val="30913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additive="base">
                                        <p:cTn id="4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additive="base">
                                        <p:cTn id="4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 calcmode="lin" valueType="num">
                                      <p:cBhvr additive="base">
                                        <p:cTn id="5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 calcmode="lin" valueType="num">
                                      <p:cBhvr additive="base">
                                        <p:cTn id="6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789A8F-8DDC-6E75-897F-1CD2035A201D}"/>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9A16D198-3C5A-5847-4530-BA5634A6C142}"/>
              </a:ext>
            </a:extLst>
          </p:cNvPr>
          <p:cNvSpPr>
            <a:spLocks noGrp="1"/>
          </p:cNvSpPr>
          <p:nvPr>
            <p:ph sz="half" idx="1"/>
          </p:nvPr>
        </p:nvSpPr>
        <p:spPr>
          <a:xfrm>
            <a:off x="361950" y="365125"/>
            <a:ext cx="8972550" cy="6127750"/>
          </a:xfrm>
        </p:spPr>
        <p:txBody>
          <a:bodyPr>
            <a:normAutofit fontScale="62500" lnSpcReduction="20000"/>
          </a:bodyPr>
          <a:lstStyle/>
          <a:p>
            <a:r>
              <a:rPr lang="fi-FI" dirty="0"/>
              <a:t>Suomi</a:t>
            </a:r>
          </a:p>
          <a:p>
            <a:r>
              <a:rPr lang="fi-FI" dirty="0"/>
              <a:t>Viro </a:t>
            </a:r>
          </a:p>
          <a:p>
            <a:r>
              <a:rPr lang="fi-FI" dirty="0"/>
              <a:t>Irlanti</a:t>
            </a:r>
          </a:p>
          <a:p>
            <a:r>
              <a:rPr lang="fi-FI" dirty="0"/>
              <a:t>Itävalta</a:t>
            </a:r>
          </a:p>
          <a:p>
            <a:r>
              <a:rPr lang="fi-FI" dirty="0"/>
              <a:t>Ranska</a:t>
            </a:r>
          </a:p>
          <a:p>
            <a:r>
              <a:rPr lang="fi-FI" dirty="0"/>
              <a:t>Italia</a:t>
            </a:r>
          </a:p>
          <a:p>
            <a:r>
              <a:rPr lang="fi-FI" dirty="0"/>
              <a:t>Alankomaat</a:t>
            </a:r>
          </a:p>
          <a:p>
            <a:r>
              <a:rPr lang="fi-FI" dirty="0"/>
              <a:t>Belgia</a:t>
            </a:r>
          </a:p>
          <a:p>
            <a:r>
              <a:rPr lang="fi-FI" dirty="0"/>
              <a:t>Malta</a:t>
            </a:r>
          </a:p>
          <a:p>
            <a:r>
              <a:rPr lang="fi-FI" dirty="0"/>
              <a:t>Kreikka</a:t>
            </a:r>
          </a:p>
          <a:p>
            <a:r>
              <a:rPr lang="fi-FI" dirty="0"/>
              <a:t>Kypros</a:t>
            </a:r>
          </a:p>
          <a:p>
            <a:r>
              <a:rPr lang="fi-FI" dirty="0"/>
              <a:t>Espanja</a:t>
            </a:r>
          </a:p>
          <a:p>
            <a:r>
              <a:rPr lang="fi-FI" dirty="0"/>
              <a:t>Kroatia</a:t>
            </a:r>
          </a:p>
          <a:p>
            <a:r>
              <a:rPr lang="fi-FI" dirty="0"/>
              <a:t>Latvia</a:t>
            </a:r>
          </a:p>
          <a:p>
            <a:r>
              <a:rPr lang="fi-FI" dirty="0"/>
              <a:t> Liettua</a:t>
            </a:r>
          </a:p>
          <a:p>
            <a:r>
              <a:rPr lang="fi-FI" dirty="0"/>
              <a:t>Portugali</a:t>
            </a:r>
          </a:p>
          <a:p>
            <a:r>
              <a:rPr lang="fi-FI" dirty="0"/>
              <a:t>Slovakia</a:t>
            </a:r>
          </a:p>
          <a:p>
            <a:r>
              <a:rPr lang="fi-FI" dirty="0"/>
              <a:t>Slovenia</a:t>
            </a:r>
          </a:p>
          <a:p>
            <a:r>
              <a:rPr lang="fi-FI" dirty="0"/>
              <a:t>Luxemburg</a:t>
            </a:r>
          </a:p>
        </p:txBody>
      </p:sp>
      <p:pic>
        <p:nvPicPr>
          <p:cNvPr id="1026" name="Picture 2" descr="undefined">
            <a:extLst>
              <a:ext uri="{FF2B5EF4-FFF2-40B4-BE49-F238E27FC236}">
                <a16:creationId xmlns:a16="http://schemas.microsoft.com/office/drawing/2014/main" id="{3E202F3E-217B-2299-DFE4-A1565BACBBF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62501" y="0"/>
            <a:ext cx="6591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3143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1D353F7-4128-FDF7-F989-D14AA19D9BD1}"/>
              </a:ext>
            </a:extLst>
          </p:cNvPr>
          <p:cNvSpPr>
            <a:spLocks noGrp="1"/>
          </p:cNvSpPr>
          <p:nvPr>
            <p:ph type="title"/>
          </p:nvPr>
        </p:nvSpPr>
        <p:spPr>
          <a:xfrm>
            <a:off x="838200" y="1412488"/>
            <a:ext cx="2899189" cy="4363844"/>
          </a:xfrm>
        </p:spPr>
        <p:txBody>
          <a:bodyPr anchor="t">
            <a:normAutofit/>
          </a:bodyPr>
          <a:lstStyle/>
          <a:p>
            <a:r>
              <a:rPr lang="fi-FI" sz="4000">
                <a:solidFill>
                  <a:srgbClr val="FFFFFF"/>
                </a:solidFill>
              </a:rPr>
              <a:t>Videot</a:t>
            </a:r>
          </a:p>
        </p:txBody>
      </p:sp>
      <p:sp>
        <p:nvSpPr>
          <p:cNvPr id="5" name="Sisällön paikkamerkki 4">
            <a:extLst>
              <a:ext uri="{FF2B5EF4-FFF2-40B4-BE49-F238E27FC236}">
                <a16:creationId xmlns:a16="http://schemas.microsoft.com/office/drawing/2014/main" id="{97DE3CA9-C7E8-EEB2-38C9-6C7DE9F65B3D}"/>
              </a:ext>
            </a:extLst>
          </p:cNvPr>
          <p:cNvSpPr>
            <a:spLocks noGrp="1"/>
          </p:cNvSpPr>
          <p:nvPr>
            <p:ph sz="half" idx="1"/>
          </p:nvPr>
        </p:nvSpPr>
        <p:spPr>
          <a:xfrm>
            <a:off x="4380855" y="1412489"/>
            <a:ext cx="3427283" cy="4363844"/>
          </a:xfrm>
        </p:spPr>
        <p:txBody>
          <a:bodyPr>
            <a:normAutofit/>
          </a:bodyPr>
          <a:lstStyle/>
          <a:p>
            <a:r>
              <a:rPr lang="fi-FI" sz="2000" dirty="0">
                <a:hlinkClick r:id="rId2"/>
              </a:rPr>
              <a:t>https://areena.yle.fi/1-3857951</a:t>
            </a:r>
            <a:endParaRPr lang="fi-FI" sz="2000" dirty="0"/>
          </a:p>
          <a:p>
            <a:r>
              <a:rPr lang="fi-FI" sz="2000" dirty="0"/>
              <a:t>Inflaatio</a:t>
            </a:r>
          </a:p>
          <a:p>
            <a:endParaRPr lang="fi-FI" sz="2000" dirty="0"/>
          </a:p>
          <a:p>
            <a:r>
              <a:rPr lang="fi-FI" sz="2000" dirty="0">
                <a:hlinkClick r:id="rId3"/>
              </a:rPr>
              <a:t>https://youtu.be/bqmc1HSFG_w?feature=shared</a:t>
            </a:r>
            <a:endParaRPr lang="fi-FI" sz="2000" dirty="0"/>
          </a:p>
          <a:p>
            <a:r>
              <a:rPr lang="fi-FI" sz="2000" dirty="0"/>
              <a:t>EKP</a:t>
            </a:r>
          </a:p>
        </p:txBody>
      </p:sp>
      <p:cxnSp>
        <p:nvCxnSpPr>
          <p:cNvPr id="12"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Sisällön paikkamerkki 3">
            <a:extLst>
              <a:ext uri="{FF2B5EF4-FFF2-40B4-BE49-F238E27FC236}">
                <a16:creationId xmlns:a16="http://schemas.microsoft.com/office/drawing/2014/main" id="{66997C2D-7108-EA20-DE7E-747F6F954FEE}"/>
              </a:ext>
            </a:extLst>
          </p:cNvPr>
          <p:cNvSpPr>
            <a:spLocks noGrp="1"/>
          </p:cNvSpPr>
          <p:nvPr>
            <p:ph sz="half" idx="2"/>
          </p:nvPr>
        </p:nvSpPr>
        <p:spPr>
          <a:xfrm>
            <a:off x="8451604" y="1412489"/>
            <a:ext cx="3197701" cy="4363844"/>
          </a:xfrm>
        </p:spPr>
        <p:txBody>
          <a:bodyPr>
            <a:normAutofit/>
          </a:bodyPr>
          <a:lstStyle/>
          <a:p>
            <a:endParaRPr lang="fi-FI" sz="2000"/>
          </a:p>
        </p:txBody>
      </p:sp>
    </p:spTree>
    <p:extLst>
      <p:ext uri="{BB962C8B-B14F-4D97-AF65-F5344CB8AC3E}">
        <p14:creationId xmlns:p14="http://schemas.microsoft.com/office/powerpoint/2010/main" val="40102178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41"/>
          <p:cNvSpPr txBox="1">
            <a:spLocks noGrp="1"/>
          </p:cNvSpPr>
          <p:nvPr>
            <p:ph type="title"/>
          </p:nvPr>
        </p:nvSpPr>
        <p:spPr>
          <a:xfrm>
            <a:off x="273575" y="299803"/>
            <a:ext cx="10854600" cy="60572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Euroalue ja euroalueen finanssipolitiikka (kpl 12.): velka  </a:t>
            </a:r>
          </a:p>
        </p:txBody>
      </p:sp>
      <p:sp>
        <p:nvSpPr>
          <p:cNvPr id="1073" name="Google Shape;1073;p141"/>
          <p:cNvSpPr txBox="1">
            <a:spLocks noGrp="1"/>
          </p:cNvSpPr>
          <p:nvPr>
            <p:ph sz="half" idx="1"/>
          </p:nvPr>
        </p:nvSpPr>
        <p:spPr>
          <a:xfrm>
            <a:off x="164892" y="1186003"/>
            <a:ext cx="6835515" cy="5372194"/>
          </a:xfrm>
          <a:prstGeom prst="rect">
            <a:avLst/>
          </a:prstGeom>
        </p:spPr>
        <p:txBody>
          <a:bodyPr spcFirstLastPara="1" wrap="square" lIns="91425" tIns="91425" rIns="91425" bIns="91425" anchor="t" anchorCtr="0">
            <a:noAutofit/>
          </a:bodyPr>
          <a:lstStyle/>
          <a:p>
            <a:pPr>
              <a:spcBef>
                <a:spcPts val="1200"/>
              </a:spcBef>
            </a:pPr>
            <a:r>
              <a:rPr lang="fi-FI" sz="2400" b="1" dirty="0">
                <a:solidFill>
                  <a:srgbClr val="000000"/>
                </a:solidFill>
                <a:highlight>
                  <a:srgbClr val="FFFFFF"/>
                </a:highlight>
                <a:latin typeface="Arial"/>
                <a:ea typeface="Arial"/>
                <a:cs typeface="Arial"/>
                <a:sym typeface="Arial"/>
              </a:rPr>
              <a:t>Jokaisella maalla oma </a:t>
            </a:r>
            <a:r>
              <a:rPr lang="fi-FI" sz="2400" b="1" i="1" dirty="0">
                <a:solidFill>
                  <a:srgbClr val="000000"/>
                </a:solidFill>
                <a:highlight>
                  <a:srgbClr val="FFFFFF"/>
                </a:highlight>
                <a:latin typeface="Arial"/>
                <a:ea typeface="Arial"/>
                <a:cs typeface="Arial"/>
                <a:sym typeface="Arial"/>
              </a:rPr>
              <a:t>finanssipolitiikka</a:t>
            </a:r>
          </a:p>
          <a:p>
            <a:pPr>
              <a:spcBef>
                <a:spcPts val="1200"/>
              </a:spcBef>
            </a:pPr>
            <a:r>
              <a:rPr lang="fi-FI" sz="2400" b="1" i="1" dirty="0">
                <a:solidFill>
                  <a:schemeClr val="dk1"/>
                </a:solidFill>
                <a:highlight>
                  <a:srgbClr val="FFFFFF"/>
                </a:highlight>
                <a:latin typeface="Rockwell"/>
                <a:ea typeface="Rockwell"/>
                <a:cs typeface="Rockwell"/>
                <a:sym typeface="Rockwell"/>
              </a:rPr>
              <a:t>Vakaus- ja kasvusopimus</a:t>
            </a:r>
            <a:r>
              <a:rPr lang="fi-FI" sz="2400" dirty="0">
                <a:solidFill>
                  <a:schemeClr val="dk1"/>
                </a:solidFill>
                <a:highlight>
                  <a:srgbClr val="FFFFFF"/>
                </a:highlight>
                <a:latin typeface="Rockwell"/>
                <a:ea typeface="Rockwell"/>
                <a:cs typeface="Rockwell"/>
                <a:sym typeface="Rockwell"/>
              </a:rPr>
              <a:t>: kieltää liiallisen </a:t>
            </a:r>
            <a:r>
              <a:rPr lang="fi-FI" sz="2400" i="1" dirty="0">
                <a:solidFill>
                  <a:schemeClr val="dk1"/>
                </a:solidFill>
                <a:highlight>
                  <a:srgbClr val="FFFFFF"/>
                </a:highlight>
                <a:latin typeface="Rockwell"/>
                <a:ea typeface="Rockwell"/>
                <a:cs typeface="Rockwell"/>
                <a:sym typeface="Rockwell"/>
              </a:rPr>
              <a:t>velkaantumisen</a:t>
            </a:r>
            <a:r>
              <a:rPr lang="fi-FI" sz="2400" dirty="0">
                <a:solidFill>
                  <a:schemeClr val="dk1"/>
                </a:solidFill>
                <a:highlight>
                  <a:srgbClr val="FFFFFF"/>
                </a:highlight>
                <a:latin typeface="Rockwell"/>
                <a:ea typeface="Rockwell"/>
                <a:cs typeface="Rockwell"/>
                <a:sym typeface="Rockwell"/>
              </a:rPr>
              <a:t> (alle 60% </a:t>
            </a:r>
            <a:r>
              <a:rPr lang="fi-FI" sz="2400" dirty="0" err="1">
                <a:solidFill>
                  <a:schemeClr val="dk1"/>
                </a:solidFill>
                <a:highlight>
                  <a:srgbClr val="FFFFFF"/>
                </a:highlight>
                <a:latin typeface="Rockwell"/>
                <a:ea typeface="Rockwell"/>
                <a:cs typeface="Rockwell"/>
                <a:sym typeface="Rockwell"/>
              </a:rPr>
              <a:t>bkt:sta</a:t>
            </a:r>
            <a:r>
              <a:rPr lang="fi-FI" sz="2400" dirty="0">
                <a:solidFill>
                  <a:schemeClr val="dk1"/>
                </a:solidFill>
                <a:highlight>
                  <a:srgbClr val="FFFFFF"/>
                </a:highlight>
                <a:latin typeface="Rockwell"/>
                <a:ea typeface="Rockwell"/>
                <a:cs typeface="Rockwell"/>
                <a:sym typeface="Rockwell"/>
              </a:rPr>
              <a:t>), </a:t>
            </a:r>
            <a:r>
              <a:rPr lang="fi-FI" sz="2400" i="1" dirty="0">
                <a:solidFill>
                  <a:schemeClr val="dk1"/>
                </a:solidFill>
                <a:highlight>
                  <a:srgbClr val="FFFFFF"/>
                </a:highlight>
                <a:latin typeface="Rockwell"/>
                <a:ea typeface="Rockwell"/>
                <a:cs typeface="Rockwell"/>
                <a:sym typeface="Rockwell"/>
              </a:rPr>
              <a:t>budjettikuri </a:t>
            </a:r>
            <a:r>
              <a:rPr lang="fi-FI" sz="2400" dirty="0">
                <a:solidFill>
                  <a:schemeClr val="dk1"/>
                </a:solidFill>
                <a:highlight>
                  <a:srgbClr val="FFFFFF"/>
                </a:highlight>
                <a:latin typeface="Rockwell"/>
                <a:ea typeface="Rockwell"/>
                <a:cs typeface="Rockwell"/>
                <a:sym typeface="Rockwell"/>
              </a:rPr>
              <a:t>(vuosittainen alijäämä alle 3%)</a:t>
            </a:r>
          </a:p>
          <a:p>
            <a:pPr>
              <a:spcBef>
                <a:spcPts val="1200"/>
              </a:spcBef>
            </a:pPr>
            <a:r>
              <a:rPr lang="fi-FI" sz="2400" b="1" i="1" dirty="0">
                <a:solidFill>
                  <a:schemeClr val="dk1"/>
                </a:solidFill>
                <a:highlight>
                  <a:srgbClr val="FFFFFF"/>
                </a:highlight>
                <a:latin typeface="Rockwell"/>
                <a:ea typeface="Arial"/>
                <a:cs typeface="Arial"/>
                <a:sym typeface="Rockwell"/>
              </a:rPr>
              <a:t>No </a:t>
            </a:r>
            <a:r>
              <a:rPr lang="fi-FI" sz="2400" b="1" i="1" dirty="0" err="1">
                <a:solidFill>
                  <a:schemeClr val="dk1"/>
                </a:solidFill>
                <a:highlight>
                  <a:srgbClr val="FFFFFF"/>
                </a:highlight>
                <a:latin typeface="Rockwell"/>
                <a:ea typeface="Arial"/>
                <a:cs typeface="Arial"/>
                <a:sym typeface="Rockwell"/>
              </a:rPr>
              <a:t>bailout</a:t>
            </a:r>
            <a:r>
              <a:rPr lang="fi-FI" sz="2400" b="1" dirty="0">
                <a:solidFill>
                  <a:schemeClr val="dk1"/>
                </a:solidFill>
                <a:highlight>
                  <a:srgbClr val="FFFFFF"/>
                </a:highlight>
                <a:latin typeface="Rockwell"/>
                <a:ea typeface="Arial"/>
                <a:cs typeface="Arial"/>
                <a:sym typeface="Rockwell"/>
              </a:rPr>
              <a:t>-periaate: </a:t>
            </a:r>
            <a:r>
              <a:rPr lang="fi-FI" sz="2400" dirty="0">
                <a:solidFill>
                  <a:schemeClr val="dk1"/>
                </a:solidFill>
                <a:highlight>
                  <a:srgbClr val="FFFFFF"/>
                </a:highlight>
                <a:latin typeface="Rockwell"/>
                <a:ea typeface="Arial"/>
                <a:cs typeface="Arial"/>
                <a:sym typeface="Rockwell"/>
              </a:rPr>
              <a:t>jokainen maa hoitaa itse omat velkansa</a:t>
            </a:r>
          </a:p>
          <a:p>
            <a:pPr>
              <a:spcBef>
                <a:spcPts val="1200"/>
              </a:spcBef>
            </a:pPr>
            <a:r>
              <a:rPr lang="fi-FI" sz="2400" dirty="0">
                <a:solidFill>
                  <a:schemeClr val="dk1"/>
                </a:solidFill>
                <a:highlight>
                  <a:srgbClr val="FFFFFF"/>
                </a:highlight>
                <a:latin typeface="Rockwell"/>
                <a:ea typeface="Arial"/>
                <a:cs typeface="Arial"/>
                <a:sym typeface="Rockwell"/>
              </a:rPr>
              <a:t>2008 iski </a:t>
            </a:r>
            <a:r>
              <a:rPr lang="fi-FI" sz="2400" b="1" dirty="0">
                <a:solidFill>
                  <a:schemeClr val="dk1"/>
                </a:solidFill>
                <a:highlight>
                  <a:srgbClr val="FFFFFF"/>
                </a:highlight>
                <a:latin typeface="Rockwell"/>
                <a:ea typeface="Arial"/>
                <a:cs typeface="Arial"/>
                <a:sym typeface="Rockwell"/>
              </a:rPr>
              <a:t>Euroopan velkakriisi: </a:t>
            </a:r>
            <a:r>
              <a:rPr lang="fi-FI" sz="2400" dirty="0">
                <a:solidFill>
                  <a:schemeClr val="dk1"/>
                </a:solidFill>
                <a:highlight>
                  <a:srgbClr val="FFFFFF"/>
                </a:highlight>
                <a:latin typeface="Rockwell"/>
                <a:ea typeface="Arial"/>
                <a:cs typeface="Arial"/>
                <a:sym typeface="Rockwell"/>
              </a:rPr>
              <a:t>ylivelkaantuneita maita autettiin tukipaketeilla (Kreikka, Espanja, Portugali, Kypros, Irlanti)</a:t>
            </a:r>
          </a:p>
          <a:p>
            <a:pPr>
              <a:spcBef>
                <a:spcPts val="1200"/>
              </a:spcBef>
            </a:pPr>
            <a:r>
              <a:rPr lang="fi-FI" sz="2400" dirty="0">
                <a:solidFill>
                  <a:schemeClr val="dk1"/>
                </a:solidFill>
                <a:highlight>
                  <a:srgbClr val="FFFFFF"/>
                </a:highlight>
                <a:latin typeface="Rockwell"/>
                <a:ea typeface="Arial"/>
                <a:cs typeface="Arial"/>
                <a:sym typeface="Wingdings" pitchFamily="2" charset="2"/>
              </a:rPr>
              <a:t></a:t>
            </a:r>
            <a:r>
              <a:rPr lang="fi-FI" sz="2400" dirty="0">
                <a:solidFill>
                  <a:schemeClr val="dk1"/>
                </a:solidFill>
                <a:highlight>
                  <a:srgbClr val="FFFFFF"/>
                </a:highlight>
                <a:latin typeface="Rockwell"/>
                <a:ea typeface="Arial"/>
                <a:cs typeface="Arial"/>
                <a:sym typeface="Rockwell"/>
              </a:rPr>
              <a:t> </a:t>
            </a:r>
            <a:r>
              <a:rPr lang="fi-FI" sz="2400" b="1" dirty="0">
                <a:solidFill>
                  <a:schemeClr val="dk1"/>
                </a:solidFill>
                <a:highlight>
                  <a:srgbClr val="FFFFFF"/>
                </a:highlight>
                <a:latin typeface="Rockwell"/>
                <a:ea typeface="Arial"/>
                <a:cs typeface="Arial"/>
                <a:sym typeface="Rockwell"/>
              </a:rPr>
              <a:t>Euroopan komission </a:t>
            </a:r>
            <a:r>
              <a:rPr lang="fi-FI" sz="2400" dirty="0">
                <a:solidFill>
                  <a:schemeClr val="dk1"/>
                </a:solidFill>
                <a:highlight>
                  <a:srgbClr val="FFFFFF"/>
                </a:highlight>
                <a:latin typeface="Rockwell"/>
                <a:ea typeface="Arial"/>
                <a:cs typeface="Arial"/>
                <a:sym typeface="Rockwell"/>
              </a:rPr>
              <a:t>tiukempi budjettien valvonta kriisin jälkeen</a:t>
            </a:r>
          </a:p>
          <a:p>
            <a:pPr>
              <a:spcBef>
                <a:spcPts val="1200"/>
              </a:spcBef>
            </a:pPr>
            <a:r>
              <a:rPr lang="fi-FI" sz="2400" dirty="0" err="1">
                <a:solidFill>
                  <a:srgbClr val="000000"/>
                </a:solidFill>
                <a:latin typeface="Arial"/>
                <a:ea typeface="Arial"/>
                <a:cs typeface="Arial"/>
                <a:sym typeface="Arial"/>
                <a:hlinkClick r:id="rId3"/>
              </a:rPr>
              <a:t>https</a:t>
            </a:r>
            <a:r>
              <a:rPr lang="fi-FI" sz="2400" dirty="0">
                <a:solidFill>
                  <a:srgbClr val="000000"/>
                </a:solidFill>
                <a:latin typeface="Arial"/>
                <a:ea typeface="Arial"/>
                <a:cs typeface="Arial"/>
                <a:sym typeface="Arial"/>
                <a:hlinkClick r:id="rId3"/>
              </a:rPr>
              <a:t>://</a:t>
            </a:r>
            <a:r>
              <a:rPr lang="fi-FI" sz="2400" dirty="0" err="1">
                <a:solidFill>
                  <a:srgbClr val="000000"/>
                </a:solidFill>
                <a:latin typeface="Arial"/>
                <a:ea typeface="Arial"/>
                <a:cs typeface="Arial"/>
                <a:sym typeface="Arial"/>
                <a:hlinkClick r:id="rId3"/>
              </a:rPr>
              <a:t>www.hs.fi</a:t>
            </a:r>
            <a:r>
              <a:rPr lang="fi-FI" sz="2400" dirty="0">
                <a:solidFill>
                  <a:srgbClr val="000000"/>
                </a:solidFill>
                <a:latin typeface="Arial"/>
                <a:ea typeface="Arial"/>
                <a:cs typeface="Arial"/>
                <a:sym typeface="Arial"/>
                <a:hlinkClick r:id="rId3"/>
              </a:rPr>
              <a:t>/politiikka/art-2000009607844.html</a:t>
            </a:r>
            <a:endParaRPr lang="fi-FI" sz="2400" dirty="0">
              <a:solidFill>
                <a:srgbClr val="000000"/>
              </a:solidFill>
              <a:highlight>
                <a:srgbClr val="FFFFFF"/>
              </a:highlight>
              <a:latin typeface="Arial"/>
              <a:ea typeface="Arial"/>
              <a:cs typeface="Arial"/>
              <a:sym typeface="Arial"/>
            </a:endParaRPr>
          </a:p>
          <a:p>
            <a:pPr marL="0" indent="0">
              <a:spcBef>
                <a:spcPts val="1200"/>
              </a:spcBef>
              <a:buNone/>
            </a:pPr>
            <a:endParaRPr sz="1800" b="1" dirty="0">
              <a:solidFill>
                <a:srgbClr val="000000"/>
              </a:solidFill>
              <a:highlight>
                <a:srgbClr val="FFFFFF"/>
              </a:highlight>
              <a:latin typeface="Arial"/>
              <a:ea typeface="Arial"/>
              <a:cs typeface="Arial"/>
              <a:sym typeface="Arial"/>
            </a:endParaRPr>
          </a:p>
        </p:txBody>
      </p:sp>
      <p:sp>
        <p:nvSpPr>
          <p:cNvPr id="1074" name="Google Shape;1074;p141"/>
          <p:cNvSpPr txBox="1">
            <a:spLocks noGrp="1"/>
          </p:cNvSpPr>
          <p:nvPr>
            <p:ph sz="half" idx="2"/>
          </p:nvPr>
        </p:nvSpPr>
        <p:spPr>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a:p>
        </p:txBody>
      </p:sp>
      <p:pic>
        <p:nvPicPr>
          <p:cNvPr id="1075" name="Google Shape;1075;p141"/>
          <p:cNvPicPr preferRelativeResize="0"/>
          <p:nvPr/>
        </p:nvPicPr>
        <p:blipFill>
          <a:blip r:embed="rId4">
            <a:alphaModFix/>
          </a:blip>
          <a:stretch>
            <a:fillRect/>
          </a:stretch>
        </p:blipFill>
        <p:spPr>
          <a:xfrm>
            <a:off x="7629993" y="1306581"/>
            <a:ext cx="4562007" cy="53721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73">
                                            <p:txEl>
                                              <p:pRg st="0" end="0"/>
                                            </p:txEl>
                                          </p:spTgt>
                                        </p:tgtEl>
                                        <p:attrNameLst>
                                          <p:attrName>style.visibility</p:attrName>
                                        </p:attrNameLst>
                                      </p:cBhvr>
                                      <p:to>
                                        <p:strVal val="visible"/>
                                      </p:to>
                                    </p:set>
                                    <p:anim calcmode="lin" valueType="num">
                                      <p:cBhvr additive="base">
                                        <p:cTn id="7" dur="500" fill="hold"/>
                                        <p:tgtEl>
                                          <p:spTgt spid="107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73">
                                            <p:txEl>
                                              <p:pRg st="1" end="1"/>
                                            </p:txEl>
                                          </p:spTgt>
                                        </p:tgtEl>
                                        <p:attrNameLst>
                                          <p:attrName>style.visibility</p:attrName>
                                        </p:attrNameLst>
                                      </p:cBhvr>
                                      <p:to>
                                        <p:strVal val="visible"/>
                                      </p:to>
                                    </p:set>
                                    <p:anim calcmode="lin" valueType="num">
                                      <p:cBhvr additive="base">
                                        <p:cTn id="13" dur="500" fill="hold"/>
                                        <p:tgtEl>
                                          <p:spTgt spid="107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7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73">
                                            <p:txEl>
                                              <p:pRg st="2" end="2"/>
                                            </p:txEl>
                                          </p:spTgt>
                                        </p:tgtEl>
                                        <p:attrNameLst>
                                          <p:attrName>style.visibility</p:attrName>
                                        </p:attrNameLst>
                                      </p:cBhvr>
                                      <p:to>
                                        <p:strVal val="visible"/>
                                      </p:to>
                                    </p:set>
                                    <p:anim calcmode="lin" valueType="num">
                                      <p:cBhvr additive="base">
                                        <p:cTn id="19" dur="500" fill="hold"/>
                                        <p:tgtEl>
                                          <p:spTgt spid="107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7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73">
                                            <p:txEl>
                                              <p:pRg st="3" end="3"/>
                                            </p:txEl>
                                          </p:spTgt>
                                        </p:tgtEl>
                                        <p:attrNameLst>
                                          <p:attrName>style.visibility</p:attrName>
                                        </p:attrNameLst>
                                      </p:cBhvr>
                                      <p:to>
                                        <p:strVal val="visible"/>
                                      </p:to>
                                    </p:set>
                                    <p:anim calcmode="lin" valueType="num">
                                      <p:cBhvr additive="base">
                                        <p:cTn id="25" dur="500" fill="hold"/>
                                        <p:tgtEl>
                                          <p:spTgt spid="107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7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73">
                                            <p:txEl>
                                              <p:pRg st="4" end="4"/>
                                            </p:txEl>
                                          </p:spTgt>
                                        </p:tgtEl>
                                        <p:attrNameLst>
                                          <p:attrName>style.visibility</p:attrName>
                                        </p:attrNameLst>
                                      </p:cBhvr>
                                      <p:to>
                                        <p:strVal val="visible"/>
                                      </p:to>
                                    </p:set>
                                    <p:anim calcmode="lin" valueType="num">
                                      <p:cBhvr additive="base">
                                        <p:cTn id="31" dur="500" fill="hold"/>
                                        <p:tgtEl>
                                          <p:spTgt spid="107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7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73">
                                            <p:txEl>
                                              <p:pRg st="5" end="5"/>
                                            </p:txEl>
                                          </p:spTgt>
                                        </p:tgtEl>
                                        <p:attrNameLst>
                                          <p:attrName>style.visibility</p:attrName>
                                        </p:attrNameLst>
                                      </p:cBhvr>
                                      <p:to>
                                        <p:strVal val="visible"/>
                                      </p:to>
                                    </p:set>
                                    <p:anim calcmode="lin" valueType="num">
                                      <p:cBhvr additive="base">
                                        <p:cTn id="37" dur="500" fill="hold"/>
                                        <p:tgtEl>
                                          <p:spTgt spid="107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7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8CE63EAA-97CA-2D31-0740-C6770194ABE9}"/>
              </a:ext>
            </a:extLst>
          </p:cNvPr>
          <p:cNvSpPr>
            <a:spLocks noGrp="1"/>
          </p:cNvSpPr>
          <p:nvPr>
            <p:ph type="title"/>
          </p:nvPr>
        </p:nvSpPr>
        <p:spPr>
          <a:xfrm>
            <a:off x="349769" y="554082"/>
            <a:ext cx="5532725" cy="885530"/>
          </a:xfrm>
        </p:spPr>
        <p:txBody>
          <a:bodyPr vert="horz" lIns="91440" tIns="45720" rIns="91440" bIns="45720" rtlCol="0" anchor="ctr">
            <a:normAutofit fontScale="90000"/>
          </a:bodyPr>
          <a:lstStyle/>
          <a:p>
            <a:r>
              <a:rPr lang="en-US" sz="4400" kern="1200" dirty="0" err="1">
                <a:solidFill>
                  <a:schemeClr val="tx1"/>
                </a:solidFill>
                <a:latin typeface="+mj-lt"/>
                <a:ea typeface="+mj-ea"/>
                <a:cs typeface="+mj-cs"/>
              </a:rPr>
              <a:t>Velkaantuva</a:t>
            </a:r>
            <a:r>
              <a:rPr lang="en-US" sz="4400" kern="1200" dirty="0">
                <a:solidFill>
                  <a:schemeClr val="tx1"/>
                </a:solidFill>
                <a:latin typeface="+mj-lt"/>
                <a:ea typeface="+mj-ea"/>
                <a:cs typeface="+mj-cs"/>
              </a:rPr>
              <a:t> EU (</a:t>
            </a:r>
            <a:r>
              <a:rPr lang="en-US" sz="4400" kern="1200" dirty="0" err="1">
                <a:solidFill>
                  <a:schemeClr val="tx1"/>
                </a:solidFill>
                <a:latin typeface="+mj-lt"/>
                <a:ea typeface="+mj-ea"/>
                <a:cs typeface="+mj-cs"/>
              </a:rPr>
              <a:t>kpl</a:t>
            </a:r>
            <a:r>
              <a:rPr lang="en-US" sz="4400" kern="1200" dirty="0">
                <a:solidFill>
                  <a:schemeClr val="tx1"/>
                </a:solidFill>
                <a:latin typeface="+mj-lt"/>
                <a:ea typeface="+mj-ea"/>
                <a:cs typeface="+mj-cs"/>
              </a:rPr>
              <a:t> 12.)</a:t>
            </a:r>
          </a:p>
        </p:txBody>
      </p:sp>
      <p:sp>
        <p:nvSpPr>
          <p:cNvPr id="3" name="Sisällön paikkamerkki 2">
            <a:extLst>
              <a:ext uri="{FF2B5EF4-FFF2-40B4-BE49-F238E27FC236}">
                <a16:creationId xmlns:a16="http://schemas.microsoft.com/office/drawing/2014/main" id="{B479D99E-3B7E-FA94-2FA4-AAB22659AF2D}"/>
              </a:ext>
            </a:extLst>
          </p:cNvPr>
          <p:cNvSpPr>
            <a:spLocks noGrp="1"/>
          </p:cNvSpPr>
          <p:nvPr>
            <p:ph sz="half" idx="1"/>
          </p:nvPr>
        </p:nvSpPr>
        <p:spPr>
          <a:xfrm>
            <a:off x="0" y="1439612"/>
            <a:ext cx="6309508" cy="5227887"/>
          </a:xfrm>
        </p:spPr>
        <p:txBody>
          <a:bodyPr vert="horz" lIns="91440" tIns="45720" rIns="91440" bIns="45720" rtlCol="0">
            <a:noAutofit/>
          </a:bodyPr>
          <a:lstStyle/>
          <a:p>
            <a:r>
              <a:rPr lang="fi-FI" sz="2400" dirty="0">
                <a:solidFill>
                  <a:srgbClr val="131415"/>
                </a:solidFill>
                <a:latin typeface="Open Sans" panose="020B0606030504020204" pitchFamily="34" charset="0"/>
              </a:rPr>
              <a:t>Viime vuosina osa maista vaatinut </a:t>
            </a:r>
            <a:r>
              <a:rPr lang="fi-FI" sz="2400" b="1" dirty="0">
                <a:solidFill>
                  <a:srgbClr val="131415"/>
                </a:solidFill>
                <a:latin typeface="Open Sans" panose="020B0606030504020204" pitchFamily="34" charset="0"/>
              </a:rPr>
              <a:t>velkavetoisen politiikan </a:t>
            </a:r>
            <a:r>
              <a:rPr lang="fi-FI" sz="2400" dirty="0">
                <a:solidFill>
                  <a:srgbClr val="131415"/>
                </a:solidFill>
                <a:latin typeface="Open Sans" panose="020B0606030504020204" pitchFamily="34" charset="0"/>
              </a:rPr>
              <a:t>sallimista talouskasvun kiihdyttämiseksi (Ranska, Italia, Espanja, Kreikka)</a:t>
            </a:r>
          </a:p>
          <a:p>
            <a:r>
              <a:rPr lang="fi-FI" sz="2400" b="0" i="0" dirty="0">
                <a:solidFill>
                  <a:srgbClr val="131415"/>
                </a:solidFill>
                <a:effectLst/>
                <a:latin typeface="Open Sans" panose="020B0606030504020204" pitchFamily="34" charset="0"/>
              </a:rPr>
              <a:t>Ns. </a:t>
            </a:r>
            <a:r>
              <a:rPr lang="fi-FI" sz="2400" b="1" i="0" dirty="0">
                <a:solidFill>
                  <a:srgbClr val="131415"/>
                </a:solidFill>
                <a:effectLst/>
                <a:latin typeface="Open Sans" panose="020B0606030504020204" pitchFamily="34" charset="0"/>
              </a:rPr>
              <a:t>nuuka nelikko </a:t>
            </a:r>
            <a:r>
              <a:rPr lang="fi-FI" sz="2400" b="0" i="0" dirty="0">
                <a:solidFill>
                  <a:srgbClr val="131415"/>
                </a:solidFill>
                <a:effectLst/>
                <a:latin typeface="Open Sans" panose="020B0606030504020204" pitchFamily="34" charset="0"/>
              </a:rPr>
              <a:t>(Ruotsi, Itävalta, Tanska, Hollanti) vastustaa velkavetoista politiikkaa</a:t>
            </a:r>
          </a:p>
          <a:p>
            <a:r>
              <a:rPr lang="fi-FI" sz="2400" b="0" i="0" dirty="0">
                <a:solidFill>
                  <a:srgbClr val="131415"/>
                </a:solidFill>
                <a:effectLst/>
                <a:latin typeface="Open Sans" panose="020B0606030504020204" pitchFamily="34" charset="0"/>
              </a:rPr>
              <a:t>Velka kasvanut taas viime vuosina: </a:t>
            </a:r>
            <a:r>
              <a:rPr lang="fi-FI" sz="2400" b="1" i="0" dirty="0">
                <a:solidFill>
                  <a:srgbClr val="131415"/>
                </a:solidFill>
                <a:effectLst/>
                <a:latin typeface="Open Sans" panose="020B0606030504020204" pitchFamily="34" charset="0"/>
              </a:rPr>
              <a:t>koronakriisi</a:t>
            </a:r>
            <a:r>
              <a:rPr lang="fi-FI" sz="2400" b="0" i="0" dirty="0">
                <a:solidFill>
                  <a:srgbClr val="131415"/>
                </a:solidFill>
                <a:effectLst/>
                <a:latin typeface="Open Sans" panose="020B0606030504020204" pitchFamily="34" charset="0"/>
              </a:rPr>
              <a:t> ja </a:t>
            </a:r>
            <a:r>
              <a:rPr lang="fi-FI" sz="2400" b="1" i="0" dirty="0">
                <a:solidFill>
                  <a:srgbClr val="131415"/>
                </a:solidFill>
                <a:effectLst/>
                <a:latin typeface="Open Sans" panose="020B0606030504020204" pitchFamily="34" charset="0"/>
              </a:rPr>
              <a:t>energiakriisi Ukrainan sodan myötä</a:t>
            </a:r>
          </a:p>
          <a:p>
            <a:r>
              <a:rPr lang="fi-FI" sz="2400" b="0" i="0" dirty="0">
                <a:solidFill>
                  <a:srgbClr val="131415"/>
                </a:solidFill>
                <a:effectLst/>
                <a:latin typeface="Open Sans" panose="020B0606030504020204" pitchFamily="34" charset="0"/>
              </a:rPr>
              <a:t>Suomella on velkaa nyt </a:t>
            </a:r>
            <a:r>
              <a:rPr lang="fi-FI" sz="2400" b="1" i="0" dirty="0">
                <a:solidFill>
                  <a:srgbClr val="131415"/>
                </a:solidFill>
                <a:effectLst/>
                <a:latin typeface="Open Sans" panose="020B0606030504020204" pitchFamily="34" charset="0"/>
              </a:rPr>
              <a:t>76 prosenttia </a:t>
            </a:r>
            <a:r>
              <a:rPr lang="fi-FI" sz="2400" b="1" dirty="0">
                <a:solidFill>
                  <a:srgbClr val="131415"/>
                </a:solidFill>
                <a:latin typeface="Open Sans" panose="020B0606030504020204" pitchFamily="34" charset="0"/>
              </a:rPr>
              <a:t>suhteessa </a:t>
            </a:r>
            <a:r>
              <a:rPr lang="fi-FI" sz="2400" b="1" dirty="0" err="1">
                <a:solidFill>
                  <a:srgbClr val="131415"/>
                </a:solidFill>
                <a:latin typeface="Open Sans" panose="020B0606030504020204" pitchFamily="34" charset="0"/>
              </a:rPr>
              <a:t>BKT:een</a:t>
            </a:r>
            <a:endParaRPr lang="en-US" sz="2400" b="1" dirty="0"/>
          </a:p>
        </p:txBody>
      </p:sp>
      <p:pic>
        <p:nvPicPr>
          <p:cNvPr id="6" name="Sisällön paikkamerkki 5">
            <a:extLst>
              <a:ext uri="{FF2B5EF4-FFF2-40B4-BE49-F238E27FC236}">
                <a16:creationId xmlns:a16="http://schemas.microsoft.com/office/drawing/2014/main" id="{94800EB9-45EA-E57D-9D3B-C2F624E5AAAC}"/>
              </a:ext>
            </a:extLst>
          </p:cNvPr>
          <p:cNvPicPr>
            <a:picLocks noGrp="1" noChangeAspect="1"/>
          </p:cNvPicPr>
          <p:nvPr>
            <p:ph sz="half" idx="2"/>
          </p:nvPr>
        </p:nvPicPr>
        <p:blipFill>
          <a:blip r:embed="rId2"/>
          <a:stretch>
            <a:fillRect/>
          </a:stretch>
        </p:blipFill>
        <p:spPr>
          <a:xfrm>
            <a:off x="6229217" y="134911"/>
            <a:ext cx="5613013" cy="6340840"/>
          </a:xfrm>
          <a:prstGeom prst="rect">
            <a:avLst/>
          </a:prstGeom>
        </p:spPr>
      </p:pic>
    </p:spTree>
    <p:extLst>
      <p:ext uri="{BB962C8B-B14F-4D97-AF65-F5344CB8AC3E}">
        <p14:creationId xmlns:p14="http://schemas.microsoft.com/office/powerpoint/2010/main" val="33164690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D4DD98BB-CED5-B927-9DA1-4D1E3020A6DC}"/>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a:solidFill>
                  <a:schemeClr val="tx1"/>
                </a:solidFill>
                <a:latin typeface="+mj-lt"/>
                <a:ea typeface="+mj-ea"/>
                <a:cs typeface="+mj-cs"/>
              </a:rPr>
              <a:t>Suomen julkinen velka</a:t>
            </a:r>
          </a:p>
        </p:txBody>
      </p:sp>
      <p:sp>
        <p:nvSpPr>
          <p:cNvPr id="3" name="Sisällön paikkamerkki 2">
            <a:extLst>
              <a:ext uri="{FF2B5EF4-FFF2-40B4-BE49-F238E27FC236}">
                <a16:creationId xmlns:a16="http://schemas.microsoft.com/office/drawing/2014/main" id="{1A8B76D3-2B5E-16DB-2754-2477B601BE8E}"/>
              </a:ext>
            </a:extLst>
          </p:cNvPr>
          <p:cNvSpPr>
            <a:spLocks noGrp="1"/>
          </p:cNvSpPr>
          <p:nvPr>
            <p:ph sz="half" idx="1"/>
          </p:nvPr>
        </p:nvSpPr>
        <p:spPr>
          <a:xfrm>
            <a:off x="507030" y="1345815"/>
            <a:ext cx="4780592" cy="4393982"/>
          </a:xfrm>
        </p:spPr>
        <p:txBody>
          <a:bodyPr vert="horz" lIns="91440" tIns="45720" rIns="91440" bIns="45720" rtlCol="0">
            <a:noAutofit/>
          </a:bodyPr>
          <a:lstStyle/>
          <a:p>
            <a:r>
              <a:rPr lang="en-US" sz="2400" dirty="0" err="1"/>
              <a:t>Viime</a:t>
            </a:r>
            <a:r>
              <a:rPr lang="en-US" sz="2400" dirty="0"/>
              <a:t> </a:t>
            </a:r>
            <a:r>
              <a:rPr lang="en-US" sz="2400" dirty="0" err="1"/>
              <a:t>vuosikymmenenä</a:t>
            </a:r>
            <a:r>
              <a:rPr lang="en-US" sz="2400" dirty="0"/>
              <a:t> </a:t>
            </a:r>
            <a:r>
              <a:rPr lang="en-US" sz="2400" dirty="0" err="1"/>
              <a:t>julkinen</a:t>
            </a:r>
            <a:r>
              <a:rPr lang="en-US" sz="2400" dirty="0"/>
              <a:t> </a:t>
            </a:r>
            <a:r>
              <a:rPr lang="en-US" sz="2400" dirty="0" err="1"/>
              <a:t>velka</a:t>
            </a:r>
            <a:r>
              <a:rPr lang="en-US" sz="2400" dirty="0"/>
              <a:t> </a:t>
            </a:r>
            <a:r>
              <a:rPr lang="en-US" sz="2400" dirty="0" err="1"/>
              <a:t>kasvanut</a:t>
            </a:r>
            <a:r>
              <a:rPr lang="en-US" sz="2400" dirty="0"/>
              <a:t> </a:t>
            </a:r>
            <a:r>
              <a:rPr lang="en-US" sz="2400" dirty="0" err="1"/>
              <a:t>voimakkaasti</a:t>
            </a:r>
            <a:r>
              <a:rPr lang="en-US" sz="2400" dirty="0"/>
              <a:t>: </a:t>
            </a:r>
            <a:r>
              <a:rPr lang="en-US" sz="2400" b="1" dirty="0" err="1"/>
              <a:t>Euroopan</a:t>
            </a:r>
            <a:r>
              <a:rPr lang="en-US" sz="2400" b="1" dirty="0"/>
              <a:t> </a:t>
            </a:r>
            <a:r>
              <a:rPr lang="en-US" sz="2400" b="1" dirty="0" err="1"/>
              <a:t>velkakriisi</a:t>
            </a:r>
            <a:r>
              <a:rPr lang="en-US" sz="2400" b="1" dirty="0"/>
              <a:t> (2008-), </a:t>
            </a:r>
            <a:r>
              <a:rPr lang="en-US" sz="2400" b="1" dirty="0" err="1"/>
              <a:t>koronakriisi</a:t>
            </a:r>
            <a:r>
              <a:rPr lang="en-US" sz="2400" b="1" dirty="0"/>
              <a:t> (2020-22),</a:t>
            </a:r>
            <a:r>
              <a:rPr lang="en-US" sz="2400" b="1" dirty="0" err="1"/>
              <a:t>Ukrainan</a:t>
            </a:r>
            <a:r>
              <a:rPr lang="en-US" sz="2400" b="1" dirty="0"/>
              <a:t> </a:t>
            </a:r>
            <a:r>
              <a:rPr lang="en-US" sz="2400" b="1" dirty="0" err="1"/>
              <a:t>sota</a:t>
            </a:r>
            <a:r>
              <a:rPr lang="en-US" sz="2400" b="1" dirty="0"/>
              <a:t>, </a:t>
            </a:r>
            <a:r>
              <a:rPr lang="en-US" sz="2400" b="1" dirty="0" err="1"/>
              <a:t>inflaatio</a:t>
            </a:r>
            <a:r>
              <a:rPr lang="en-US" sz="2400" b="1" dirty="0"/>
              <a:t> ja </a:t>
            </a:r>
            <a:r>
              <a:rPr lang="en-US" sz="2400" b="1" dirty="0" err="1"/>
              <a:t>energiakriisi</a:t>
            </a:r>
            <a:r>
              <a:rPr lang="en-US" sz="2400" b="1" dirty="0"/>
              <a:t> </a:t>
            </a:r>
            <a:r>
              <a:rPr lang="en-US" sz="2400" dirty="0"/>
              <a:t>(2022)</a:t>
            </a:r>
          </a:p>
          <a:p>
            <a:r>
              <a:rPr lang="en-US" sz="2400" dirty="0" err="1"/>
              <a:t>Velanoton</a:t>
            </a:r>
            <a:r>
              <a:rPr lang="en-US" sz="2400" dirty="0"/>
              <a:t> </a:t>
            </a:r>
            <a:r>
              <a:rPr lang="en-US" sz="2400" dirty="0" err="1"/>
              <a:t>myötä</a:t>
            </a:r>
            <a:r>
              <a:rPr lang="en-US" sz="2400" dirty="0"/>
              <a:t> </a:t>
            </a:r>
            <a:r>
              <a:rPr lang="en-US" sz="2400" b="1" dirty="0" err="1"/>
              <a:t>korkomenot</a:t>
            </a:r>
            <a:r>
              <a:rPr lang="en-US" sz="2400" b="1" dirty="0"/>
              <a:t> </a:t>
            </a:r>
            <a:r>
              <a:rPr lang="en-US" sz="2400" dirty="0" err="1"/>
              <a:t>kasvavat</a:t>
            </a:r>
            <a:r>
              <a:rPr lang="en-US" sz="2400" dirty="0"/>
              <a:t> (1,5 </a:t>
            </a:r>
            <a:r>
              <a:rPr lang="en-US" sz="2400" dirty="0" err="1"/>
              <a:t>miljardia</a:t>
            </a:r>
            <a:r>
              <a:rPr lang="en-US" sz="2400" dirty="0"/>
              <a:t> </a:t>
            </a:r>
            <a:r>
              <a:rPr lang="en-US" sz="2400" dirty="0" err="1"/>
              <a:t>vuodessa</a:t>
            </a:r>
            <a:r>
              <a:rPr lang="en-US" sz="2400" dirty="0"/>
              <a:t>)</a:t>
            </a:r>
          </a:p>
          <a:p>
            <a:r>
              <a:rPr lang="en-US" sz="2400" dirty="0" err="1"/>
              <a:t>Suomen</a:t>
            </a:r>
            <a:r>
              <a:rPr lang="en-US" sz="2400" dirty="0"/>
              <a:t> </a:t>
            </a:r>
            <a:r>
              <a:rPr lang="en-US" sz="2400" dirty="0" err="1"/>
              <a:t>tulevat</a:t>
            </a:r>
            <a:r>
              <a:rPr lang="en-US" sz="2400" dirty="0"/>
              <a:t> </a:t>
            </a:r>
            <a:r>
              <a:rPr lang="en-US" sz="2400" dirty="0" err="1"/>
              <a:t>hallitukset</a:t>
            </a:r>
            <a:r>
              <a:rPr lang="en-US" sz="2400" dirty="0"/>
              <a:t> </a:t>
            </a:r>
            <a:r>
              <a:rPr lang="en-US" sz="2400" dirty="0" err="1"/>
              <a:t>joutuvat</a:t>
            </a:r>
            <a:r>
              <a:rPr lang="en-US" sz="2400" dirty="0"/>
              <a:t> </a:t>
            </a:r>
            <a:r>
              <a:rPr lang="en-US" sz="2400" b="1" dirty="0" err="1"/>
              <a:t>sopeuttamaan</a:t>
            </a:r>
            <a:r>
              <a:rPr lang="en-US" sz="2400" b="1" dirty="0"/>
              <a:t> </a:t>
            </a:r>
            <a:r>
              <a:rPr lang="en-US" sz="2400" b="1" dirty="0" err="1"/>
              <a:t>taloutta</a:t>
            </a:r>
            <a:r>
              <a:rPr lang="en-US" sz="2400" b="1" dirty="0"/>
              <a:t> </a:t>
            </a:r>
            <a:r>
              <a:rPr lang="en-US" sz="2400" dirty="0"/>
              <a:t>(</a:t>
            </a:r>
            <a:r>
              <a:rPr lang="en-US" sz="2400" dirty="0" err="1"/>
              <a:t>leikkaamaan</a:t>
            </a:r>
            <a:r>
              <a:rPr lang="en-US" sz="2400" dirty="0"/>
              <a:t> </a:t>
            </a:r>
            <a:r>
              <a:rPr lang="en-US" sz="2400" dirty="0" err="1"/>
              <a:t>menoista</a:t>
            </a:r>
            <a:r>
              <a:rPr lang="en-US" sz="2400" dirty="0"/>
              <a:t>)</a:t>
            </a:r>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Sisällön paikkamerkki 5">
            <a:extLst>
              <a:ext uri="{FF2B5EF4-FFF2-40B4-BE49-F238E27FC236}">
                <a16:creationId xmlns:a16="http://schemas.microsoft.com/office/drawing/2014/main" id="{B816BFCC-998A-5124-E191-F42EE9391228}"/>
              </a:ext>
            </a:extLst>
          </p:cNvPr>
          <p:cNvPicPr>
            <a:picLocks noGrp="1" noChangeAspect="1"/>
          </p:cNvPicPr>
          <p:nvPr>
            <p:ph sz="half" idx="2"/>
          </p:nvPr>
        </p:nvPicPr>
        <p:blipFill>
          <a:blip r:embed="rId2"/>
          <a:stretch>
            <a:fillRect/>
          </a:stretch>
        </p:blipFill>
        <p:spPr>
          <a:xfrm>
            <a:off x="5424062" y="1782981"/>
            <a:ext cx="5995727" cy="4361892"/>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778833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1E10034-9E1B-7E4B-4262-6D2175CE831C}"/>
              </a:ext>
            </a:extLst>
          </p:cNvPr>
          <p:cNvSpPr>
            <a:spLocks noGrp="1"/>
          </p:cNvSpPr>
          <p:nvPr>
            <p:ph type="title"/>
          </p:nvPr>
        </p:nvSpPr>
        <p:spPr>
          <a:xfrm>
            <a:off x="838200" y="171162"/>
            <a:ext cx="2840182" cy="2371148"/>
          </a:xfrm>
        </p:spPr>
        <p:txBody>
          <a:bodyPr vert="horz" lIns="91440" tIns="45720" rIns="91440" bIns="45720" rtlCol="0" anchor="ctr">
            <a:normAutofit fontScale="90000"/>
          </a:bodyPr>
          <a:lstStyle/>
          <a:p>
            <a:r>
              <a:rPr lang="en-US" sz="3200" kern="1200" dirty="0" err="1">
                <a:solidFill>
                  <a:srgbClr val="FFFFFF"/>
                </a:solidFill>
                <a:latin typeface="+mj-lt"/>
                <a:ea typeface="+mj-ea"/>
                <a:cs typeface="+mj-cs"/>
              </a:rPr>
              <a:t>EU:n</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elpymispaketti</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eli</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yhteisvelkakoronakriisin</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myötä</a:t>
            </a:r>
            <a:r>
              <a:rPr lang="en-US" sz="3200" kern="1200" dirty="0">
                <a:solidFill>
                  <a:srgbClr val="FFFFFF"/>
                </a:solidFill>
                <a:latin typeface="+mj-lt"/>
                <a:ea typeface="+mj-ea"/>
                <a:cs typeface="+mj-cs"/>
              </a:rPr>
              <a:t> (2021-2024)</a:t>
            </a:r>
          </a:p>
        </p:txBody>
      </p:sp>
      <p:pic>
        <p:nvPicPr>
          <p:cNvPr id="6" name="Sisällön paikkamerkki 5" descr="Kuva, joka sisältää kohteen teksti, kuvakaappaus, Fontti, muotoilu&#10;&#10;Kuvaus luotu automaattisesti">
            <a:extLst>
              <a:ext uri="{FF2B5EF4-FFF2-40B4-BE49-F238E27FC236}">
                <a16:creationId xmlns:a16="http://schemas.microsoft.com/office/drawing/2014/main" id="{FDDA8DA4-E7D7-387E-3491-2BC4DB6EB4CF}"/>
              </a:ext>
            </a:extLst>
          </p:cNvPr>
          <p:cNvPicPr>
            <a:picLocks noGrp="1" noChangeAspect="1"/>
          </p:cNvPicPr>
          <p:nvPr>
            <p:ph sz="half" idx="2"/>
          </p:nvPr>
        </p:nvPicPr>
        <p:blipFill>
          <a:blip r:embed="rId2"/>
          <a:stretch>
            <a:fillRect/>
          </a:stretch>
        </p:blipFill>
        <p:spPr>
          <a:xfrm>
            <a:off x="4248150" y="0"/>
            <a:ext cx="7486649" cy="6858000"/>
          </a:xfrm>
          <a:prstGeom prst="rect">
            <a:avLst/>
          </a:prstGeom>
        </p:spPr>
      </p:pic>
    </p:spTree>
    <p:extLst>
      <p:ext uri="{BB962C8B-B14F-4D97-AF65-F5344CB8AC3E}">
        <p14:creationId xmlns:p14="http://schemas.microsoft.com/office/powerpoint/2010/main" val="41679181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87"/>
        <p:cNvGrpSpPr/>
        <p:nvPr/>
      </p:nvGrpSpPr>
      <p:grpSpPr>
        <a:xfrm>
          <a:off x="0" y="0"/>
          <a:ext cx="0" cy="0"/>
          <a:chOff x="0" y="0"/>
          <a:chExt cx="0" cy="0"/>
        </a:xfrm>
      </p:grpSpPr>
      <p:sp>
        <p:nvSpPr>
          <p:cNvPr id="134" name="Rectangle 13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8" name="Google Shape;1088;p143"/>
          <p:cNvSpPr txBox="1">
            <a:spLocks noGrp="1"/>
          </p:cNvSpPr>
          <p:nvPr>
            <p:ph type="title"/>
          </p:nvPr>
        </p:nvSpPr>
        <p:spPr>
          <a:xfrm>
            <a:off x="643467" y="321734"/>
            <a:ext cx="10905066" cy="1135737"/>
          </a:xfrm>
          <a:prstGeom prst="rect">
            <a:avLst/>
          </a:prstGeom>
        </p:spPr>
        <p:txBody>
          <a:bodyPr spcFirstLastPara="1" vert="horz" lIns="91440" tIns="45720" rIns="91440" bIns="45720" rtlCol="0" anchor="ctr" anchorCtr="0">
            <a:normAutofit/>
          </a:bodyPr>
          <a:lstStyle/>
          <a:p>
            <a:pPr marL="0" lvl="0" indent="0">
              <a:spcAft>
                <a:spcPts val="0"/>
              </a:spcAft>
            </a:pPr>
            <a:r>
              <a:rPr lang="en-US" sz="3600" kern="1200" dirty="0" err="1">
                <a:solidFill>
                  <a:schemeClr val="tx1"/>
                </a:solidFill>
                <a:latin typeface="+mj-lt"/>
                <a:ea typeface="+mj-ea"/>
                <a:cs typeface="+mj-cs"/>
              </a:rPr>
              <a:t>Suomen</a:t>
            </a:r>
            <a:r>
              <a:rPr lang="en-US" sz="3600" kern="1200" dirty="0">
                <a:solidFill>
                  <a:schemeClr val="tx1"/>
                </a:solidFill>
                <a:latin typeface="+mj-lt"/>
                <a:ea typeface="+mj-ea"/>
                <a:cs typeface="+mj-cs"/>
              </a:rPr>
              <a:t> ja </a:t>
            </a:r>
            <a:r>
              <a:rPr lang="en-US" sz="3600" kern="1200" dirty="0" err="1">
                <a:solidFill>
                  <a:schemeClr val="tx1"/>
                </a:solidFill>
                <a:latin typeface="+mj-lt"/>
                <a:ea typeface="+mj-ea"/>
                <a:cs typeface="+mj-cs"/>
              </a:rPr>
              <a:t>Euroopan</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turvallisuus</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kpl</a:t>
            </a:r>
            <a:r>
              <a:rPr lang="en-US" sz="3600" kern="1200" dirty="0">
                <a:solidFill>
                  <a:schemeClr val="tx1"/>
                </a:solidFill>
                <a:latin typeface="+mj-lt"/>
                <a:ea typeface="+mj-ea"/>
                <a:cs typeface="+mj-cs"/>
              </a:rPr>
              <a:t> 15.)</a:t>
            </a:r>
          </a:p>
        </p:txBody>
      </p:sp>
      <p:sp>
        <p:nvSpPr>
          <p:cNvPr id="1089" name="Google Shape;1089;p143"/>
          <p:cNvSpPr txBox="1">
            <a:spLocks noGrp="1"/>
          </p:cNvSpPr>
          <p:nvPr>
            <p:ph sz="half" idx="1"/>
          </p:nvPr>
        </p:nvSpPr>
        <p:spPr>
          <a:xfrm>
            <a:off x="748294" y="1199213"/>
            <a:ext cx="6833606" cy="5419864"/>
          </a:xfrm>
          <a:prstGeom prst="rect">
            <a:avLst/>
          </a:prstGeom>
        </p:spPr>
        <p:txBody>
          <a:bodyPr spcFirstLastPara="1" vert="horz" lIns="91440" tIns="45720" rIns="91440" bIns="45720" rtlCol="0" anchorCtr="0">
            <a:noAutofit/>
          </a:bodyPr>
          <a:lstStyle/>
          <a:p>
            <a:pPr marL="457200" lvl="0">
              <a:spcBef>
                <a:spcPts val="1200"/>
              </a:spcBef>
              <a:spcAft>
                <a:spcPts val="0"/>
              </a:spcAft>
              <a:buSzPts val="2400"/>
            </a:pPr>
            <a:r>
              <a:rPr lang="en-US" sz="2400" dirty="0" err="1"/>
              <a:t>Turvallisuus</a:t>
            </a:r>
            <a:r>
              <a:rPr lang="en-US" sz="2400" dirty="0"/>
              <a:t> </a:t>
            </a:r>
            <a:r>
              <a:rPr lang="en-US" sz="2400" dirty="0" err="1"/>
              <a:t>ihmisen</a:t>
            </a:r>
            <a:r>
              <a:rPr lang="en-US" sz="2400" dirty="0"/>
              <a:t> </a:t>
            </a:r>
            <a:r>
              <a:rPr lang="en-US" sz="2400" dirty="0" err="1"/>
              <a:t>keskeisiä</a:t>
            </a:r>
            <a:r>
              <a:rPr lang="en-US" sz="2400" dirty="0"/>
              <a:t> </a:t>
            </a:r>
            <a:r>
              <a:rPr lang="en-US" sz="2400" b="1" dirty="0" err="1"/>
              <a:t>perustarpeita</a:t>
            </a:r>
            <a:endParaRPr lang="en-US" sz="2400" b="1" dirty="0"/>
          </a:p>
          <a:p>
            <a:pPr marL="457200" lvl="0">
              <a:spcBef>
                <a:spcPts val="1200"/>
              </a:spcBef>
              <a:spcAft>
                <a:spcPts val="0"/>
              </a:spcAft>
              <a:buSzPts val="2400"/>
            </a:pPr>
            <a:r>
              <a:rPr lang="en-US" sz="2400" b="1" dirty="0" err="1"/>
              <a:t>Laaja</a:t>
            </a:r>
            <a:r>
              <a:rPr lang="en-US" sz="2400" b="1" dirty="0"/>
              <a:t> </a:t>
            </a:r>
            <a:r>
              <a:rPr lang="en-US" sz="2400" b="1" dirty="0" err="1"/>
              <a:t>turvallisuuskäsite</a:t>
            </a:r>
            <a:r>
              <a:rPr lang="en-US" sz="2400" b="1" dirty="0"/>
              <a:t>: </a:t>
            </a:r>
            <a:r>
              <a:rPr lang="en-US" sz="2400" dirty="0" err="1"/>
              <a:t>sotilaallisten</a:t>
            </a:r>
            <a:r>
              <a:rPr lang="en-US" sz="2400" dirty="0"/>
              <a:t> </a:t>
            </a:r>
            <a:r>
              <a:rPr lang="en-US" sz="2400" dirty="0" err="1"/>
              <a:t>uhkien</a:t>
            </a:r>
            <a:r>
              <a:rPr lang="en-US" sz="2400" dirty="0"/>
              <a:t> </a:t>
            </a:r>
            <a:r>
              <a:rPr lang="en-US" sz="2400" dirty="0" err="1"/>
              <a:t>lisäksi</a:t>
            </a:r>
            <a:r>
              <a:rPr lang="en-US" sz="2400" dirty="0"/>
              <a:t> </a:t>
            </a:r>
            <a:r>
              <a:rPr lang="en-US" sz="2400" i="1" dirty="0" err="1"/>
              <a:t>huomioitava</a:t>
            </a:r>
            <a:r>
              <a:rPr lang="en-US" sz="2400" i="1" dirty="0"/>
              <a:t> </a:t>
            </a:r>
            <a:r>
              <a:rPr lang="en-US" sz="2400" i="1" dirty="0" err="1"/>
              <a:t>taloudellisia</a:t>
            </a:r>
            <a:r>
              <a:rPr lang="en-US" sz="2400" i="1" dirty="0"/>
              <a:t>, </a:t>
            </a:r>
            <a:r>
              <a:rPr lang="en-US" sz="2400" i="1" dirty="0" err="1"/>
              <a:t>sosiaalisia</a:t>
            </a:r>
            <a:r>
              <a:rPr lang="en-US" sz="2400" i="1" dirty="0"/>
              <a:t>, </a:t>
            </a:r>
            <a:r>
              <a:rPr lang="en-US" sz="2400" i="1" dirty="0" err="1"/>
              <a:t>terveydellisiä</a:t>
            </a:r>
            <a:r>
              <a:rPr lang="en-US" sz="2400" i="1" dirty="0"/>
              <a:t> ja </a:t>
            </a:r>
            <a:r>
              <a:rPr lang="en-US" sz="2400" i="1" dirty="0" err="1"/>
              <a:t>ympäristöön</a:t>
            </a:r>
            <a:r>
              <a:rPr lang="en-US" sz="2400" i="1" dirty="0"/>
              <a:t> </a:t>
            </a:r>
            <a:r>
              <a:rPr lang="en-US" sz="2400" i="1" dirty="0" err="1"/>
              <a:t>liittyviä</a:t>
            </a:r>
            <a:r>
              <a:rPr lang="en-US" sz="2400" i="1" dirty="0"/>
              <a:t> </a:t>
            </a:r>
            <a:r>
              <a:rPr lang="en-US" sz="2400" i="1" dirty="0" err="1"/>
              <a:t>uhkia</a:t>
            </a:r>
            <a:endParaRPr lang="en-US" sz="2400" i="1" dirty="0"/>
          </a:p>
          <a:p>
            <a:pPr lvl="0" indent="0">
              <a:spcBef>
                <a:spcPts val="1200"/>
              </a:spcBef>
              <a:spcAft>
                <a:spcPts val="0"/>
              </a:spcAft>
              <a:buSzPts val="2400"/>
              <a:buNone/>
            </a:pPr>
            <a:endParaRPr lang="en-US" sz="2400" dirty="0"/>
          </a:p>
          <a:p>
            <a:pPr marL="457200" lvl="0">
              <a:spcBef>
                <a:spcPts val="0"/>
              </a:spcBef>
              <a:spcAft>
                <a:spcPts val="0"/>
              </a:spcAft>
              <a:buSzPts val="2400"/>
            </a:pPr>
            <a:r>
              <a:rPr lang="en-US" sz="2400" dirty="0" err="1"/>
              <a:t>Uhkia</a:t>
            </a:r>
            <a:r>
              <a:rPr lang="en-US" sz="2400" dirty="0"/>
              <a:t>:</a:t>
            </a:r>
          </a:p>
          <a:p>
            <a:pPr marL="457200" lvl="0">
              <a:spcBef>
                <a:spcPts val="0"/>
              </a:spcBef>
              <a:spcAft>
                <a:spcPts val="0"/>
              </a:spcAft>
              <a:buSzPts val="2400"/>
            </a:pPr>
            <a:r>
              <a:rPr lang="en-US" sz="2400" b="1" dirty="0"/>
              <a:t>1. </a:t>
            </a:r>
            <a:r>
              <a:rPr lang="en-US" sz="2400" b="1" dirty="0" err="1"/>
              <a:t>sisäiset</a:t>
            </a:r>
            <a:r>
              <a:rPr lang="en-US" sz="2400" b="1" dirty="0"/>
              <a:t>:</a:t>
            </a:r>
            <a:r>
              <a:rPr lang="en-US" sz="2400" dirty="0"/>
              <a:t> </a:t>
            </a:r>
            <a:r>
              <a:rPr lang="en-US" sz="2400" i="1" dirty="0" err="1"/>
              <a:t>rikollisuus</a:t>
            </a:r>
            <a:r>
              <a:rPr lang="en-US" sz="2400" i="1" dirty="0"/>
              <a:t>, </a:t>
            </a:r>
            <a:r>
              <a:rPr lang="en-US" sz="2400" i="1" dirty="0" err="1"/>
              <a:t>liikenneonnettomuudet</a:t>
            </a:r>
            <a:r>
              <a:rPr lang="en-US" sz="2400" i="1" dirty="0"/>
              <a:t>, </a:t>
            </a:r>
            <a:r>
              <a:rPr lang="en-US" sz="2400" i="1" dirty="0" err="1"/>
              <a:t>syrjäytyminen</a:t>
            </a:r>
            <a:r>
              <a:rPr lang="en-US" sz="2400" i="1" dirty="0"/>
              <a:t>, </a:t>
            </a:r>
            <a:r>
              <a:rPr lang="en-US" sz="2400" i="1" dirty="0" err="1"/>
              <a:t>sähkö</a:t>
            </a:r>
            <a:r>
              <a:rPr lang="en-US" sz="2400" i="1" dirty="0"/>
              <a:t>- ja </a:t>
            </a:r>
            <a:r>
              <a:rPr lang="en-US" sz="2400" i="1" dirty="0" err="1"/>
              <a:t>tietoliikenneverkkojen</a:t>
            </a:r>
            <a:r>
              <a:rPr lang="en-US" sz="2400" i="1" dirty="0"/>
              <a:t> </a:t>
            </a:r>
            <a:r>
              <a:rPr lang="en-US" sz="2400" i="1" dirty="0" err="1"/>
              <a:t>häiriöt</a:t>
            </a:r>
            <a:r>
              <a:rPr lang="en-US" sz="2400" i="1" dirty="0"/>
              <a:t>, </a:t>
            </a:r>
            <a:r>
              <a:rPr lang="en-US" sz="2400" i="1" dirty="0" err="1"/>
              <a:t>ääriliikkeet</a:t>
            </a:r>
            <a:r>
              <a:rPr lang="en-US" sz="2400" i="1" dirty="0"/>
              <a:t> (</a:t>
            </a:r>
            <a:r>
              <a:rPr lang="en-US" sz="2400" i="1" dirty="0" err="1"/>
              <a:t>esim</a:t>
            </a:r>
            <a:r>
              <a:rPr lang="en-US" sz="2400" i="1" dirty="0"/>
              <a:t>. </a:t>
            </a:r>
            <a:r>
              <a:rPr lang="en-US" sz="2400" i="1" dirty="0" err="1"/>
              <a:t>rasistiset</a:t>
            </a:r>
            <a:r>
              <a:rPr lang="en-US" sz="2400" i="1" dirty="0"/>
              <a:t>)..</a:t>
            </a:r>
          </a:p>
          <a:p>
            <a:pPr lvl="0" indent="0">
              <a:spcBef>
                <a:spcPts val="0"/>
              </a:spcBef>
              <a:spcAft>
                <a:spcPts val="0"/>
              </a:spcAft>
              <a:buSzPts val="2400"/>
              <a:buNone/>
            </a:pPr>
            <a:endParaRPr lang="en-US" sz="2400" i="1" dirty="0"/>
          </a:p>
          <a:p>
            <a:pPr marL="457200" lvl="0">
              <a:spcBef>
                <a:spcPts val="0"/>
              </a:spcBef>
              <a:spcAft>
                <a:spcPts val="0"/>
              </a:spcAft>
              <a:buSzPts val="2400"/>
            </a:pPr>
            <a:r>
              <a:rPr lang="en-US" sz="2400" b="1" dirty="0"/>
              <a:t>2. </a:t>
            </a:r>
            <a:r>
              <a:rPr lang="en-US" sz="2400" b="1" dirty="0" err="1"/>
              <a:t>ulkoiset</a:t>
            </a:r>
            <a:r>
              <a:rPr lang="en-US" sz="2400" b="1" dirty="0"/>
              <a:t>: </a:t>
            </a:r>
            <a:r>
              <a:rPr lang="en-US" sz="2400" i="1" dirty="0" err="1"/>
              <a:t>sota</a:t>
            </a:r>
            <a:r>
              <a:rPr lang="en-US" sz="2400" b="1" dirty="0"/>
              <a:t>, </a:t>
            </a:r>
            <a:r>
              <a:rPr lang="en-US" sz="2400" i="1" dirty="0" err="1"/>
              <a:t>ydinsäteily</a:t>
            </a:r>
            <a:r>
              <a:rPr lang="en-US" sz="2400" i="1" dirty="0"/>
              <a:t>, </a:t>
            </a:r>
            <a:r>
              <a:rPr lang="en-US" sz="2400" i="1" dirty="0" err="1"/>
              <a:t>öljyonnettomuus</a:t>
            </a:r>
            <a:r>
              <a:rPr lang="en-US" sz="2400" i="1" dirty="0"/>
              <a:t>, </a:t>
            </a:r>
            <a:r>
              <a:rPr lang="en-US" sz="2400" i="1" dirty="0" err="1"/>
              <a:t>terrorismi</a:t>
            </a:r>
            <a:r>
              <a:rPr lang="en-US" sz="2400" i="1" dirty="0"/>
              <a:t>, </a:t>
            </a:r>
            <a:r>
              <a:rPr lang="en-US" sz="2400" i="1" dirty="0" err="1"/>
              <a:t>pandemiat</a:t>
            </a:r>
            <a:r>
              <a:rPr lang="en-US" sz="2400" i="1" dirty="0"/>
              <a:t>, </a:t>
            </a:r>
            <a:r>
              <a:rPr lang="en-US" sz="2400" i="1" dirty="0" err="1"/>
              <a:t>kyberuhat</a:t>
            </a:r>
            <a:r>
              <a:rPr lang="en-US" sz="2400" i="1" dirty="0"/>
              <a:t>, </a:t>
            </a:r>
            <a:r>
              <a:rPr lang="en-US" sz="2400" i="1" dirty="0" err="1"/>
              <a:t>kansainvälinen</a:t>
            </a:r>
            <a:r>
              <a:rPr lang="en-US" sz="2400" i="1" dirty="0"/>
              <a:t> </a:t>
            </a:r>
            <a:r>
              <a:rPr lang="en-US" sz="2400" i="1" dirty="0" err="1"/>
              <a:t>rikollisuus</a:t>
            </a:r>
            <a:r>
              <a:rPr lang="en-US" sz="2400" i="1" dirty="0"/>
              <a:t>, </a:t>
            </a:r>
            <a:r>
              <a:rPr lang="en-US" sz="2400" i="1" dirty="0" err="1"/>
              <a:t>ilmastopakolaisuus</a:t>
            </a:r>
            <a:r>
              <a:rPr lang="en-US" sz="2400" i="1" dirty="0"/>
              <a:t>, </a:t>
            </a:r>
            <a:r>
              <a:rPr lang="en-US" sz="2400" i="1" dirty="0" err="1"/>
              <a:t>hybridisodankäynti</a:t>
            </a:r>
            <a:r>
              <a:rPr lang="en-US" sz="2400" i="1" dirty="0"/>
              <a:t>…</a:t>
            </a:r>
          </a:p>
        </p:txBody>
      </p:sp>
      <p:grpSp>
        <p:nvGrpSpPr>
          <p:cNvPr id="136" name="Group 13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7" name="Isosceles Triangle 13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Turvallinen Suomi">
            <a:extLst>
              <a:ext uri="{FF2B5EF4-FFF2-40B4-BE49-F238E27FC236}">
                <a16:creationId xmlns:a16="http://schemas.microsoft.com/office/drawing/2014/main" id="{0C7F2E93-5EB0-0C4E-AA25-DF72FBC8F29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754822" y="2257041"/>
            <a:ext cx="4161844" cy="3516696"/>
          </a:xfrm>
          <a:prstGeom prst="rect">
            <a:avLst/>
          </a:prstGeom>
          <a:noFill/>
          <a:extLst>
            <a:ext uri="{909E8E84-426E-40DD-AFC4-6F175D3DCCD1}">
              <a14:hiddenFill xmlns:a14="http://schemas.microsoft.com/office/drawing/2010/main">
                <a:solidFill>
                  <a:srgbClr val="FFFFFF"/>
                </a:solidFill>
              </a14:hiddenFill>
            </a:ext>
          </a:extLst>
        </p:spPr>
      </p:pic>
      <p:grpSp>
        <p:nvGrpSpPr>
          <p:cNvPr id="140" name="Group 139">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41" name="Rectangle 140">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AD22CCF-3E3C-2A35-3761-49A3328EDD8D}"/>
              </a:ext>
            </a:extLst>
          </p:cNvPr>
          <p:cNvSpPr>
            <a:spLocks noGrp="1"/>
          </p:cNvSpPr>
          <p:nvPr>
            <p:ph type="title"/>
          </p:nvPr>
        </p:nvSpPr>
        <p:spPr>
          <a:xfrm>
            <a:off x="838200" y="668377"/>
            <a:ext cx="10515600" cy="832763"/>
          </a:xfrm>
        </p:spPr>
        <p:txBody>
          <a:bodyPr>
            <a:normAutofit/>
          </a:bodyPr>
          <a:lstStyle/>
          <a:p>
            <a:r>
              <a:rPr lang="fi-FI" dirty="0"/>
              <a:t>Suomen ja Euroopan turvallisuus (kpl 15.)</a:t>
            </a:r>
          </a:p>
        </p:txBody>
      </p:sp>
      <p:sp>
        <p:nvSpPr>
          <p:cNvPr id="3" name="Sisällön paikkamerkki 2">
            <a:extLst>
              <a:ext uri="{FF2B5EF4-FFF2-40B4-BE49-F238E27FC236}">
                <a16:creationId xmlns:a16="http://schemas.microsoft.com/office/drawing/2014/main" id="{825E8065-166B-A6D6-0957-F968FAB91E40}"/>
              </a:ext>
            </a:extLst>
          </p:cNvPr>
          <p:cNvSpPr>
            <a:spLocks noGrp="1"/>
          </p:cNvSpPr>
          <p:nvPr>
            <p:ph sz="half" idx="1"/>
          </p:nvPr>
        </p:nvSpPr>
        <p:spPr>
          <a:xfrm>
            <a:off x="495300" y="1739900"/>
            <a:ext cx="5440680" cy="4233304"/>
          </a:xfrm>
        </p:spPr>
        <p:txBody>
          <a:bodyPr>
            <a:normAutofit/>
          </a:bodyPr>
          <a:lstStyle/>
          <a:p>
            <a:r>
              <a:rPr lang="fi-FI" sz="2400" dirty="0"/>
              <a:t>Viranomaiset pyrkivät ehkäisemään kriisejä ennakolta:</a:t>
            </a:r>
          </a:p>
          <a:p>
            <a:pPr lvl="1"/>
            <a:r>
              <a:rPr lang="fi-FI" dirty="0"/>
              <a:t>Harjoittelu</a:t>
            </a:r>
          </a:p>
          <a:p>
            <a:pPr lvl="1"/>
            <a:r>
              <a:rPr lang="fi-FI" dirty="0"/>
              <a:t>Uhkatilanteiden simulointi ja analysointi</a:t>
            </a:r>
          </a:p>
          <a:p>
            <a:pPr lvl="1"/>
            <a:r>
              <a:rPr lang="fi-FI" b="1" dirty="0"/>
              <a:t>Huoltovarmuuskeskus</a:t>
            </a:r>
          </a:p>
          <a:p>
            <a:r>
              <a:rPr lang="fi-FI" sz="2400" dirty="0"/>
              <a:t>Poikkeusolot:</a:t>
            </a:r>
          </a:p>
          <a:p>
            <a:pPr lvl="1"/>
            <a:r>
              <a:rPr lang="fi-FI" b="1" dirty="0"/>
              <a:t>Valmiuslaki</a:t>
            </a:r>
          </a:p>
          <a:p>
            <a:pPr lvl="1"/>
            <a:r>
              <a:rPr lang="fi-FI" b="1" dirty="0"/>
              <a:t>Puolustustilalaki</a:t>
            </a:r>
          </a:p>
        </p:txBody>
      </p:sp>
      <p:sp>
        <p:nvSpPr>
          <p:cNvPr id="4" name="Sisällön paikkamerkki 3">
            <a:extLst>
              <a:ext uri="{FF2B5EF4-FFF2-40B4-BE49-F238E27FC236}">
                <a16:creationId xmlns:a16="http://schemas.microsoft.com/office/drawing/2014/main" id="{88AAC076-E2F3-2FD3-E969-47827A4B91AE}"/>
              </a:ext>
            </a:extLst>
          </p:cNvPr>
          <p:cNvSpPr>
            <a:spLocks noGrp="1"/>
          </p:cNvSpPr>
          <p:nvPr>
            <p:ph sz="half" idx="2"/>
          </p:nvPr>
        </p:nvSpPr>
        <p:spPr>
          <a:xfrm>
            <a:off x="5913120" y="1739900"/>
            <a:ext cx="5957316" cy="4559300"/>
          </a:xfrm>
        </p:spPr>
        <p:txBody>
          <a:bodyPr>
            <a:noAutofit/>
          </a:bodyPr>
          <a:lstStyle/>
          <a:p>
            <a:r>
              <a:rPr lang="fi-FI" sz="2400" dirty="0"/>
              <a:t>Eurooppalainen viranomaisyhteistyö:</a:t>
            </a:r>
          </a:p>
          <a:p>
            <a:pPr lvl="1"/>
            <a:r>
              <a:rPr lang="fi-FI" b="1" dirty="0"/>
              <a:t>Euroopan komissio</a:t>
            </a:r>
          </a:p>
          <a:p>
            <a:pPr lvl="2"/>
            <a:r>
              <a:rPr lang="fi-FI" sz="2400" dirty="0"/>
              <a:t>EU:n hätäavun koordinointi</a:t>
            </a:r>
          </a:p>
          <a:p>
            <a:pPr lvl="2"/>
            <a:r>
              <a:rPr lang="fi-FI" sz="2400" dirty="0"/>
              <a:t>Yhteisvastuu eli solidaarisuuslauseke</a:t>
            </a:r>
          </a:p>
          <a:p>
            <a:pPr lvl="1"/>
            <a:r>
              <a:rPr lang="fi-FI" b="1" dirty="0" err="1"/>
              <a:t>Frontex</a:t>
            </a:r>
            <a:r>
              <a:rPr lang="fi-FI" dirty="0"/>
              <a:t>: </a:t>
            </a:r>
          </a:p>
          <a:p>
            <a:pPr lvl="2"/>
            <a:r>
              <a:rPr lang="fi-FI" sz="2400" dirty="0"/>
              <a:t>rajojen valvonta</a:t>
            </a:r>
          </a:p>
          <a:p>
            <a:pPr lvl="1"/>
            <a:r>
              <a:rPr lang="fi-FI" b="1" dirty="0" err="1"/>
              <a:t>Europol</a:t>
            </a:r>
            <a:r>
              <a:rPr lang="fi-FI" dirty="0"/>
              <a:t>: </a:t>
            </a:r>
          </a:p>
          <a:p>
            <a:pPr lvl="2"/>
            <a:r>
              <a:rPr lang="fi-FI" sz="2400" dirty="0"/>
              <a:t>Poliisiyhteistyö</a:t>
            </a:r>
          </a:p>
          <a:p>
            <a:pPr lvl="2"/>
            <a:r>
              <a:rPr lang="fi-FI" sz="2400" dirty="0"/>
              <a:t>Rikollisuuden torjunta</a:t>
            </a:r>
          </a:p>
          <a:p>
            <a:pPr lvl="1"/>
            <a:r>
              <a:rPr lang="fi-FI" b="1" dirty="0"/>
              <a:t>Euroopan kybertorjuntakeskus:</a:t>
            </a:r>
          </a:p>
          <a:p>
            <a:pPr lvl="2"/>
            <a:r>
              <a:rPr lang="fi-FI" sz="2400" dirty="0"/>
              <a:t>Tietoliikenneverkot</a:t>
            </a:r>
          </a:p>
          <a:p>
            <a:pPr lvl="2"/>
            <a:r>
              <a:rPr lang="fi-FI" sz="2400" dirty="0"/>
              <a:t>Kyberhyökkäykset</a:t>
            </a:r>
          </a:p>
        </p:txBody>
      </p:sp>
    </p:spTree>
    <p:extLst>
      <p:ext uri="{BB962C8B-B14F-4D97-AF65-F5344CB8AC3E}">
        <p14:creationId xmlns:p14="http://schemas.microsoft.com/office/powerpoint/2010/main" val="143337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 calcmode="lin" valueType="num">
                                      <p:cBhvr additive="base">
                                        <p:cTn id="4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 calcmode="lin" valueType="num">
                                      <p:cBhvr additive="base">
                                        <p:cTn id="5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2" end="2"/>
                                            </p:txEl>
                                          </p:spTgt>
                                        </p:tgtEl>
                                        <p:attrNameLst>
                                          <p:attrName>style.visibility</p:attrName>
                                        </p:attrNameLst>
                                      </p:cBhvr>
                                      <p:to>
                                        <p:strVal val="visible"/>
                                      </p:to>
                                    </p:set>
                                    <p:anim calcmode="lin" valueType="num">
                                      <p:cBhvr additive="base">
                                        <p:cTn id="6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 calcmode="lin" valueType="num">
                                      <p:cBhvr additive="base">
                                        <p:cTn id="6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4" end="4"/>
                                            </p:txEl>
                                          </p:spTgt>
                                        </p:tgtEl>
                                        <p:attrNameLst>
                                          <p:attrName>style.visibility</p:attrName>
                                        </p:attrNameLst>
                                      </p:cBhvr>
                                      <p:to>
                                        <p:strVal val="visible"/>
                                      </p:to>
                                    </p:set>
                                    <p:anim calcmode="lin" valueType="num">
                                      <p:cBhvr additive="base">
                                        <p:cTn id="7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xEl>
                                              <p:pRg st="5" end="5"/>
                                            </p:txEl>
                                          </p:spTgt>
                                        </p:tgtEl>
                                        <p:attrNameLst>
                                          <p:attrName>style.visibility</p:attrName>
                                        </p:attrNameLst>
                                      </p:cBhvr>
                                      <p:to>
                                        <p:strVal val="visible"/>
                                      </p:to>
                                    </p:set>
                                    <p:anim calcmode="lin" valueType="num">
                                      <p:cBhvr additive="base">
                                        <p:cTn id="7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
                                            <p:txEl>
                                              <p:pRg st="6" end="6"/>
                                            </p:txEl>
                                          </p:spTgt>
                                        </p:tgtEl>
                                        <p:attrNameLst>
                                          <p:attrName>style.visibility</p:attrName>
                                        </p:attrNameLst>
                                      </p:cBhvr>
                                      <p:to>
                                        <p:strVal val="visible"/>
                                      </p:to>
                                    </p:set>
                                    <p:anim calcmode="lin" valueType="num">
                                      <p:cBhvr additive="base">
                                        <p:cTn id="8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
                                            <p:txEl>
                                              <p:pRg st="7" end="7"/>
                                            </p:txEl>
                                          </p:spTgt>
                                        </p:tgtEl>
                                        <p:attrNameLst>
                                          <p:attrName>style.visibility</p:attrName>
                                        </p:attrNameLst>
                                      </p:cBhvr>
                                      <p:to>
                                        <p:strVal val="visible"/>
                                      </p:to>
                                    </p:set>
                                    <p:anim calcmode="lin" valueType="num">
                                      <p:cBhvr additive="base">
                                        <p:cTn id="9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
                                            <p:txEl>
                                              <p:pRg st="8" end="8"/>
                                            </p:txEl>
                                          </p:spTgt>
                                        </p:tgtEl>
                                        <p:attrNameLst>
                                          <p:attrName>style.visibility</p:attrName>
                                        </p:attrNameLst>
                                      </p:cBhvr>
                                      <p:to>
                                        <p:strVal val="visible"/>
                                      </p:to>
                                    </p:set>
                                    <p:anim calcmode="lin" valueType="num">
                                      <p:cBhvr additive="base">
                                        <p:cTn id="9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4">
                                            <p:txEl>
                                              <p:pRg st="9" end="9"/>
                                            </p:txEl>
                                          </p:spTgt>
                                        </p:tgtEl>
                                        <p:attrNameLst>
                                          <p:attrName>style.visibility</p:attrName>
                                        </p:attrNameLst>
                                      </p:cBhvr>
                                      <p:to>
                                        <p:strVal val="visible"/>
                                      </p:to>
                                    </p:set>
                                    <p:anim calcmode="lin" valueType="num">
                                      <p:cBhvr additive="base">
                                        <p:cTn id="10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4">
                                            <p:txEl>
                                              <p:pRg st="10" end="10"/>
                                            </p:txEl>
                                          </p:spTgt>
                                        </p:tgtEl>
                                        <p:attrNameLst>
                                          <p:attrName>style.visibility</p:attrName>
                                        </p:attrNameLst>
                                      </p:cBhvr>
                                      <p:to>
                                        <p:strVal val="visible"/>
                                      </p:to>
                                    </p:set>
                                    <p:anim calcmode="lin" valueType="num">
                                      <p:cBhvr additive="base">
                                        <p:cTn id="10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4">
                                            <p:txEl>
                                              <p:pRg st="11" end="11"/>
                                            </p:txEl>
                                          </p:spTgt>
                                        </p:tgtEl>
                                        <p:attrNameLst>
                                          <p:attrName>style.visibility</p:attrName>
                                        </p:attrNameLst>
                                      </p:cBhvr>
                                      <p:to>
                                        <p:strVal val="visible"/>
                                      </p:to>
                                    </p:set>
                                    <p:anim calcmode="lin" valueType="num">
                                      <p:cBhvr additive="base">
                                        <p:cTn id="115"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A184FD1-8E5B-E949-B3F6-775DB2D11347}"/>
              </a:ext>
            </a:extLst>
          </p:cNvPr>
          <p:cNvSpPr>
            <a:spLocks noGrp="1"/>
          </p:cNvSpPr>
          <p:nvPr>
            <p:ph type="title"/>
          </p:nvPr>
        </p:nvSpPr>
        <p:spPr>
          <a:xfrm>
            <a:off x="520700" y="566777"/>
            <a:ext cx="11150600" cy="715923"/>
          </a:xfrm>
        </p:spPr>
        <p:txBody>
          <a:bodyPr>
            <a:normAutofit fontScale="90000"/>
          </a:bodyPr>
          <a:lstStyle/>
          <a:p>
            <a:r>
              <a:rPr lang="fi-FI" dirty="0"/>
              <a:t>Suomen ja Euroopan ulko- ja turvallisuuspolitiikan johtaminen (kpl 15.)</a:t>
            </a:r>
          </a:p>
        </p:txBody>
      </p:sp>
      <p:sp>
        <p:nvSpPr>
          <p:cNvPr id="3" name="Sisällön paikkamerkki 2">
            <a:extLst>
              <a:ext uri="{FF2B5EF4-FFF2-40B4-BE49-F238E27FC236}">
                <a16:creationId xmlns:a16="http://schemas.microsoft.com/office/drawing/2014/main" id="{386B71E3-CC48-704E-ADA2-0680968E44E7}"/>
              </a:ext>
            </a:extLst>
          </p:cNvPr>
          <p:cNvSpPr>
            <a:spLocks noGrp="1"/>
          </p:cNvSpPr>
          <p:nvPr>
            <p:ph sz="half" idx="1"/>
          </p:nvPr>
        </p:nvSpPr>
        <p:spPr>
          <a:xfrm>
            <a:off x="520700" y="1529436"/>
            <a:ext cx="5735320" cy="5008523"/>
          </a:xfrm>
        </p:spPr>
        <p:txBody>
          <a:bodyPr>
            <a:normAutofit fontScale="70000" lnSpcReduction="20000"/>
          </a:bodyPr>
          <a:lstStyle/>
          <a:p>
            <a:pPr marL="0" indent="0">
              <a:buNone/>
            </a:pPr>
            <a:r>
              <a:rPr lang="fi-FI" sz="3200" b="1" u="sng" dirty="0"/>
              <a:t>Suomi</a:t>
            </a:r>
          </a:p>
          <a:p>
            <a:r>
              <a:rPr lang="fi-FI" sz="2600" b="1" dirty="0"/>
              <a:t>1. Presidentti ja hallitus </a:t>
            </a:r>
            <a:endParaRPr lang="fi-FI" sz="2600" dirty="0"/>
          </a:p>
          <a:p>
            <a:pPr lvl="1"/>
            <a:r>
              <a:rPr lang="fi-FI" sz="2600" dirty="0" err="1"/>
              <a:t>Utva</a:t>
            </a:r>
            <a:r>
              <a:rPr lang="fi-FI" sz="2600" dirty="0"/>
              <a:t> valmistelee</a:t>
            </a:r>
          </a:p>
          <a:p>
            <a:r>
              <a:rPr lang="fi-FI" sz="2600" b="1" dirty="0"/>
              <a:t>2. Ulkoasiainhallinto</a:t>
            </a:r>
          </a:p>
          <a:p>
            <a:pPr lvl="1"/>
            <a:r>
              <a:rPr lang="fi-FI" sz="2600" b="1" dirty="0"/>
              <a:t>Ulkoministeri</a:t>
            </a:r>
          </a:p>
          <a:p>
            <a:pPr lvl="1"/>
            <a:r>
              <a:rPr lang="fi-FI" sz="2600" b="1" dirty="0"/>
              <a:t>Edustustot</a:t>
            </a:r>
          </a:p>
          <a:p>
            <a:r>
              <a:rPr lang="fi-FI" sz="2600" b="1" dirty="0"/>
              <a:t>3. Maanpuolustus</a:t>
            </a:r>
          </a:p>
          <a:p>
            <a:pPr lvl="1"/>
            <a:r>
              <a:rPr lang="fi-FI" sz="2600" b="1" dirty="0"/>
              <a:t>Puolustusministeri</a:t>
            </a:r>
          </a:p>
          <a:p>
            <a:pPr lvl="1"/>
            <a:r>
              <a:rPr lang="fi-FI" sz="2600" b="1" dirty="0"/>
              <a:t>Puolustusvoimat</a:t>
            </a:r>
          </a:p>
          <a:p>
            <a:r>
              <a:rPr lang="fi-FI" sz="2600" b="1" dirty="0"/>
              <a:t>4. Sisäinen turvallisuus</a:t>
            </a:r>
          </a:p>
          <a:p>
            <a:pPr lvl="1"/>
            <a:r>
              <a:rPr lang="fi-FI" sz="2600" b="1" dirty="0"/>
              <a:t>Sisäministeri</a:t>
            </a:r>
          </a:p>
          <a:p>
            <a:pPr lvl="1"/>
            <a:r>
              <a:rPr lang="fi-FI" sz="2600" b="1" dirty="0"/>
              <a:t>Poliisi</a:t>
            </a:r>
          </a:p>
          <a:p>
            <a:r>
              <a:rPr lang="fi-FI" sz="2600" b="1" dirty="0"/>
              <a:t>5. Eduskunta</a:t>
            </a:r>
          </a:p>
          <a:p>
            <a:pPr lvl="1"/>
            <a:r>
              <a:rPr lang="fi-FI" sz="2600" b="1" dirty="0"/>
              <a:t>Ylin päätösvalta</a:t>
            </a:r>
          </a:p>
          <a:p>
            <a:pPr lvl="1"/>
            <a:r>
              <a:rPr lang="fi-FI" sz="2600" b="1" dirty="0"/>
              <a:t>Hyväksyy kansainväliset sopimukset</a:t>
            </a:r>
          </a:p>
          <a:p>
            <a:pPr lvl="1"/>
            <a:r>
              <a:rPr lang="fi-FI" sz="2600" b="1" dirty="0"/>
              <a:t>Valiokunnat: esim. ulkoasiainvaliokunta, puolustusvaliokunta</a:t>
            </a:r>
          </a:p>
          <a:p>
            <a:pPr lvl="1"/>
            <a:endParaRPr lang="fi-FI" sz="1600" dirty="0"/>
          </a:p>
          <a:p>
            <a:pPr marL="457200" lvl="1" indent="0">
              <a:buNone/>
            </a:pPr>
            <a:endParaRPr lang="fi-FI" sz="2000" dirty="0"/>
          </a:p>
          <a:p>
            <a:pPr marL="0" indent="0">
              <a:buNone/>
            </a:pPr>
            <a:endParaRPr lang="fi-FI" sz="1700" dirty="0"/>
          </a:p>
        </p:txBody>
      </p:sp>
      <p:sp>
        <p:nvSpPr>
          <p:cNvPr id="4" name="Sisällön paikkamerkki 3">
            <a:extLst>
              <a:ext uri="{FF2B5EF4-FFF2-40B4-BE49-F238E27FC236}">
                <a16:creationId xmlns:a16="http://schemas.microsoft.com/office/drawing/2014/main" id="{38311A33-4860-384B-AC4D-A9564EDD5D12}"/>
              </a:ext>
            </a:extLst>
          </p:cNvPr>
          <p:cNvSpPr>
            <a:spLocks noGrp="1"/>
          </p:cNvSpPr>
          <p:nvPr>
            <p:ph sz="half" idx="2"/>
          </p:nvPr>
        </p:nvSpPr>
        <p:spPr>
          <a:xfrm>
            <a:off x="6256020" y="1529437"/>
            <a:ext cx="5415280" cy="4884063"/>
          </a:xfrm>
        </p:spPr>
        <p:txBody>
          <a:bodyPr>
            <a:normAutofit fontScale="70000" lnSpcReduction="20000"/>
          </a:bodyPr>
          <a:lstStyle/>
          <a:p>
            <a:pPr marL="0" indent="0">
              <a:buNone/>
            </a:pPr>
            <a:r>
              <a:rPr lang="fi-FI" sz="3200" b="1" u="sng" dirty="0"/>
              <a:t>Euroopan unioni</a:t>
            </a:r>
            <a:endParaRPr lang="fi-FI" sz="3200" b="1" dirty="0"/>
          </a:p>
          <a:p>
            <a:r>
              <a:rPr lang="fi-FI" b="1" dirty="0"/>
              <a:t>1. EU:n yhteinen ulko- ja turvallisuuspolitiikka</a:t>
            </a:r>
          </a:p>
          <a:p>
            <a:pPr lvl="1"/>
            <a:r>
              <a:rPr lang="fi-FI" sz="2800" dirty="0"/>
              <a:t>EU:n yhteinen ulkopolitiikka</a:t>
            </a:r>
          </a:p>
          <a:p>
            <a:pPr lvl="1"/>
            <a:r>
              <a:rPr lang="fi-FI" sz="2800" dirty="0"/>
              <a:t>Kriisinhallinta</a:t>
            </a:r>
          </a:p>
          <a:p>
            <a:pPr lvl="1"/>
            <a:r>
              <a:rPr lang="fi-FI" sz="2800" dirty="0"/>
              <a:t>Ulkoasianhallinto (edustustot)</a:t>
            </a:r>
          </a:p>
          <a:p>
            <a:r>
              <a:rPr lang="fi-FI" sz="3200" b="1" dirty="0"/>
              <a:t>2. EU:</a:t>
            </a:r>
            <a:r>
              <a:rPr lang="fi-FI" sz="3200" b="1"/>
              <a:t>n </a:t>
            </a:r>
            <a:r>
              <a:rPr lang="fi-FI" sz="3200" b="1" dirty="0"/>
              <a:t>u</a:t>
            </a:r>
            <a:r>
              <a:rPr lang="fi-FI" sz="3200" b="1"/>
              <a:t>lkoministeri </a:t>
            </a:r>
            <a:endParaRPr lang="fi-FI" sz="3200" dirty="0"/>
          </a:p>
          <a:p>
            <a:pPr lvl="1"/>
            <a:r>
              <a:rPr lang="fi-FI" sz="2800" dirty="0"/>
              <a:t>Päätösten toimeenpano</a:t>
            </a:r>
          </a:p>
          <a:p>
            <a:r>
              <a:rPr lang="fi-FI" dirty="0"/>
              <a:t>3. </a:t>
            </a:r>
            <a:r>
              <a:rPr lang="fi-FI" b="1" dirty="0"/>
              <a:t>Eurooppa-neuvosto</a:t>
            </a:r>
          </a:p>
          <a:p>
            <a:pPr lvl="1"/>
            <a:r>
              <a:rPr lang="fi-FI" sz="2800" dirty="0"/>
              <a:t>Ulko- ja turvallisuuspolitiikan suuntaviivat</a:t>
            </a:r>
          </a:p>
          <a:p>
            <a:pPr lvl="1"/>
            <a:r>
              <a:rPr lang="fi-FI" sz="2800" dirty="0"/>
              <a:t>Yleensä yksimieliset päätökset</a:t>
            </a:r>
          </a:p>
          <a:p>
            <a:r>
              <a:rPr lang="fi-FI" b="1" dirty="0"/>
              <a:t>4. Euroopan unionin neuvosto</a:t>
            </a:r>
          </a:p>
          <a:p>
            <a:pPr lvl="1"/>
            <a:r>
              <a:rPr lang="fi-FI" sz="2800" dirty="0"/>
              <a:t>Päätökset käytännön toimista</a:t>
            </a:r>
          </a:p>
          <a:p>
            <a:pPr lvl="1"/>
            <a:r>
              <a:rPr lang="fi-FI" sz="2800" dirty="0"/>
              <a:t>Ulkoasiainneuvosto</a:t>
            </a:r>
          </a:p>
          <a:p>
            <a:pPr lvl="1"/>
            <a:endParaRPr lang="fi-FI" sz="2800" dirty="0"/>
          </a:p>
          <a:p>
            <a:pPr marL="0" indent="0">
              <a:buNone/>
            </a:pPr>
            <a:endParaRPr lang="fi-FI" sz="1700" dirty="0"/>
          </a:p>
        </p:txBody>
      </p:sp>
    </p:spTree>
    <p:extLst>
      <p:ext uri="{BB962C8B-B14F-4D97-AF65-F5344CB8AC3E}">
        <p14:creationId xmlns:p14="http://schemas.microsoft.com/office/powerpoint/2010/main" val="17297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additive="base">
                                        <p:cTn id="8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
                                            <p:txEl>
                                              <p:pRg st="14" end="14"/>
                                            </p:txEl>
                                          </p:spTgt>
                                        </p:tgtEl>
                                        <p:attrNameLst>
                                          <p:attrName>style.visibility</p:attrName>
                                        </p:attrNameLst>
                                      </p:cBhvr>
                                      <p:to>
                                        <p:strVal val="visible"/>
                                      </p:to>
                                    </p:set>
                                    <p:anim calcmode="lin" valueType="num">
                                      <p:cBhvr additive="base">
                                        <p:cTn id="9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
                                            <p:txEl>
                                              <p:pRg st="15" end="15"/>
                                            </p:txEl>
                                          </p:spTgt>
                                        </p:tgtEl>
                                        <p:attrNameLst>
                                          <p:attrName>style.visibility</p:attrName>
                                        </p:attrNameLst>
                                      </p:cBhvr>
                                      <p:to>
                                        <p:strVal val="visible"/>
                                      </p:to>
                                    </p:set>
                                    <p:anim calcmode="lin" valueType="num">
                                      <p:cBhvr additive="base">
                                        <p:cTn id="97"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4">
                                            <p:txEl>
                                              <p:pRg st="0" end="0"/>
                                            </p:txEl>
                                          </p:spTgt>
                                        </p:tgtEl>
                                        <p:attrNameLst>
                                          <p:attrName>style.visibility</p:attrName>
                                        </p:attrNameLst>
                                      </p:cBhvr>
                                      <p:to>
                                        <p:strVal val="visible"/>
                                      </p:to>
                                    </p:set>
                                    <p:anim calcmode="lin" valueType="num">
                                      <p:cBhvr additive="base">
                                        <p:cTn id="10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4">
                                            <p:txEl>
                                              <p:pRg st="1" end="1"/>
                                            </p:txEl>
                                          </p:spTgt>
                                        </p:tgtEl>
                                        <p:attrNameLst>
                                          <p:attrName>style.visibility</p:attrName>
                                        </p:attrNameLst>
                                      </p:cBhvr>
                                      <p:to>
                                        <p:strVal val="visible"/>
                                      </p:to>
                                    </p:set>
                                    <p:anim calcmode="lin" valueType="num">
                                      <p:cBhvr additive="base">
                                        <p:cTn id="10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4">
                                            <p:txEl>
                                              <p:pRg st="2" end="2"/>
                                            </p:txEl>
                                          </p:spTgt>
                                        </p:tgtEl>
                                        <p:attrNameLst>
                                          <p:attrName>style.visibility</p:attrName>
                                        </p:attrNameLst>
                                      </p:cBhvr>
                                      <p:to>
                                        <p:strVal val="visible"/>
                                      </p:to>
                                    </p:set>
                                    <p:anim calcmode="lin" valueType="num">
                                      <p:cBhvr additive="base">
                                        <p:cTn id="1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4">
                                            <p:txEl>
                                              <p:pRg st="3" end="3"/>
                                            </p:txEl>
                                          </p:spTgt>
                                        </p:tgtEl>
                                        <p:attrNameLst>
                                          <p:attrName>style.visibility</p:attrName>
                                        </p:attrNameLst>
                                      </p:cBhvr>
                                      <p:to>
                                        <p:strVal val="visible"/>
                                      </p:to>
                                    </p:set>
                                    <p:anim calcmode="lin" valueType="num">
                                      <p:cBhvr additive="base">
                                        <p:cTn id="1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4">
                                            <p:txEl>
                                              <p:pRg st="4" end="4"/>
                                            </p:txEl>
                                          </p:spTgt>
                                        </p:tgtEl>
                                        <p:attrNameLst>
                                          <p:attrName>style.visibility</p:attrName>
                                        </p:attrNameLst>
                                      </p:cBhvr>
                                      <p:to>
                                        <p:strVal val="visible"/>
                                      </p:to>
                                    </p:set>
                                    <p:anim calcmode="lin" valueType="num">
                                      <p:cBhvr additive="base">
                                        <p:cTn id="1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4">
                                            <p:txEl>
                                              <p:pRg st="5" end="5"/>
                                            </p:txEl>
                                          </p:spTgt>
                                        </p:tgtEl>
                                        <p:attrNameLst>
                                          <p:attrName>style.visibility</p:attrName>
                                        </p:attrNameLst>
                                      </p:cBhvr>
                                      <p:to>
                                        <p:strVal val="visible"/>
                                      </p:to>
                                    </p:set>
                                    <p:anim calcmode="lin" valueType="num">
                                      <p:cBhvr additive="base">
                                        <p:cTn id="1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4">
                                            <p:txEl>
                                              <p:pRg st="6" end="6"/>
                                            </p:txEl>
                                          </p:spTgt>
                                        </p:tgtEl>
                                        <p:attrNameLst>
                                          <p:attrName>style.visibility</p:attrName>
                                        </p:attrNameLst>
                                      </p:cBhvr>
                                      <p:to>
                                        <p:strVal val="visible"/>
                                      </p:to>
                                    </p:set>
                                    <p:anim calcmode="lin" valueType="num">
                                      <p:cBhvr additive="base">
                                        <p:cTn id="13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nodeType="clickEffect">
                                  <p:stCondLst>
                                    <p:cond delay="0"/>
                                  </p:stCondLst>
                                  <p:childTnLst>
                                    <p:set>
                                      <p:cBhvr>
                                        <p:cTn id="144" dur="1" fill="hold">
                                          <p:stCondLst>
                                            <p:cond delay="0"/>
                                          </p:stCondLst>
                                        </p:cTn>
                                        <p:tgtEl>
                                          <p:spTgt spid="4">
                                            <p:txEl>
                                              <p:pRg st="7" end="7"/>
                                            </p:txEl>
                                          </p:spTgt>
                                        </p:tgtEl>
                                        <p:attrNameLst>
                                          <p:attrName>style.visibility</p:attrName>
                                        </p:attrNameLst>
                                      </p:cBhvr>
                                      <p:to>
                                        <p:strVal val="visible"/>
                                      </p:to>
                                    </p:set>
                                    <p:anim calcmode="lin" valueType="num">
                                      <p:cBhvr additive="base">
                                        <p:cTn id="14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4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nodeType="clickEffect">
                                  <p:stCondLst>
                                    <p:cond delay="0"/>
                                  </p:stCondLst>
                                  <p:childTnLst>
                                    <p:set>
                                      <p:cBhvr>
                                        <p:cTn id="150" dur="1" fill="hold">
                                          <p:stCondLst>
                                            <p:cond delay="0"/>
                                          </p:stCondLst>
                                        </p:cTn>
                                        <p:tgtEl>
                                          <p:spTgt spid="4">
                                            <p:txEl>
                                              <p:pRg st="8" end="8"/>
                                            </p:txEl>
                                          </p:spTgt>
                                        </p:tgtEl>
                                        <p:attrNameLst>
                                          <p:attrName>style.visibility</p:attrName>
                                        </p:attrNameLst>
                                      </p:cBhvr>
                                      <p:to>
                                        <p:strVal val="visible"/>
                                      </p:to>
                                    </p:set>
                                    <p:anim calcmode="lin" valueType="num">
                                      <p:cBhvr additive="base">
                                        <p:cTn id="15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nodeType="clickEffect">
                                  <p:stCondLst>
                                    <p:cond delay="0"/>
                                  </p:stCondLst>
                                  <p:childTnLst>
                                    <p:set>
                                      <p:cBhvr>
                                        <p:cTn id="156" dur="1" fill="hold">
                                          <p:stCondLst>
                                            <p:cond delay="0"/>
                                          </p:stCondLst>
                                        </p:cTn>
                                        <p:tgtEl>
                                          <p:spTgt spid="4">
                                            <p:txEl>
                                              <p:pRg st="9" end="9"/>
                                            </p:txEl>
                                          </p:spTgt>
                                        </p:tgtEl>
                                        <p:attrNameLst>
                                          <p:attrName>style.visibility</p:attrName>
                                        </p:attrNameLst>
                                      </p:cBhvr>
                                      <p:to>
                                        <p:strVal val="visible"/>
                                      </p:to>
                                    </p:set>
                                    <p:anim calcmode="lin" valueType="num">
                                      <p:cBhvr additive="base">
                                        <p:cTn id="15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15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nodeType="clickEffect">
                                  <p:stCondLst>
                                    <p:cond delay="0"/>
                                  </p:stCondLst>
                                  <p:childTnLst>
                                    <p:set>
                                      <p:cBhvr>
                                        <p:cTn id="162" dur="1" fill="hold">
                                          <p:stCondLst>
                                            <p:cond delay="0"/>
                                          </p:stCondLst>
                                        </p:cTn>
                                        <p:tgtEl>
                                          <p:spTgt spid="4">
                                            <p:txEl>
                                              <p:pRg st="10" end="10"/>
                                            </p:txEl>
                                          </p:spTgt>
                                        </p:tgtEl>
                                        <p:attrNameLst>
                                          <p:attrName>style.visibility</p:attrName>
                                        </p:attrNameLst>
                                      </p:cBhvr>
                                      <p:to>
                                        <p:strVal val="visible"/>
                                      </p:to>
                                    </p:set>
                                    <p:anim calcmode="lin" valueType="num">
                                      <p:cBhvr additive="base">
                                        <p:cTn id="16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164"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nodeType="clickEffect">
                                  <p:stCondLst>
                                    <p:cond delay="0"/>
                                  </p:stCondLst>
                                  <p:childTnLst>
                                    <p:set>
                                      <p:cBhvr>
                                        <p:cTn id="168" dur="1" fill="hold">
                                          <p:stCondLst>
                                            <p:cond delay="0"/>
                                          </p:stCondLst>
                                        </p:cTn>
                                        <p:tgtEl>
                                          <p:spTgt spid="4">
                                            <p:txEl>
                                              <p:pRg st="11" end="11"/>
                                            </p:txEl>
                                          </p:spTgt>
                                        </p:tgtEl>
                                        <p:attrNameLst>
                                          <p:attrName>style.visibility</p:attrName>
                                        </p:attrNameLst>
                                      </p:cBhvr>
                                      <p:to>
                                        <p:strVal val="visible"/>
                                      </p:to>
                                    </p:set>
                                    <p:anim calcmode="lin" valueType="num">
                                      <p:cBhvr additive="base">
                                        <p:cTn id="169"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170"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nodeType="clickEffect">
                                  <p:stCondLst>
                                    <p:cond delay="0"/>
                                  </p:stCondLst>
                                  <p:childTnLst>
                                    <p:set>
                                      <p:cBhvr>
                                        <p:cTn id="174" dur="1" fill="hold">
                                          <p:stCondLst>
                                            <p:cond delay="0"/>
                                          </p:stCondLst>
                                        </p:cTn>
                                        <p:tgtEl>
                                          <p:spTgt spid="4">
                                            <p:txEl>
                                              <p:pRg st="12" end="12"/>
                                            </p:txEl>
                                          </p:spTgt>
                                        </p:tgtEl>
                                        <p:attrNameLst>
                                          <p:attrName>style.visibility</p:attrName>
                                        </p:attrNameLst>
                                      </p:cBhvr>
                                      <p:to>
                                        <p:strVal val="visible"/>
                                      </p:to>
                                    </p:set>
                                    <p:anim calcmode="lin" valueType="num">
                                      <p:cBhvr additive="base">
                                        <p:cTn id="175"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176"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nodeType="clickEffect">
                                  <p:stCondLst>
                                    <p:cond delay="0"/>
                                  </p:stCondLst>
                                  <p:childTnLst>
                                    <p:set>
                                      <p:cBhvr>
                                        <p:cTn id="180" dur="1" fill="hold">
                                          <p:stCondLst>
                                            <p:cond delay="0"/>
                                          </p:stCondLst>
                                        </p:cTn>
                                        <p:tgtEl>
                                          <p:spTgt spid="3">
                                            <p:txEl>
                                              <p:pRg st="0" end="0"/>
                                            </p:txEl>
                                          </p:spTgt>
                                        </p:tgtEl>
                                        <p:attrNameLst>
                                          <p:attrName>style.visibility</p:attrName>
                                        </p:attrNameLst>
                                      </p:cBhvr>
                                      <p:to>
                                        <p:strVal val="visible"/>
                                      </p:to>
                                    </p:set>
                                    <p:anim calcmode="lin" valueType="num">
                                      <p:cBhvr additive="base">
                                        <p:cTn id="18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4" fill="hold" nodeType="clickEffect">
                                  <p:stCondLst>
                                    <p:cond delay="0"/>
                                  </p:stCondLst>
                                  <p:childTnLst>
                                    <p:set>
                                      <p:cBhvr>
                                        <p:cTn id="186" dur="1" fill="hold">
                                          <p:stCondLst>
                                            <p:cond delay="0"/>
                                          </p:stCondLst>
                                        </p:cTn>
                                        <p:tgtEl>
                                          <p:spTgt spid="3">
                                            <p:txEl>
                                              <p:pRg st="1" end="1"/>
                                            </p:txEl>
                                          </p:spTgt>
                                        </p:tgtEl>
                                        <p:attrNameLst>
                                          <p:attrName>style.visibility</p:attrName>
                                        </p:attrNameLst>
                                      </p:cBhvr>
                                      <p:to>
                                        <p:strVal val="visible"/>
                                      </p:to>
                                    </p:set>
                                    <p:anim calcmode="lin" valueType="num">
                                      <p:cBhvr additive="base">
                                        <p:cTn id="18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nodeType="clickEffect">
                                  <p:stCondLst>
                                    <p:cond delay="0"/>
                                  </p:stCondLst>
                                  <p:childTnLst>
                                    <p:set>
                                      <p:cBhvr>
                                        <p:cTn id="192" dur="1" fill="hold">
                                          <p:stCondLst>
                                            <p:cond delay="0"/>
                                          </p:stCondLst>
                                        </p:cTn>
                                        <p:tgtEl>
                                          <p:spTgt spid="3">
                                            <p:txEl>
                                              <p:pRg st="2" end="2"/>
                                            </p:txEl>
                                          </p:spTgt>
                                        </p:tgtEl>
                                        <p:attrNameLst>
                                          <p:attrName>style.visibility</p:attrName>
                                        </p:attrNameLst>
                                      </p:cBhvr>
                                      <p:to>
                                        <p:strVal val="visible"/>
                                      </p:to>
                                    </p:set>
                                    <p:anim calcmode="lin" valueType="num">
                                      <p:cBhvr additive="base">
                                        <p:cTn id="19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2" presetClass="entr" presetSubtype="4" fill="hold" nodeType="clickEffect">
                                  <p:stCondLst>
                                    <p:cond delay="0"/>
                                  </p:stCondLst>
                                  <p:childTnLst>
                                    <p:set>
                                      <p:cBhvr>
                                        <p:cTn id="198" dur="1" fill="hold">
                                          <p:stCondLst>
                                            <p:cond delay="0"/>
                                          </p:stCondLst>
                                        </p:cTn>
                                        <p:tgtEl>
                                          <p:spTgt spid="3">
                                            <p:txEl>
                                              <p:pRg st="3" end="3"/>
                                            </p:txEl>
                                          </p:spTgt>
                                        </p:tgtEl>
                                        <p:attrNameLst>
                                          <p:attrName>style.visibility</p:attrName>
                                        </p:attrNameLst>
                                      </p:cBhvr>
                                      <p:to>
                                        <p:strVal val="visible"/>
                                      </p:to>
                                    </p:set>
                                    <p:anim calcmode="lin" valueType="num">
                                      <p:cBhvr additive="base">
                                        <p:cTn id="19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 presetClass="entr" presetSubtype="4" fill="hold" nodeType="clickEffect">
                                  <p:stCondLst>
                                    <p:cond delay="0"/>
                                  </p:stCondLst>
                                  <p:childTnLst>
                                    <p:set>
                                      <p:cBhvr>
                                        <p:cTn id="204" dur="1" fill="hold">
                                          <p:stCondLst>
                                            <p:cond delay="0"/>
                                          </p:stCondLst>
                                        </p:cTn>
                                        <p:tgtEl>
                                          <p:spTgt spid="3">
                                            <p:txEl>
                                              <p:pRg st="4" end="4"/>
                                            </p:txEl>
                                          </p:spTgt>
                                        </p:tgtEl>
                                        <p:attrNameLst>
                                          <p:attrName>style.visibility</p:attrName>
                                        </p:attrNameLst>
                                      </p:cBhvr>
                                      <p:to>
                                        <p:strVal val="visible"/>
                                      </p:to>
                                    </p:set>
                                    <p:anim calcmode="lin" valueType="num">
                                      <p:cBhvr additive="base">
                                        <p:cTn id="20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2" presetClass="entr" presetSubtype="4" fill="hold" nodeType="clickEffect">
                                  <p:stCondLst>
                                    <p:cond delay="0"/>
                                  </p:stCondLst>
                                  <p:childTnLst>
                                    <p:set>
                                      <p:cBhvr>
                                        <p:cTn id="210" dur="1" fill="hold">
                                          <p:stCondLst>
                                            <p:cond delay="0"/>
                                          </p:stCondLst>
                                        </p:cTn>
                                        <p:tgtEl>
                                          <p:spTgt spid="3">
                                            <p:txEl>
                                              <p:pRg st="5" end="5"/>
                                            </p:txEl>
                                          </p:spTgt>
                                        </p:tgtEl>
                                        <p:attrNameLst>
                                          <p:attrName>style.visibility</p:attrName>
                                        </p:attrNameLst>
                                      </p:cBhvr>
                                      <p:to>
                                        <p:strVal val="visible"/>
                                      </p:to>
                                    </p:set>
                                    <p:anim calcmode="lin" valueType="num">
                                      <p:cBhvr additive="base">
                                        <p:cTn id="2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2" presetClass="entr" presetSubtype="4" fill="hold" nodeType="clickEffect">
                                  <p:stCondLst>
                                    <p:cond delay="0"/>
                                  </p:stCondLst>
                                  <p:childTnLst>
                                    <p:set>
                                      <p:cBhvr>
                                        <p:cTn id="216" dur="1" fill="hold">
                                          <p:stCondLst>
                                            <p:cond delay="0"/>
                                          </p:stCondLst>
                                        </p:cTn>
                                        <p:tgtEl>
                                          <p:spTgt spid="3">
                                            <p:txEl>
                                              <p:pRg st="6" end="6"/>
                                            </p:txEl>
                                          </p:spTgt>
                                        </p:tgtEl>
                                        <p:attrNameLst>
                                          <p:attrName>style.visibility</p:attrName>
                                        </p:attrNameLst>
                                      </p:cBhvr>
                                      <p:to>
                                        <p:strVal val="visible"/>
                                      </p:to>
                                    </p:set>
                                    <p:anim calcmode="lin" valueType="num">
                                      <p:cBhvr additive="base">
                                        <p:cTn id="2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 presetClass="entr" presetSubtype="4" fill="hold" nodeType="clickEffect">
                                  <p:stCondLst>
                                    <p:cond delay="0"/>
                                  </p:stCondLst>
                                  <p:childTnLst>
                                    <p:set>
                                      <p:cBhvr>
                                        <p:cTn id="222" dur="1" fill="hold">
                                          <p:stCondLst>
                                            <p:cond delay="0"/>
                                          </p:stCondLst>
                                        </p:cTn>
                                        <p:tgtEl>
                                          <p:spTgt spid="3">
                                            <p:txEl>
                                              <p:pRg st="7" end="7"/>
                                            </p:txEl>
                                          </p:spTgt>
                                        </p:tgtEl>
                                        <p:attrNameLst>
                                          <p:attrName>style.visibility</p:attrName>
                                        </p:attrNameLst>
                                      </p:cBhvr>
                                      <p:to>
                                        <p:strVal val="visible"/>
                                      </p:to>
                                    </p:set>
                                    <p:anim calcmode="lin" valueType="num">
                                      <p:cBhvr additive="base">
                                        <p:cTn id="2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25" fill="hold">
                      <p:stCondLst>
                        <p:cond delay="indefinite"/>
                      </p:stCondLst>
                      <p:childTnLst>
                        <p:par>
                          <p:cTn id="226" fill="hold">
                            <p:stCondLst>
                              <p:cond delay="0"/>
                            </p:stCondLst>
                            <p:childTnLst>
                              <p:par>
                                <p:cTn id="227" presetID="2" presetClass="entr" presetSubtype="4" fill="hold" nodeType="clickEffect">
                                  <p:stCondLst>
                                    <p:cond delay="0"/>
                                  </p:stCondLst>
                                  <p:childTnLst>
                                    <p:set>
                                      <p:cBhvr>
                                        <p:cTn id="228" dur="1" fill="hold">
                                          <p:stCondLst>
                                            <p:cond delay="0"/>
                                          </p:stCondLst>
                                        </p:cTn>
                                        <p:tgtEl>
                                          <p:spTgt spid="3">
                                            <p:txEl>
                                              <p:pRg st="8" end="8"/>
                                            </p:txEl>
                                          </p:spTgt>
                                        </p:tgtEl>
                                        <p:attrNameLst>
                                          <p:attrName>style.visibility</p:attrName>
                                        </p:attrNameLst>
                                      </p:cBhvr>
                                      <p:to>
                                        <p:strVal val="visible"/>
                                      </p:to>
                                    </p:set>
                                    <p:anim calcmode="lin" valueType="num">
                                      <p:cBhvr additive="base">
                                        <p:cTn id="2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3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31" fill="hold">
                      <p:stCondLst>
                        <p:cond delay="indefinite"/>
                      </p:stCondLst>
                      <p:childTnLst>
                        <p:par>
                          <p:cTn id="232" fill="hold">
                            <p:stCondLst>
                              <p:cond delay="0"/>
                            </p:stCondLst>
                            <p:childTnLst>
                              <p:par>
                                <p:cTn id="233" presetID="2" presetClass="entr" presetSubtype="4" fill="hold" nodeType="clickEffect">
                                  <p:stCondLst>
                                    <p:cond delay="0"/>
                                  </p:stCondLst>
                                  <p:childTnLst>
                                    <p:set>
                                      <p:cBhvr>
                                        <p:cTn id="234" dur="1" fill="hold">
                                          <p:stCondLst>
                                            <p:cond delay="0"/>
                                          </p:stCondLst>
                                        </p:cTn>
                                        <p:tgtEl>
                                          <p:spTgt spid="3">
                                            <p:txEl>
                                              <p:pRg st="9" end="9"/>
                                            </p:txEl>
                                          </p:spTgt>
                                        </p:tgtEl>
                                        <p:attrNameLst>
                                          <p:attrName>style.visibility</p:attrName>
                                        </p:attrNameLst>
                                      </p:cBhvr>
                                      <p:to>
                                        <p:strVal val="visible"/>
                                      </p:to>
                                    </p:set>
                                    <p:anim calcmode="lin" valueType="num">
                                      <p:cBhvr additive="base">
                                        <p:cTn id="2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3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2" presetClass="entr" presetSubtype="4" fill="hold" nodeType="clickEffect">
                                  <p:stCondLst>
                                    <p:cond delay="0"/>
                                  </p:stCondLst>
                                  <p:childTnLst>
                                    <p:set>
                                      <p:cBhvr>
                                        <p:cTn id="240" dur="1" fill="hold">
                                          <p:stCondLst>
                                            <p:cond delay="0"/>
                                          </p:stCondLst>
                                        </p:cTn>
                                        <p:tgtEl>
                                          <p:spTgt spid="3">
                                            <p:txEl>
                                              <p:pRg st="10" end="10"/>
                                            </p:txEl>
                                          </p:spTgt>
                                        </p:tgtEl>
                                        <p:attrNameLst>
                                          <p:attrName>style.visibility</p:attrName>
                                        </p:attrNameLst>
                                      </p:cBhvr>
                                      <p:to>
                                        <p:strVal val="visible"/>
                                      </p:to>
                                    </p:set>
                                    <p:anim calcmode="lin" valueType="num">
                                      <p:cBhvr additive="base">
                                        <p:cTn id="2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43" fill="hold">
                      <p:stCondLst>
                        <p:cond delay="indefinite"/>
                      </p:stCondLst>
                      <p:childTnLst>
                        <p:par>
                          <p:cTn id="244" fill="hold">
                            <p:stCondLst>
                              <p:cond delay="0"/>
                            </p:stCondLst>
                            <p:childTnLst>
                              <p:par>
                                <p:cTn id="245" presetID="2" presetClass="entr" presetSubtype="4" fill="hold" nodeType="clickEffect">
                                  <p:stCondLst>
                                    <p:cond delay="0"/>
                                  </p:stCondLst>
                                  <p:childTnLst>
                                    <p:set>
                                      <p:cBhvr>
                                        <p:cTn id="246" dur="1" fill="hold">
                                          <p:stCondLst>
                                            <p:cond delay="0"/>
                                          </p:stCondLst>
                                        </p:cTn>
                                        <p:tgtEl>
                                          <p:spTgt spid="3">
                                            <p:txEl>
                                              <p:pRg st="11" end="11"/>
                                            </p:txEl>
                                          </p:spTgt>
                                        </p:tgtEl>
                                        <p:attrNameLst>
                                          <p:attrName>style.visibility</p:attrName>
                                        </p:attrNameLst>
                                      </p:cBhvr>
                                      <p:to>
                                        <p:strVal val="visible"/>
                                      </p:to>
                                    </p:set>
                                    <p:anim calcmode="lin" valueType="num">
                                      <p:cBhvr additive="base">
                                        <p:cTn id="24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4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249" fill="hold">
                      <p:stCondLst>
                        <p:cond delay="indefinite"/>
                      </p:stCondLst>
                      <p:childTnLst>
                        <p:par>
                          <p:cTn id="250" fill="hold">
                            <p:stCondLst>
                              <p:cond delay="0"/>
                            </p:stCondLst>
                            <p:childTnLst>
                              <p:par>
                                <p:cTn id="251" presetID="2" presetClass="entr" presetSubtype="4" fill="hold" nodeType="clickEffect">
                                  <p:stCondLst>
                                    <p:cond delay="0"/>
                                  </p:stCondLst>
                                  <p:childTnLst>
                                    <p:set>
                                      <p:cBhvr>
                                        <p:cTn id="252" dur="1" fill="hold">
                                          <p:stCondLst>
                                            <p:cond delay="0"/>
                                          </p:stCondLst>
                                        </p:cTn>
                                        <p:tgtEl>
                                          <p:spTgt spid="3">
                                            <p:txEl>
                                              <p:pRg st="12" end="12"/>
                                            </p:txEl>
                                          </p:spTgt>
                                        </p:tgtEl>
                                        <p:attrNameLst>
                                          <p:attrName>style.visibility</p:attrName>
                                        </p:attrNameLst>
                                      </p:cBhvr>
                                      <p:to>
                                        <p:strVal val="visible"/>
                                      </p:to>
                                    </p:set>
                                    <p:anim calcmode="lin" valueType="num">
                                      <p:cBhvr additive="base">
                                        <p:cTn id="25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5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255" fill="hold">
                      <p:stCondLst>
                        <p:cond delay="indefinite"/>
                      </p:stCondLst>
                      <p:childTnLst>
                        <p:par>
                          <p:cTn id="256" fill="hold">
                            <p:stCondLst>
                              <p:cond delay="0"/>
                            </p:stCondLst>
                            <p:childTnLst>
                              <p:par>
                                <p:cTn id="257" presetID="2" presetClass="entr" presetSubtype="4" fill="hold" nodeType="clickEffect">
                                  <p:stCondLst>
                                    <p:cond delay="0"/>
                                  </p:stCondLst>
                                  <p:childTnLst>
                                    <p:set>
                                      <p:cBhvr>
                                        <p:cTn id="258" dur="1" fill="hold">
                                          <p:stCondLst>
                                            <p:cond delay="0"/>
                                          </p:stCondLst>
                                        </p:cTn>
                                        <p:tgtEl>
                                          <p:spTgt spid="3">
                                            <p:txEl>
                                              <p:pRg st="13" end="13"/>
                                            </p:txEl>
                                          </p:spTgt>
                                        </p:tgtEl>
                                        <p:attrNameLst>
                                          <p:attrName>style.visibility</p:attrName>
                                        </p:attrNameLst>
                                      </p:cBhvr>
                                      <p:to>
                                        <p:strVal val="visible"/>
                                      </p:to>
                                    </p:set>
                                    <p:anim calcmode="lin" valueType="num">
                                      <p:cBhvr additive="base">
                                        <p:cTn id="25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6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261" fill="hold">
                      <p:stCondLst>
                        <p:cond delay="indefinite"/>
                      </p:stCondLst>
                      <p:childTnLst>
                        <p:par>
                          <p:cTn id="262" fill="hold">
                            <p:stCondLst>
                              <p:cond delay="0"/>
                            </p:stCondLst>
                            <p:childTnLst>
                              <p:par>
                                <p:cTn id="263" presetID="2" presetClass="entr" presetSubtype="4" fill="hold" nodeType="clickEffect">
                                  <p:stCondLst>
                                    <p:cond delay="0"/>
                                  </p:stCondLst>
                                  <p:childTnLst>
                                    <p:set>
                                      <p:cBhvr>
                                        <p:cTn id="264" dur="1" fill="hold">
                                          <p:stCondLst>
                                            <p:cond delay="0"/>
                                          </p:stCondLst>
                                        </p:cTn>
                                        <p:tgtEl>
                                          <p:spTgt spid="3">
                                            <p:txEl>
                                              <p:pRg st="14" end="14"/>
                                            </p:txEl>
                                          </p:spTgt>
                                        </p:tgtEl>
                                        <p:attrNameLst>
                                          <p:attrName>style.visibility</p:attrName>
                                        </p:attrNameLst>
                                      </p:cBhvr>
                                      <p:to>
                                        <p:strVal val="visible"/>
                                      </p:to>
                                    </p:set>
                                    <p:anim calcmode="lin" valueType="num">
                                      <p:cBhvr additive="base">
                                        <p:cTn id="26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266"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267" fill="hold">
                      <p:stCondLst>
                        <p:cond delay="indefinite"/>
                      </p:stCondLst>
                      <p:childTnLst>
                        <p:par>
                          <p:cTn id="268" fill="hold">
                            <p:stCondLst>
                              <p:cond delay="0"/>
                            </p:stCondLst>
                            <p:childTnLst>
                              <p:par>
                                <p:cTn id="269" presetID="2" presetClass="entr" presetSubtype="4" fill="hold" nodeType="clickEffect">
                                  <p:stCondLst>
                                    <p:cond delay="0"/>
                                  </p:stCondLst>
                                  <p:childTnLst>
                                    <p:set>
                                      <p:cBhvr>
                                        <p:cTn id="270" dur="1" fill="hold">
                                          <p:stCondLst>
                                            <p:cond delay="0"/>
                                          </p:stCondLst>
                                        </p:cTn>
                                        <p:tgtEl>
                                          <p:spTgt spid="3">
                                            <p:txEl>
                                              <p:pRg st="15" end="15"/>
                                            </p:txEl>
                                          </p:spTgt>
                                        </p:tgtEl>
                                        <p:attrNameLst>
                                          <p:attrName>style.visibility</p:attrName>
                                        </p:attrNameLst>
                                      </p:cBhvr>
                                      <p:to>
                                        <p:strVal val="visible"/>
                                      </p:to>
                                    </p:set>
                                    <p:anim calcmode="lin" valueType="num">
                                      <p:cBhvr additive="base">
                                        <p:cTn id="271"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272"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19CE6C-27A0-C22C-1559-08B470FFD5A3}"/>
              </a:ext>
            </a:extLst>
          </p:cNvPr>
          <p:cNvSpPr>
            <a:spLocks noGrp="1"/>
          </p:cNvSpPr>
          <p:nvPr>
            <p:ph type="title"/>
          </p:nvPr>
        </p:nvSpPr>
        <p:spPr/>
        <p:txBody>
          <a:bodyPr/>
          <a:lstStyle/>
          <a:p>
            <a:r>
              <a:rPr lang="fi-FI" dirty="0"/>
              <a:t>Videot</a:t>
            </a:r>
          </a:p>
        </p:txBody>
      </p:sp>
      <p:sp>
        <p:nvSpPr>
          <p:cNvPr id="3" name="Sisällön paikkamerkki 2">
            <a:extLst>
              <a:ext uri="{FF2B5EF4-FFF2-40B4-BE49-F238E27FC236}">
                <a16:creationId xmlns:a16="http://schemas.microsoft.com/office/drawing/2014/main" id="{1E3D3369-6934-CC4E-2D30-D529092EB5B5}"/>
              </a:ext>
            </a:extLst>
          </p:cNvPr>
          <p:cNvSpPr>
            <a:spLocks noGrp="1"/>
          </p:cNvSpPr>
          <p:nvPr>
            <p:ph sz="half" idx="1"/>
          </p:nvPr>
        </p:nvSpPr>
        <p:spPr/>
        <p:txBody>
          <a:bodyPr/>
          <a:lstStyle/>
          <a:p>
            <a:r>
              <a:rPr lang="fi-FI" dirty="0">
                <a:hlinkClick r:id="rId2"/>
              </a:rPr>
              <a:t>https://frontex.europa.eu/media-centre/multimedia/videos/meet-the-people-behind-frontex-nkA1rs</a:t>
            </a:r>
            <a:endParaRPr lang="fi-FI" dirty="0"/>
          </a:p>
        </p:txBody>
      </p:sp>
      <p:sp>
        <p:nvSpPr>
          <p:cNvPr id="4" name="Sisällön paikkamerkki 3">
            <a:extLst>
              <a:ext uri="{FF2B5EF4-FFF2-40B4-BE49-F238E27FC236}">
                <a16:creationId xmlns:a16="http://schemas.microsoft.com/office/drawing/2014/main" id="{A0F4F524-8DD5-4F71-44B9-FAFC042236FC}"/>
              </a:ext>
            </a:extLst>
          </p:cNvPr>
          <p:cNvSpPr>
            <a:spLocks noGrp="1"/>
          </p:cNvSpPr>
          <p:nvPr>
            <p:ph sz="half" idx="2"/>
          </p:nvPr>
        </p:nvSpPr>
        <p:spPr/>
        <p:txBody>
          <a:bodyPr/>
          <a:lstStyle/>
          <a:p>
            <a:endParaRPr lang="fi-FI"/>
          </a:p>
        </p:txBody>
      </p:sp>
    </p:spTree>
    <p:extLst>
      <p:ext uri="{BB962C8B-B14F-4D97-AF65-F5344CB8AC3E}">
        <p14:creationId xmlns:p14="http://schemas.microsoft.com/office/powerpoint/2010/main" val="648737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E30B686-4E96-5015-9A6D-E5298C0DF90B}"/>
              </a:ext>
            </a:extLst>
          </p:cNvPr>
          <p:cNvSpPr>
            <a:spLocks noGrp="1"/>
          </p:cNvSpPr>
          <p:nvPr>
            <p:ph type="title"/>
          </p:nvPr>
        </p:nvSpPr>
        <p:spPr>
          <a:xfrm>
            <a:off x="686834" y="1153572"/>
            <a:ext cx="3200400" cy="4461163"/>
          </a:xfrm>
        </p:spPr>
        <p:txBody>
          <a:bodyPr>
            <a:normAutofit/>
          </a:bodyPr>
          <a:lstStyle/>
          <a:p>
            <a:r>
              <a:rPr lang="fi-FI" sz="3700">
                <a:solidFill>
                  <a:srgbClr val="FFFFFF"/>
                </a:solidFill>
              </a:rPr>
              <a:t>Kpl 2. </a:t>
            </a:r>
            <a:r>
              <a:rPr lang="fi-FI" sz="3700" dirty="0">
                <a:solidFill>
                  <a:srgbClr val="FFFFFF"/>
                </a:solidFill>
              </a:rPr>
              <a:t>Talous on globalisoitunut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AC4DE5C8-B859-EC13-EE65-71BD9EC0143F}"/>
              </a:ext>
            </a:extLst>
          </p:cNvPr>
          <p:cNvSpPr>
            <a:spLocks noGrp="1"/>
          </p:cNvSpPr>
          <p:nvPr>
            <p:ph idx="1"/>
          </p:nvPr>
        </p:nvSpPr>
        <p:spPr>
          <a:xfrm>
            <a:off x="4447308" y="591344"/>
            <a:ext cx="6906491" cy="5585619"/>
          </a:xfrm>
        </p:spPr>
        <p:txBody>
          <a:bodyPr anchor="ctr">
            <a:normAutofit/>
          </a:bodyPr>
          <a:lstStyle/>
          <a:p>
            <a:r>
              <a:rPr lang="fi-FI" dirty="0"/>
              <a:t>Suuryritykset hallitsevat globaalia taloutta:</a:t>
            </a:r>
          </a:p>
          <a:p>
            <a:pPr lvl="1"/>
            <a:r>
              <a:rPr lang="fi-FI" dirty="0"/>
              <a:t>1. </a:t>
            </a:r>
            <a:r>
              <a:rPr lang="fi-FI" b="1" i="1" dirty="0"/>
              <a:t>Skaalaetu</a:t>
            </a:r>
            <a:r>
              <a:rPr lang="fi-FI" dirty="0"/>
              <a:t> (mittakaavaetu): halpa yksikköhinta, mainonta, tuotekehitys</a:t>
            </a:r>
          </a:p>
          <a:p>
            <a:pPr lvl="1"/>
            <a:r>
              <a:rPr lang="fi-FI" dirty="0"/>
              <a:t>2</a:t>
            </a:r>
            <a:r>
              <a:rPr lang="fi-FI" b="1" i="1" dirty="0"/>
              <a:t>. Vaikutusvalta</a:t>
            </a:r>
            <a:r>
              <a:rPr lang="fi-FI" dirty="0"/>
              <a:t>: valtiot kilpailevat suuryrityksistä </a:t>
            </a:r>
          </a:p>
          <a:p>
            <a:pPr lvl="1"/>
            <a:endParaRPr lang="fi-FI" dirty="0"/>
          </a:p>
          <a:p>
            <a:pPr lvl="1"/>
            <a:r>
              <a:rPr lang="fi-FI" b="1" dirty="0"/>
              <a:t>Yhteiskuntavastuu:</a:t>
            </a:r>
          </a:p>
          <a:p>
            <a:pPr lvl="1"/>
            <a:r>
              <a:rPr lang="fi-FI" dirty="0"/>
              <a:t>Yrityksiltä vaaditaan vastuullista toimintaa maassa, jossa se toimii</a:t>
            </a:r>
          </a:p>
          <a:p>
            <a:pPr lvl="2"/>
            <a:r>
              <a:rPr lang="fi-FI" i="1" dirty="0"/>
              <a:t>1. Taloudellinen vastuu</a:t>
            </a:r>
            <a:endParaRPr lang="fi-FI" dirty="0"/>
          </a:p>
          <a:p>
            <a:pPr lvl="2"/>
            <a:r>
              <a:rPr lang="fi-FI" i="1" dirty="0"/>
              <a:t>2. Sosiaalinen vastuu</a:t>
            </a:r>
            <a:endParaRPr lang="fi-FI" dirty="0"/>
          </a:p>
          <a:p>
            <a:pPr lvl="2"/>
            <a:r>
              <a:rPr lang="fi-FI" i="1" dirty="0"/>
              <a:t>3. Ekologinen vastuu</a:t>
            </a:r>
            <a:endParaRPr lang="fi-FI" dirty="0"/>
          </a:p>
        </p:txBody>
      </p:sp>
    </p:spTree>
    <p:extLst>
      <p:ext uri="{BB962C8B-B14F-4D97-AF65-F5344CB8AC3E}">
        <p14:creationId xmlns:p14="http://schemas.microsoft.com/office/powerpoint/2010/main" val="46030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19C052EA-05E2-403D-965E-52D1BFFA2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5FA2C64-F376-AB02-6432-5A464F711E48}"/>
              </a:ext>
            </a:extLst>
          </p:cNvPr>
          <p:cNvSpPr>
            <a:spLocks noGrp="1"/>
          </p:cNvSpPr>
          <p:nvPr>
            <p:ph type="title"/>
          </p:nvPr>
        </p:nvSpPr>
        <p:spPr>
          <a:xfrm>
            <a:off x="838200" y="365126"/>
            <a:ext cx="10515600" cy="1094740"/>
          </a:xfrm>
        </p:spPr>
        <p:txBody>
          <a:bodyPr>
            <a:normAutofit/>
          </a:bodyPr>
          <a:lstStyle/>
          <a:p>
            <a:r>
              <a:rPr lang="fi-FI" dirty="0">
                <a:solidFill>
                  <a:schemeClr val="bg1"/>
                </a:solidFill>
              </a:rPr>
              <a:t>Yleinen asevelvollisuus (kpl 16.)</a:t>
            </a:r>
          </a:p>
        </p:txBody>
      </p:sp>
      <p:sp useBgFill="1">
        <p:nvSpPr>
          <p:cNvPr id="16" name="Rectangle 10">
            <a:extLst>
              <a:ext uri="{FF2B5EF4-FFF2-40B4-BE49-F238E27FC236}">
                <a16:creationId xmlns:a16="http://schemas.microsoft.com/office/drawing/2014/main" id="{4C1936B8-2FFB-4F78-8388-B8C282B8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970E4986-0216-DDE4-E8AD-149609B41AE9}"/>
              </a:ext>
            </a:extLst>
          </p:cNvPr>
          <p:cNvSpPr>
            <a:spLocks noGrp="1"/>
          </p:cNvSpPr>
          <p:nvPr>
            <p:ph sz="half" idx="1"/>
          </p:nvPr>
        </p:nvSpPr>
        <p:spPr>
          <a:xfrm>
            <a:off x="110360" y="1690689"/>
            <a:ext cx="5825620" cy="5009656"/>
          </a:xfrm>
        </p:spPr>
        <p:txBody>
          <a:bodyPr anchor="ctr">
            <a:normAutofit/>
          </a:bodyPr>
          <a:lstStyle/>
          <a:p>
            <a:pPr marL="0" indent="0">
              <a:buNone/>
            </a:pPr>
            <a:r>
              <a:rPr lang="fi-FI" b="1" u="sng" dirty="0"/>
              <a:t>Yleinen asevelvollisuus (18-60-v. miehet)</a:t>
            </a:r>
          </a:p>
          <a:p>
            <a:r>
              <a:rPr lang="fi-FI" i="1" dirty="0"/>
              <a:t>Kutsunnat</a:t>
            </a:r>
            <a:r>
              <a:rPr lang="fi-FI" dirty="0"/>
              <a:t>: 18-v. miehet</a:t>
            </a:r>
          </a:p>
          <a:p>
            <a:pPr marL="0" indent="0">
              <a:buNone/>
            </a:pPr>
            <a:r>
              <a:rPr lang="fi-FI" i="1" dirty="0"/>
              <a:t>→ varusmies- tai siviilipalvelus</a:t>
            </a:r>
          </a:p>
          <a:p>
            <a:pPr lvl="1"/>
            <a:r>
              <a:rPr lang="fi-FI" sz="2800" i="1" dirty="0"/>
              <a:t>Asepalvelus</a:t>
            </a:r>
            <a:r>
              <a:rPr lang="fi-FI" sz="2800" dirty="0"/>
              <a:t>: 165, 255 tai 347 päivää</a:t>
            </a:r>
          </a:p>
          <a:p>
            <a:pPr lvl="1"/>
            <a:r>
              <a:rPr lang="fi-FI" sz="2800" i="1" dirty="0"/>
              <a:t>Siviilipalvelus</a:t>
            </a:r>
            <a:r>
              <a:rPr lang="fi-FI" sz="2800" dirty="0"/>
              <a:t>: 347 päivää, alkukoulutus ja työpalvelu</a:t>
            </a:r>
          </a:p>
          <a:p>
            <a:r>
              <a:rPr lang="fi-FI" dirty="0"/>
              <a:t>Naisten vapaaehtoinen palvelu</a:t>
            </a:r>
          </a:p>
          <a:p>
            <a:r>
              <a:rPr lang="fi-FI" i="1" dirty="0"/>
              <a:t>Reservi</a:t>
            </a:r>
            <a:r>
              <a:rPr lang="fi-FI" dirty="0"/>
              <a:t>: kertausharjoitukset</a:t>
            </a:r>
          </a:p>
          <a:p>
            <a:endParaRPr lang="fi-FI" sz="2000" dirty="0"/>
          </a:p>
        </p:txBody>
      </p:sp>
      <p:sp>
        <p:nvSpPr>
          <p:cNvPr id="4" name="Sisällön paikkamerkki 3">
            <a:extLst>
              <a:ext uri="{FF2B5EF4-FFF2-40B4-BE49-F238E27FC236}">
                <a16:creationId xmlns:a16="http://schemas.microsoft.com/office/drawing/2014/main" id="{098F8104-4369-8A6A-60C0-AAF54E361464}"/>
              </a:ext>
            </a:extLst>
          </p:cNvPr>
          <p:cNvSpPr>
            <a:spLocks noGrp="1"/>
          </p:cNvSpPr>
          <p:nvPr>
            <p:ph sz="half" idx="2"/>
          </p:nvPr>
        </p:nvSpPr>
        <p:spPr>
          <a:xfrm>
            <a:off x="6256020" y="1824992"/>
            <a:ext cx="5720080" cy="4563108"/>
          </a:xfrm>
        </p:spPr>
        <p:txBody>
          <a:bodyPr anchor="ctr">
            <a:normAutofit/>
          </a:bodyPr>
          <a:lstStyle/>
          <a:p>
            <a:r>
              <a:rPr lang="fi-FI" sz="2400" b="1" u="sng" dirty="0"/>
              <a:t>Asevelvollisuus vai ammattiarmeija?</a:t>
            </a:r>
          </a:p>
          <a:p>
            <a:r>
              <a:rPr lang="fi-FI" sz="2400" b="1" i="1" dirty="0"/>
              <a:t>Asevelvollisuus</a:t>
            </a:r>
          </a:p>
          <a:p>
            <a:pPr marL="0" indent="0">
              <a:buNone/>
            </a:pPr>
            <a:r>
              <a:rPr lang="fi-FI" sz="2400" dirty="0"/>
              <a:t>+ laaja reservi</a:t>
            </a:r>
          </a:p>
          <a:p>
            <a:pPr marL="0" indent="0">
              <a:buNone/>
            </a:pPr>
            <a:r>
              <a:rPr lang="fi-FI" sz="2400" dirty="0"/>
              <a:t>+ edullinen</a:t>
            </a:r>
          </a:p>
          <a:p>
            <a:pPr>
              <a:buFontTx/>
              <a:buChar char="-"/>
            </a:pPr>
            <a:r>
              <a:rPr lang="fi-FI" sz="2400" dirty="0"/>
              <a:t>sukupuolten tasa-arvo</a:t>
            </a:r>
          </a:p>
          <a:p>
            <a:pPr>
              <a:buFontTx/>
              <a:buChar char="-"/>
            </a:pPr>
            <a:r>
              <a:rPr lang="fi-FI" sz="2400" dirty="0"/>
              <a:t>onko sittenkään edullisempi?</a:t>
            </a:r>
          </a:p>
          <a:p>
            <a:r>
              <a:rPr lang="fi-FI" sz="2400" b="1" i="1" dirty="0"/>
              <a:t>Ammattiarmeija</a:t>
            </a:r>
          </a:p>
          <a:p>
            <a:pPr marL="0" indent="0">
              <a:buNone/>
            </a:pPr>
            <a:r>
              <a:rPr lang="fi-FI" sz="2400" dirty="0"/>
              <a:t>+ hyvin koulutettuja ja motivoituneita</a:t>
            </a:r>
          </a:p>
          <a:p>
            <a:pPr marL="0" indent="0">
              <a:buNone/>
            </a:pPr>
            <a:r>
              <a:rPr lang="fi-FI" sz="2400" dirty="0"/>
              <a:t>- kallis</a:t>
            </a:r>
          </a:p>
        </p:txBody>
      </p:sp>
    </p:spTree>
    <p:extLst>
      <p:ext uri="{BB962C8B-B14F-4D97-AF65-F5344CB8AC3E}">
        <p14:creationId xmlns:p14="http://schemas.microsoft.com/office/powerpoint/2010/main" val="27574468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 calcmode="lin" valueType="num">
                                      <p:cBhvr additive="base">
                                        <p:cTn id="4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 calcmode="lin" valueType="num">
                                      <p:cBhvr additive="base">
                                        <p:cTn id="5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 calcmode="lin" valueType="num">
                                      <p:cBhvr additive="base">
                                        <p:cTn id="6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 calcmode="lin" valueType="num">
                                      <p:cBhvr additive="base">
                                        <p:cTn id="6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5" end="5"/>
                                            </p:txEl>
                                          </p:spTgt>
                                        </p:tgtEl>
                                        <p:attrNameLst>
                                          <p:attrName>style.visibility</p:attrName>
                                        </p:attrNameLst>
                                      </p:cBhvr>
                                      <p:to>
                                        <p:strVal val="visible"/>
                                      </p:to>
                                    </p:set>
                                    <p:anim calcmode="lin" valueType="num">
                                      <p:cBhvr additive="base">
                                        <p:cTn id="7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xEl>
                                              <p:pRg st="6" end="6"/>
                                            </p:txEl>
                                          </p:spTgt>
                                        </p:tgtEl>
                                        <p:attrNameLst>
                                          <p:attrName>style.visibility</p:attrName>
                                        </p:attrNameLst>
                                      </p:cBhvr>
                                      <p:to>
                                        <p:strVal val="visible"/>
                                      </p:to>
                                    </p:set>
                                    <p:anim calcmode="lin" valueType="num">
                                      <p:cBhvr additive="base">
                                        <p:cTn id="7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
                                            <p:txEl>
                                              <p:pRg st="7" end="7"/>
                                            </p:txEl>
                                          </p:spTgt>
                                        </p:tgtEl>
                                        <p:attrNameLst>
                                          <p:attrName>style.visibility</p:attrName>
                                        </p:attrNameLst>
                                      </p:cBhvr>
                                      <p:to>
                                        <p:strVal val="visible"/>
                                      </p:to>
                                    </p:set>
                                    <p:anim calcmode="lin" valueType="num">
                                      <p:cBhvr additive="base">
                                        <p:cTn id="8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
                                            <p:txEl>
                                              <p:pRg st="8" end="8"/>
                                            </p:txEl>
                                          </p:spTgt>
                                        </p:tgtEl>
                                        <p:attrNameLst>
                                          <p:attrName>style.visibility</p:attrName>
                                        </p:attrNameLst>
                                      </p:cBhvr>
                                      <p:to>
                                        <p:strVal val="visible"/>
                                      </p:to>
                                    </p:set>
                                    <p:anim calcmode="lin" valueType="num">
                                      <p:cBhvr additive="base">
                                        <p:cTn id="9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146"/>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6"/>
          <p:cNvSpPr txBox="1">
            <a:spLocks noGrp="1"/>
          </p:cNvSpPr>
          <p:nvPr>
            <p:ph sz="half" idx="1"/>
          </p:nvPr>
        </p:nvSpPr>
        <p:spPr>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a:p>
        </p:txBody>
      </p:sp>
      <p:sp>
        <p:nvSpPr>
          <p:cNvPr id="1116" name="Google Shape;1116;p146"/>
          <p:cNvSpPr txBox="1">
            <a:spLocks noGrp="1"/>
          </p:cNvSpPr>
          <p:nvPr>
            <p:ph sz="half" idx="2"/>
          </p:nvPr>
        </p:nvSpPr>
        <p:spPr>
          <a:xfrm>
            <a:off x="9176578" y="4597993"/>
            <a:ext cx="2554071" cy="3789763"/>
          </a:xfrm>
          <a:prstGeom prst="rect">
            <a:avLst/>
          </a:prstGeom>
        </p:spPr>
        <p:txBody>
          <a:bodyPr spcFirstLastPara="1" wrap="square" lIns="91425" tIns="91425" rIns="91425" bIns="91425" anchor="t" anchorCtr="0">
            <a:noAutofit/>
          </a:bodyPr>
          <a:lstStyle/>
          <a:p>
            <a:pPr marL="0" lvl="0" indent="0">
              <a:spcBef>
                <a:spcPts val="1200"/>
              </a:spcBef>
              <a:buNone/>
            </a:pPr>
            <a:r>
              <a:rPr lang="fi-FI" dirty="0" err="1">
                <a:hlinkClick r:id="rId3"/>
              </a:rPr>
              <a:t>https</a:t>
            </a:r>
            <a:r>
              <a:rPr lang="fi-FI" dirty="0">
                <a:hlinkClick r:id="rId3"/>
              </a:rPr>
              <a:t>://</a:t>
            </a:r>
            <a:r>
              <a:rPr lang="fi-FI" dirty="0" err="1">
                <a:hlinkClick r:id="rId3"/>
              </a:rPr>
              <a:t>youtu.be</a:t>
            </a:r>
            <a:r>
              <a:rPr lang="fi-FI" dirty="0">
                <a:hlinkClick r:id="rId3"/>
              </a:rPr>
              <a:t>/hjNnYcv1MJ8</a:t>
            </a:r>
            <a:endParaRPr dirty="0"/>
          </a:p>
        </p:txBody>
      </p:sp>
      <p:pic>
        <p:nvPicPr>
          <p:cNvPr id="1117" name="Google Shape;1117;p146"/>
          <p:cNvPicPr preferRelativeResize="0"/>
          <p:nvPr/>
        </p:nvPicPr>
        <p:blipFill>
          <a:blip r:embed="rId4">
            <a:alphaModFix/>
          </a:blip>
          <a:stretch>
            <a:fillRect/>
          </a:stretch>
        </p:blipFill>
        <p:spPr>
          <a:xfrm>
            <a:off x="352155" y="133063"/>
            <a:ext cx="8361399" cy="6591875"/>
          </a:xfrm>
          <a:prstGeom prst="rect">
            <a:avLst/>
          </a:prstGeom>
          <a:noFill/>
          <a:ln>
            <a:noFill/>
          </a:ln>
        </p:spPr>
      </p:pic>
      <p:pic>
        <p:nvPicPr>
          <p:cNvPr id="1118" name="Google Shape;1118;p146"/>
          <p:cNvPicPr preferRelativeResize="0"/>
          <p:nvPr/>
        </p:nvPicPr>
        <p:blipFill>
          <a:blip r:embed="rId5">
            <a:alphaModFix/>
          </a:blip>
          <a:stretch>
            <a:fillRect/>
          </a:stretch>
        </p:blipFill>
        <p:spPr>
          <a:xfrm>
            <a:off x="8713550" y="2457825"/>
            <a:ext cx="3368925" cy="1895019"/>
          </a:xfrm>
          <a:prstGeom prst="rect">
            <a:avLst/>
          </a:prstGeom>
          <a:noFill/>
          <a:ln>
            <a:noFill/>
          </a:ln>
        </p:spPr>
      </p:pic>
      <p:sp>
        <p:nvSpPr>
          <p:cNvPr id="1119" name="Google Shape;1119;p146"/>
          <p:cNvSpPr txBox="1"/>
          <p:nvPr/>
        </p:nvSpPr>
        <p:spPr>
          <a:xfrm>
            <a:off x="8787012" y="168100"/>
            <a:ext cx="3222000" cy="22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2400" u="sng">
                <a:solidFill>
                  <a:schemeClr val="hlink"/>
                </a:solidFill>
                <a:hlinkClick r:id="rId6"/>
              </a:rPr>
              <a:t>https://www.youtube.com/watch?v=NGZ8mPw1EN0</a:t>
            </a:r>
            <a:endParaRPr sz="2400">
              <a:latin typeface="Rockwell"/>
              <a:ea typeface="Rockwell"/>
              <a:cs typeface="Rockwell"/>
              <a:sym typeface="Rockwell"/>
            </a:endParaRPr>
          </a:p>
        </p:txBody>
      </p:sp>
      <p:pic>
        <p:nvPicPr>
          <p:cNvPr id="8" name="Google Shape;1117;p146">
            <a:extLst>
              <a:ext uri="{FF2B5EF4-FFF2-40B4-BE49-F238E27FC236}">
                <a16:creationId xmlns:a16="http://schemas.microsoft.com/office/drawing/2014/main" id="{93889D33-A53F-2048-B819-0712C96DDAC6}"/>
              </a:ext>
            </a:extLst>
          </p:cNvPr>
          <p:cNvPicPr preferRelativeResize="0"/>
          <p:nvPr/>
        </p:nvPicPr>
        <p:blipFill>
          <a:blip r:embed="rId4">
            <a:alphaModFix/>
          </a:blip>
          <a:stretch>
            <a:fillRect/>
          </a:stretch>
        </p:blipFill>
        <p:spPr>
          <a:xfrm>
            <a:off x="302704" y="133062"/>
            <a:ext cx="8484308" cy="65918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147"/>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47"/>
          <p:cNvSpPr txBox="1">
            <a:spLocks noGrp="1"/>
          </p:cNvSpPr>
          <p:nvPr>
            <p:ph sz="half" idx="1"/>
          </p:nvPr>
        </p:nvSpPr>
        <p:spPr>
          <a:xfrm>
            <a:off x="342675" y="238700"/>
            <a:ext cx="5462100" cy="6192900"/>
          </a:xfrm>
          <a:prstGeom prst="rect">
            <a:avLst/>
          </a:prstGeom>
        </p:spPr>
        <p:txBody>
          <a:bodyPr spcFirstLastPara="1" wrap="square" lIns="91425" tIns="91425" rIns="91425" bIns="91425" anchor="t" anchorCtr="0">
            <a:noAutofit/>
          </a:bodyPr>
          <a:lstStyle/>
          <a:p>
            <a:pPr marL="0" lvl="0" indent="0" algn="l" rtl="0">
              <a:lnSpc>
                <a:spcPct val="100000"/>
              </a:lnSpc>
              <a:spcBef>
                <a:spcPts val="1100"/>
              </a:spcBef>
              <a:spcAft>
                <a:spcPts val="0"/>
              </a:spcAft>
              <a:buClr>
                <a:schemeClr val="dk1"/>
              </a:buClr>
              <a:buSzPts val="1100"/>
              <a:buFont typeface="Arial"/>
              <a:buNone/>
            </a:pPr>
            <a:r>
              <a:rPr lang="fi-FI" sz="1800" b="1">
                <a:solidFill>
                  <a:srgbClr val="000000"/>
                </a:solidFill>
                <a:latin typeface="Calibri"/>
                <a:ea typeface="Calibri"/>
                <a:cs typeface="Calibri"/>
                <a:sym typeface="Calibri"/>
              </a:rPr>
              <a:t>Maavoimien joukko-osastot</a:t>
            </a:r>
            <a:r>
              <a:rPr lang="fi-FI" sz="1800">
                <a:solidFill>
                  <a:srgbClr val="000000"/>
                </a:solidFill>
                <a:latin typeface="Calibri"/>
                <a:ea typeface="Calibri"/>
                <a:cs typeface="Calibri"/>
                <a:sym typeface="Calibri"/>
              </a:rPr>
              <a:t> ovat</a:t>
            </a:r>
            <a:endParaRPr sz="1800">
              <a:solidFill>
                <a:srgbClr val="000000"/>
              </a:solidFill>
              <a:latin typeface="Calibri"/>
              <a:ea typeface="Calibri"/>
              <a:cs typeface="Calibri"/>
              <a:sym typeface="Calibri"/>
            </a:endParaRPr>
          </a:p>
          <a:p>
            <a:pPr marL="698500" lvl="0" indent="-342900" algn="l" rtl="0">
              <a:lnSpc>
                <a:spcPct val="136363"/>
              </a:lnSpc>
              <a:spcBef>
                <a:spcPts val="110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Jääkäriprikaati</a:t>
            </a:r>
            <a:r>
              <a:rPr lang="fi-FI" sz="1800">
                <a:solidFill>
                  <a:srgbClr val="000000"/>
                </a:solidFill>
                <a:latin typeface="Calibri"/>
                <a:ea typeface="Calibri"/>
                <a:cs typeface="Calibri"/>
                <a:sym typeface="Calibri"/>
              </a:rPr>
              <a:t> Sodankylässä ja Rovaniemellä</a:t>
            </a:r>
            <a:endParaRPr sz="1800">
              <a:solidFill>
                <a:srgbClr val="000000"/>
              </a:solidFill>
              <a:latin typeface="Calibri"/>
              <a:ea typeface="Calibri"/>
              <a:cs typeface="Calibri"/>
              <a:sym typeface="Calibri"/>
            </a:endParaRPr>
          </a:p>
          <a:p>
            <a:pPr marL="698500" lvl="0" indent="-342900" algn="l" rtl="0">
              <a:lnSpc>
                <a:spcPct val="136363"/>
              </a:lnSpc>
              <a:spcBef>
                <a:spcPts val="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Kaartin jääkärirykmentti</a:t>
            </a:r>
            <a:r>
              <a:rPr lang="fi-FI" sz="1800">
                <a:solidFill>
                  <a:srgbClr val="000000"/>
                </a:solidFill>
                <a:latin typeface="Calibri"/>
                <a:ea typeface="Calibri"/>
                <a:cs typeface="Calibri"/>
                <a:sym typeface="Calibri"/>
              </a:rPr>
              <a:t> Helsingin Santahaminassa</a:t>
            </a:r>
            <a:endParaRPr sz="1800">
              <a:solidFill>
                <a:srgbClr val="000000"/>
              </a:solidFill>
              <a:latin typeface="Calibri"/>
              <a:ea typeface="Calibri"/>
              <a:cs typeface="Calibri"/>
              <a:sym typeface="Calibri"/>
            </a:endParaRPr>
          </a:p>
          <a:p>
            <a:pPr marL="698500" lvl="0" indent="-342900" algn="l" rtl="0">
              <a:lnSpc>
                <a:spcPct val="136363"/>
              </a:lnSpc>
              <a:spcBef>
                <a:spcPts val="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Kainuun prikaati</a:t>
            </a:r>
            <a:r>
              <a:rPr lang="fi-FI" sz="1800">
                <a:solidFill>
                  <a:srgbClr val="000000"/>
                </a:solidFill>
                <a:latin typeface="Calibri"/>
                <a:ea typeface="Calibri"/>
                <a:cs typeface="Calibri"/>
                <a:sym typeface="Calibri"/>
              </a:rPr>
              <a:t> Kajaanissa</a:t>
            </a:r>
            <a:endParaRPr sz="1800">
              <a:solidFill>
                <a:srgbClr val="000000"/>
              </a:solidFill>
              <a:latin typeface="Calibri"/>
              <a:ea typeface="Calibri"/>
              <a:cs typeface="Calibri"/>
              <a:sym typeface="Calibri"/>
            </a:endParaRPr>
          </a:p>
          <a:p>
            <a:pPr marL="698500" lvl="0" indent="-342900" algn="l" rtl="0">
              <a:lnSpc>
                <a:spcPct val="136363"/>
              </a:lnSpc>
              <a:spcBef>
                <a:spcPts val="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Karjalan prikaati</a:t>
            </a:r>
            <a:r>
              <a:rPr lang="fi-FI" sz="1800">
                <a:solidFill>
                  <a:srgbClr val="000000"/>
                </a:solidFill>
                <a:latin typeface="Calibri"/>
                <a:ea typeface="Calibri"/>
                <a:cs typeface="Calibri"/>
                <a:sym typeface="Calibri"/>
              </a:rPr>
              <a:t> Kouvolan Vekaranjärvellä</a:t>
            </a:r>
            <a:endParaRPr sz="1800">
              <a:solidFill>
                <a:srgbClr val="000000"/>
              </a:solidFill>
              <a:latin typeface="Calibri"/>
              <a:ea typeface="Calibri"/>
              <a:cs typeface="Calibri"/>
              <a:sym typeface="Calibri"/>
            </a:endParaRPr>
          </a:p>
          <a:p>
            <a:pPr marL="698500" lvl="0" indent="-342900" algn="l" rtl="0">
              <a:lnSpc>
                <a:spcPct val="136363"/>
              </a:lnSpc>
              <a:spcBef>
                <a:spcPts val="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Maasotakoulu</a:t>
            </a:r>
            <a:r>
              <a:rPr lang="fi-FI" sz="1800">
                <a:solidFill>
                  <a:srgbClr val="000000"/>
                </a:solidFill>
                <a:latin typeface="Calibri"/>
                <a:ea typeface="Calibri"/>
                <a:cs typeface="Calibri"/>
                <a:sym typeface="Calibri"/>
              </a:rPr>
              <a:t> Lappeenrannassa ja Haminassa</a:t>
            </a:r>
            <a:endParaRPr sz="1800">
              <a:solidFill>
                <a:srgbClr val="000000"/>
              </a:solidFill>
              <a:latin typeface="Calibri"/>
              <a:ea typeface="Calibri"/>
              <a:cs typeface="Calibri"/>
              <a:sym typeface="Calibri"/>
            </a:endParaRPr>
          </a:p>
          <a:p>
            <a:pPr marL="698500" lvl="0" indent="-342900" algn="l" rtl="0">
              <a:lnSpc>
                <a:spcPct val="136363"/>
              </a:lnSpc>
              <a:spcBef>
                <a:spcPts val="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8">
                  <a:extLst>
                    <a:ext uri="{A12FA001-AC4F-418D-AE19-62706E023703}">
                      <ahyp:hlinkClr xmlns:ahyp="http://schemas.microsoft.com/office/drawing/2018/hyperlinkcolor" val="tx"/>
                    </a:ext>
                  </a:extLst>
                </a:hlinkClick>
              </a:rPr>
              <a:t>Panssariprikaati</a:t>
            </a:r>
            <a:r>
              <a:rPr lang="fi-FI" sz="1800">
                <a:solidFill>
                  <a:srgbClr val="000000"/>
                </a:solidFill>
                <a:latin typeface="Calibri"/>
                <a:ea typeface="Calibri"/>
                <a:cs typeface="Calibri"/>
                <a:sym typeface="Calibri"/>
              </a:rPr>
              <a:t> Parolassa</a:t>
            </a:r>
            <a:endParaRPr sz="1800">
              <a:solidFill>
                <a:srgbClr val="000000"/>
              </a:solidFill>
              <a:latin typeface="Calibri"/>
              <a:ea typeface="Calibri"/>
              <a:cs typeface="Calibri"/>
              <a:sym typeface="Calibri"/>
            </a:endParaRPr>
          </a:p>
          <a:p>
            <a:pPr marL="698500" lvl="0" indent="-342900" algn="l" rtl="0">
              <a:lnSpc>
                <a:spcPct val="136363"/>
              </a:lnSpc>
              <a:spcBef>
                <a:spcPts val="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9">
                  <a:extLst>
                    <a:ext uri="{A12FA001-AC4F-418D-AE19-62706E023703}">
                      <ahyp:hlinkClr xmlns:ahyp="http://schemas.microsoft.com/office/drawing/2018/hyperlinkcolor" val="tx"/>
                    </a:ext>
                  </a:extLst>
                </a:hlinkClick>
              </a:rPr>
              <a:t>Porin prikaati</a:t>
            </a:r>
            <a:r>
              <a:rPr lang="fi-FI" sz="1800">
                <a:solidFill>
                  <a:srgbClr val="000000"/>
                </a:solidFill>
                <a:latin typeface="Calibri"/>
                <a:ea typeface="Calibri"/>
                <a:cs typeface="Calibri"/>
                <a:sym typeface="Calibri"/>
              </a:rPr>
              <a:t> Säkylässä ja Niinisalossa</a:t>
            </a:r>
            <a:endParaRPr sz="1800">
              <a:solidFill>
                <a:srgbClr val="000000"/>
              </a:solidFill>
              <a:latin typeface="Calibri"/>
              <a:ea typeface="Calibri"/>
              <a:cs typeface="Calibri"/>
              <a:sym typeface="Calibri"/>
            </a:endParaRPr>
          </a:p>
          <a:p>
            <a:pPr marL="698500" lvl="0" indent="-342900" algn="l" rtl="0">
              <a:lnSpc>
                <a:spcPct val="136363"/>
              </a:lnSpc>
              <a:spcBef>
                <a:spcPts val="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10">
                  <a:extLst>
                    <a:ext uri="{A12FA001-AC4F-418D-AE19-62706E023703}">
                      <ahyp:hlinkClr xmlns:ahyp="http://schemas.microsoft.com/office/drawing/2018/hyperlinkcolor" val="tx"/>
                    </a:ext>
                  </a:extLst>
                </a:hlinkClick>
              </a:rPr>
              <a:t>Utin jääkärirykmentti</a:t>
            </a:r>
            <a:r>
              <a:rPr lang="fi-FI" sz="1800">
                <a:solidFill>
                  <a:srgbClr val="000000"/>
                </a:solidFill>
                <a:latin typeface="Calibri"/>
                <a:ea typeface="Calibri"/>
                <a:cs typeface="Calibri"/>
                <a:sym typeface="Calibri"/>
              </a:rPr>
              <a:t> Kouvolassa</a:t>
            </a:r>
            <a:endParaRPr sz="1800">
              <a:solidFill>
                <a:srgbClr val="000000"/>
              </a:solidFill>
              <a:latin typeface="Calibri"/>
              <a:ea typeface="Calibri"/>
              <a:cs typeface="Calibri"/>
              <a:sym typeface="Calibri"/>
            </a:endParaRPr>
          </a:p>
          <a:p>
            <a:pPr marL="0" lvl="0" indent="0" algn="l" rtl="0">
              <a:lnSpc>
                <a:spcPct val="115000"/>
              </a:lnSpc>
              <a:spcBef>
                <a:spcPts val="1600"/>
              </a:spcBef>
              <a:spcAft>
                <a:spcPts val="0"/>
              </a:spcAft>
              <a:buClr>
                <a:schemeClr val="dk1"/>
              </a:buClr>
              <a:buSzPts val="1100"/>
              <a:buFont typeface="Arial"/>
              <a:buNone/>
            </a:pPr>
            <a:r>
              <a:rPr lang="fi-FI" sz="1800">
                <a:solidFill>
                  <a:srgbClr val="000000"/>
                </a:solidFill>
                <a:latin typeface="Calibri"/>
                <a:ea typeface="Calibri"/>
                <a:cs typeface="Calibri"/>
                <a:sym typeface="Calibri"/>
              </a:rPr>
              <a:t>Maavoimia johtaa </a:t>
            </a:r>
            <a:r>
              <a:rPr lang="fi-FI" sz="1800">
                <a:solidFill>
                  <a:srgbClr val="000000"/>
                </a:solidFill>
                <a:uFill>
                  <a:noFill/>
                </a:uFill>
                <a:latin typeface="Calibri"/>
                <a:ea typeface="Calibri"/>
                <a:cs typeface="Calibri"/>
                <a:sym typeface="Calibri"/>
                <a:hlinkClick r:id="rId11">
                  <a:extLst>
                    <a:ext uri="{A12FA001-AC4F-418D-AE19-62706E023703}">
                      <ahyp:hlinkClr xmlns:ahyp="http://schemas.microsoft.com/office/drawing/2018/hyperlinkcolor" val="tx"/>
                    </a:ext>
                  </a:extLst>
                </a:hlinkClick>
              </a:rPr>
              <a:t>Maavoimien esikunta</a:t>
            </a:r>
            <a:r>
              <a:rPr lang="fi-FI" sz="1800">
                <a:solidFill>
                  <a:srgbClr val="000000"/>
                </a:solidFill>
                <a:latin typeface="Calibri"/>
                <a:ea typeface="Calibri"/>
                <a:cs typeface="Calibri"/>
                <a:sym typeface="Calibri"/>
              </a:rPr>
              <a:t> Mikkelissä.</a:t>
            </a:r>
            <a:endParaRPr sz="1800">
              <a:solidFill>
                <a:srgbClr val="000000"/>
              </a:solidFill>
              <a:latin typeface="Calibri"/>
              <a:ea typeface="Calibri"/>
              <a:cs typeface="Calibri"/>
              <a:sym typeface="Calibri"/>
            </a:endParaRPr>
          </a:p>
          <a:p>
            <a:pPr marL="0" lvl="0" indent="0" algn="l" rtl="0">
              <a:spcBef>
                <a:spcPts val="1200"/>
              </a:spcBef>
              <a:spcAft>
                <a:spcPts val="0"/>
              </a:spcAft>
              <a:buNone/>
            </a:pPr>
            <a:endParaRPr/>
          </a:p>
        </p:txBody>
      </p:sp>
      <p:sp>
        <p:nvSpPr>
          <p:cNvPr id="1126" name="Google Shape;1126;p147"/>
          <p:cNvSpPr txBox="1">
            <a:spLocks noGrp="1"/>
          </p:cNvSpPr>
          <p:nvPr>
            <p:ph sz="half" idx="2"/>
          </p:nvPr>
        </p:nvSpPr>
        <p:spPr>
          <a:xfrm>
            <a:off x="5980375" y="363575"/>
            <a:ext cx="6005700" cy="5808600"/>
          </a:xfrm>
          <a:prstGeom prst="rect">
            <a:avLst/>
          </a:prstGeom>
        </p:spPr>
        <p:txBody>
          <a:bodyPr spcFirstLastPara="1" wrap="square" lIns="91425" tIns="91425" rIns="91425" bIns="91425" anchor="t" anchorCtr="0">
            <a:noAutofit/>
          </a:bodyPr>
          <a:lstStyle/>
          <a:p>
            <a:pPr marL="0" lvl="0" indent="0" algn="l" rtl="0">
              <a:lnSpc>
                <a:spcPct val="100000"/>
              </a:lnSpc>
              <a:spcBef>
                <a:spcPts val="1100"/>
              </a:spcBef>
              <a:spcAft>
                <a:spcPts val="0"/>
              </a:spcAft>
              <a:buClr>
                <a:schemeClr val="dk1"/>
              </a:buClr>
              <a:buSzPts val="1100"/>
              <a:buFont typeface="Arial"/>
              <a:buNone/>
            </a:pPr>
            <a:r>
              <a:rPr lang="fi-FI" sz="1800" b="1">
                <a:solidFill>
                  <a:srgbClr val="000000"/>
                </a:solidFill>
                <a:latin typeface="Calibri"/>
                <a:ea typeface="Calibri"/>
                <a:cs typeface="Calibri"/>
                <a:sym typeface="Calibri"/>
              </a:rPr>
              <a:t>Merivoimien joukko-osastot </a:t>
            </a:r>
            <a:r>
              <a:rPr lang="fi-FI" sz="1800">
                <a:solidFill>
                  <a:srgbClr val="000000"/>
                </a:solidFill>
                <a:latin typeface="Calibri"/>
                <a:ea typeface="Calibri"/>
                <a:cs typeface="Calibri"/>
                <a:sym typeface="Calibri"/>
              </a:rPr>
              <a:t>ovat</a:t>
            </a:r>
            <a:endParaRPr sz="1800">
              <a:solidFill>
                <a:srgbClr val="000000"/>
              </a:solidFill>
              <a:latin typeface="Calibri"/>
              <a:ea typeface="Calibri"/>
              <a:cs typeface="Calibri"/>
              <a:sym typeface="Calibri"/>
            </a:endParaRPr>
          </a:p>
          <a:p>
            <a:pPr marL="698500" lvl="0" indent="-342900" algn="l" rtl="0">
              <a:lnSpc>
                <a:spcPct val="136363"/>
              </a:lnSpc>
              <a:spcBef>
                <a:spcPts val="110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12">
                  <a:extLst>
                    <a:ext uri="{A12FA001-AC4F-418D-AE19-62706E023703}">
                      <ahyp:hlinkClr xmlns:ahyp="http://schemas.microsoft.com/office/drawing/2018/hyperlinkcolor" val="tx"/>
                    </a:ext>
                  </a:extLst>
                </a:hlinkClick>
              </a:rPr>
              <a:t>Merisotakoulu</a:t>
            </a:r>
            <a:r>
              <a:rPr lang="fi-FI" sz="1800">
                <a:solidFill>
                  <a:srgbClr val="000000"/>
                </a:solidFill>
                <a:latin typeface="Calibri"/>
                <a:ea typeface="Calibri"/>
                <a:cs typeface="Calibri"/>
                <a:sym typeface="Calibri"/>
              </a:rPr>
              <a:t> Suomenlinnassa Helsingissä</a:t>
            </a:r>
            <a:endParaRPr sz="1800">
              <a:solidFill>
                <a:srgbClr val="000000"/>
              </a:solidFill>
              <a:latin typeface="Calibri"/>
              <a:ea typeface="Calibri"/>
              <a:cs typeface="Calibri"/>
              <a:sym typeface="Calibri"/>
            </a:endParaRPr>
          </a:p>
          <a:p>
            <a:pPr marL="698500" lvl="0" indent="-342900" algn="l" rtl="0">
              <a:lnSpc>
                <a:spcPct val="136363"/>
              </a:lnSpc>
              <a:spcBef>
                <a:spcPts val="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13">
                  <a:extLst>
                    <a:ext uri="{A12FA001-AC4F-418D-AE19-62706E023703}">
                      <ahyp:hlinkClr xmlns:ahyp="http://schemas.microsoft.com/office/drawing/2018/hyperlinkcolor" val="tx"/>
                    </a:ext>
                  </a:extLst>
                </a:hlinkClick>
              </a:rPr>
              <a:t>Rannikkolaivasto</a:t>
            </a:r>
            <a:r>
              <a:rPr lang="fi-FI" sz="1800">
                <a:solidFill>
                  <a:srgbClr val="000000"/>
                </a:solidFill>
                <a:latin typeface="Calibri"/>
                <a:ea typeface="Calibri"/>
                <a:cs typeface="Calibri"/>
                <a:sym typeface="Calibri"/>
              </a:rPr>
              <a:t> Turussa</a:t>
            </a:r>
            <a:endParaRPr sz="1800">
              <a:solidFill>
                <a:srgbClr val="000000"/>
              </a:solidFill>
              <a:latin typeface="Calibri"/>
              <a:ea typeface="Calibri"/>
              <a:cs typeface="Calibri"/>
              <a:sym typeface="Calibri"/>
            </a:endParaRPr>
          </a:p>
          <a:p>
            <a:pPr marL="698500" lvl="0" indent="-342900" algn="l" rtl="0">
              <a:lnSpc>
                <a:spcPct val="136363"/>
              </a:lnSpc>
              <a:spcBef>
                <a:spcPts val="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14">
                  <a:extLst>
                    <a:ext uri="{A12FA001-AC4F-418D-AE19-62706E023703}">
                      <ahyp:hlinkClr xmlns:ahyp="http://schemas.microsoft.com/office/drawing/2018/hyperlinkcolor" val="tx"/>
                    </a:ext>
                  </a:extLst>
                </a:hlinkClick>
              </a:rPr>
              <a:t>Rannikkoprikaati</a:t>
            </a:r>
            <a:r>
              <a:rPr lang="fi-FI" sz="1800">
                <a:solidFill>
                  <a:srgbClr val="000000"/>
                </a:solidFill>
                <a:latin typeface="Calibri"/>
                <a:ea typeface="Calibri"/>
                <a:cs typeface="Calibri"/>
                <a:sym typeface="Calibri"/>
              </a:rPr>
              <a:t> Upinniemessä</a:t>
            </a:r>
            <a:endParaRPr sz="1800">
              <a:solidFill>
                <a:srgbClr val="000000"/>
              </a:solidFill>
              <a:latin typeface="Calibri"/>
              <a:ea typeface="Calibri"/>
              <a:cs typeface="Calibri"/>
              <a:sym typeface="Calibri"/>
            </a:endParaRPr>
          </a:p>
          <a:p>
            <a:pPr marL="698500" lvl="0" indent="-342900" algn="l" rtl="0">
              <a:lnSpc>
                <a:spcPct val="136363"/>
              </a:lnSpc>
              <a:spcBef>
                <a:spcPts val="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15">
                  <a:extLst>
                    <a:ext uri="{A12FA001-AC4F-418D-AE19-62706E023703}">
                      <ahyp:hlinkClr xmlns:ahyp="http://schemas.microsoft.com/office/drawing/2018/hyperlinkcolor" val="tx"/>
                    </a:ext>
                  </a:extLst>
                </a:hlinkClick>
              </a:rPr>
              <a:t>Uudenmaan prikaati</a:t>
            </a:r>
            <a:r>
              <a:rPr lang="fi-FI" sz="1800">
                <a:solidFill>
                  <a:srgbClr val="000000"/>
                </a:solidFill>
                <a:latin typeface="Calibri"/>
                <a:ea typeface="Calibri"/>
                <a:cs typeface="Calibri"/>
                <a:sym typeface="Calibri"/>
              </a:rPr>
              <a:t> Raaseporissa.</a:t>
            </a:r>
            <a:endParaRPr sz="1800">
              <a:solidFill>
                <a:srgbClr val="000000"/>
              </a:solidFill>
              <a:latin typeface="Calibri"/>
              <a:ea typeface="Calibri"/>
              <a:cs typeface="Calibri"/>
              <a:sym typeface="Calibri"/>
            </a:endParaRPr>
          </a:p>
          <a:p>
            <a:pPr marL="0" lvl="0" indent="0" algn="l" rtl="0">
              <a:lnSpc>
                <a:spcPct val="115000"/>
              </a:lnSpc>
              <a:spcBef>
                <a:spcPts val="1600"/>
              </a:spcBef>
              <a:spcAft>
                <a:spcPts val="0"/>
              </a:spcAft>
              <a:buClr>
                <a:schemeClr val="dk1"/>
              </a:buClr>
              <a:buSzPts val="1100"/>
              <a:buFont typeface="Arial"/>
              <a:buNone/>
            </a:pPr>
            <a:r>
              <a:rPr lang="fi-FI" sz="1800">
                <a:solidFill>
                  <a:srgbClr val="000000"/>
                </a:solidFill>
                <a:latin typeface="Calibri"/>
                <a:ea typeface="Calibri"/>
                <a:cs typeface="Calibri"/>
                <a:sym typeface="Calibri"/>
              </a:rPr>
              <a:t>Merivoimia johtaa </a:t>
            </a:r>
            <a:r>
              <a:rPr lang="fi-FI" sz="1800">
                <a:solidFill>
                  <a:srgbClr val="000000"/>
                </a:solidFill>
                <a:uFill>
                  <a:noFill/>
                </a:uFill>
                <a:latin typeface="Calibri"/>
                <a:ea typeface="Calibri"/>
                <a:cs typeface="Calibri"/>
                <a:sym typeface="Calibri"/>
                <a:hlinkClick r:id="rId16">
                  <a:extLst>
                    <a:ext uri="{A12FA001-AC4F-418D-AE19-62706E023703}">
                      <ahyp:hlinkClr xmlns:ahyp="http://schemas.microsoft.com/office/drawing/2018/hyperlinkcolor" val="tx"/>
                    </a:ext>
                  </a:extLst>
                </a:hlinkClick>
              </a:rPr>
              <a:t>Merivoimien esikunta</a:t>
            </a:r>
            <a:r>
              <a:rPr lang="fi-FI" sz="1800">
                <a:solidFill>
                  <a:srgbClr val="000000"/>
                </a:solidFill>
                <a:latin typeface="Calibri"/>
                <a:ea typeface="Calibri"/>
                <a:cs typeface="Calibri"/>
                <a:sym typeface="Calibri"/>
              </a:rPr>
              <a:t> Turussa.</a:t>
            </a:r>
            <a:endParaRPr sz="1800">
              <a:solidFill>
                <a:srgbClr val="000000"/>
              </a:solidFill>
              <a:latin typeface="Calibri"/>
              <a:ea typeface="Calibri"/>
              <a:cs typeface="Calibri"/>
              <a:sym typeface="Calibri"/>
            </a:endParaRPr>
          </a:p>
          <a:p>
            <a:pPr marL="0" lvl="0" indent="0" algn="l" rtl="0">
              <a:lnSpc>
                <a:spcPct val="100000"/>
              </a:lnSpc>
              <a:spcBef>
                <a:spcPts val="1100"/>
              </a:spcBef>
              <a:spcAft>
                <a:spcPts val="0"/>
              </a:spcAft>
              <a:buClr>
                <a:schemeClr val="dk1"/>
              </a:buClr>
              <a:buSzPts val="1100"/>
              <a:buFont typeface="Arial"/>
              <a:buNone/>
            </a:pPr>
            <a:r>
              <a:rPr lang="fi-FI" sz="1800" b="1">
                <a:solidFill>
                  <a:srgbClr val="000000"/>
                </a:solidFill>
                <a:latin typeface="Calibri"/>
                <a:ea typeface="Calibri"/>
                <a:cs typeface="Calibri"/>
                <a:sym typeface="Calibri"/>
              </a:rPr>
              <a:t>Ilmavoimien joukko-osastot </a:t>
            </a:r>
            <a:r>
              <a:rPr lang="fi-FI" sz="1800">
                <a:solidFill>
                  <a:srgbClr val="000000"/>
                </a:solidFill>
                <a:latin typeface="Calibri"/>
                <a:ea typeface="Calibri"/>
                <a:cs typeface="Calibri"/>
                <a:sym typeface="Calibri"/>
              </a:rPr>
              <a:t>ovat</a:t>
            </a:r>
            <a:endParaRPr sz="1800">
              <a:solidFill>
                <a:srgbClr val="000000"/>
              </a:solidFill>
              <a:latin typeface="Calibri"/>
              <a:ea typeface="Calibri"/>
              <a:cs typeface="Calibri"/>
              <a:sym typeface="Calibri"/>
            </a:endParaRPr>
          </a:p>
          <a:p>
            <a:pPr marL="698500" lvl="0" indent="-342900" algn="l" rtl="0">
              <a:lnSpc>
                <a:spcPct val="136363"/>
              </a:lnSpc>
              <a:spcBef>
                <a:spcPts val="110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17">
                  <a:extLst>
                    <a:ext uri="{A12FA001-AC4F-418D-AE19-62706E023703}">
                      <ahyp:hlinkClr xmlns:ahyp="http://schemas.microsoft.com/office/drawing/2018/hyperlinkcolor" val="tx"/>
                    </a:ext>
                  </a:extLst>
                </a:hlinkClick>
              </a:rPr>
              <a:t>Ilmasotakoulu</a:t>
            </a:r>
            <a:r>
              <a:rPr lang="fi-FI" sz="1800">
                <a:solidFill>
                  <a:srgbClr val="000000"/>
                </a:solidFill>
                <a:latin typeface="Calibri"/>
                <a:ea typeface="Calibri"/>
                <a:cs typeface="Calibri"/>
                <a:sym typeface="Calibri"/>
              </a:rPr>
              <a:t> Tikkakoskella</a:t>
            </a:r>
            <a:endParaRPr sz="1800">
              <a:solidFill>
                <a:srgbClr val="000000"/>
              </a:solidFill>
              <a:latin typeface="Calibri"/>
              <a:ea typeface="Calibri"/>
              <a:cs typeface="Calibri"/>
              <a:sym typeface="Calibri"/>
            </a:endParaRPr>
          </a:p>
          <a:p>
            <a:pPr marL="698500" lvl="0" indent="-342900" algn="l" rtl="0">
              <a:lnSpc>
                <a:spcPct val="136363"/>
              </a:lnSpc>
              <a:spcBef>
                <a:spcPts val="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18">
                  <a:extLst>
                    <a:ext uri="{A12FA001-AC4F-418D-AE19-62706E023703}">
                      <ahyp:hlinkClr xmlns:ahyp="http://schemas.microsoft.com/office/drawing/2018/hyperlinkcolor" val="tx"/>
                    </a:ext>
                  </a:extLst>
                </a:hlinkClick>
              </a:rPr>
              <a:t>Karjalan lennosto</a:t>
            </a:r>
            <a:r>
              <a:rPr lang="fi-FI" sz="1800">
                <a:solidFill>
                  <a:srgbClr val="000000"/>
                </a:solidFill>
                <a:latin typeface="Calibri"/>
                <a:ea typeface="Calibri"/>
                <a:cs typeface="Calibri"/>
                <a:sym typeface="Calibri"/>
              </a:rPr>
              <a:t> Kuopiossa</a:t>
            </a:r>
            <a:endParaRPr sz="1800">
              <a:solidFill>
                <a:srgbClr val="000000"/>
              </a:solidFill>
              <a:latin typeface="Calibri"/>
              <a:ea typeface="Calibri"/>
              <a:cs typeface="Calibri"/>
              <a:sym typeface="Calibri"/>
            </a:endParaRPr>
          </a:p>
          <a:p>
            <a:pPr marL="698500" lvl="0" indent="-342900" algn="l" rtl="0">
              <a:lnSpc>
                <a:spcPct val="136363"/>
              </a:lnSpc>
              <a:spcBef>
                <a:spcPts val="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19">
                  <a:extLst>
                    <a:ext uri="{A12FA001-AC4F-418D-AE19-62706E023703}">
                      <ahyp:hlinkClr xmlns:ahyp="http://schemas.microsoft.com/office/drawing/2018/hyperlinkcolor" val="tx"/>
                    </a:ext>
                  </a:extLst>
                </a:hlinkClick>
              </a:rPr>
              <a:t>Lapin lennosto</a:t>
            </a:r>
            <a:r>
              <a:rPr lang="fi-FI" sz="1800">
                <a:solidFill>
                  <a:srgbClr val="000000"/>
                </a:solidFill>
                <a:latin typeface="Calibri"/>
                <a:ea typeface="Calibri"/>
                <a:cs typeface="Calibri"/>
                <a:sym typeface="Calibri"/>
              </a:rPr>
              <a:t> Rovaniemellä</a:t>
            </a:r>
            <a:endParaRPr sz="1800">
              <a:solidFill>
                <a:srgbClr val="000000"/>
              </a:solidFill>
              <a:latin typeface="Calibri"/>
              <a:ea typeface="Calibri"/>
              <a:cs typeface="Calibri"/>
              <a:sym typeface="Calibri"/>
            </a:endParaRPr>
          </a:p>
          <a:p>
            <a:pPr marL="698500" lvl="0" indent="-342900" algn="l" rtl="0">
              <a:lnSpc>
                <a:spcPct val="136363"/>
              </a:lnSpc>
              <a:spcBef>
                <a:spcPts val="0"/>
              </a:spcBef>
              <a:spcAft>
                <a:spcPts val="0"/>
              </a:spcAft>
              <a:buClr>
                <a:srgbClr val="000000"/>
              </a:buClr>
              <a:buSzPts val="1800"/>
              <a:buFont typeface="Calibri"/>
              <a:buChar char="●"/>
            </a:pPr>
            <a:r>
              <a:rPr lang="fi-FI" sz="1800">
                <a:solidFill>
                  <a:srgbClr val="000000"/>
                </a:solidFill>
                <a:uFill>
                  <a:noFill/>
                </a:uFill>
                <a:latin typeface="Calibri"/>
                <a:ea typeface="Calibri"/>
                <a:cs typeface="Calibri"/>
                <a:sym typeface="Calibri"/>
                <a:hlinkClick r:id="rId20">
                  <a:extLst>
                    <a:ext uri="{A12FA001-AC4F-418D-AE19-62706E023703}">
                      <ahyp:hlinkClr xmlns:ahyp="http://schemas.microsoft.com/office/drawing/2018/hyperlinkcolor" val="tx"/>
                    </a:ext>
                  </a:extLst>
                </a:hlinkClick>
              </a:rPr>
              <a:t>Satakunnan lennosto</a:t>
            </a:r>
            <a:r>
              <a:rPr lang="fi-FI" sz="1800">
                <a:solidFill>
                  <a:srgbClr val="000000"/>
                </a:solidFill>
                <a:latin typeface="Calibri"/>
                <a:ea typeface="Calibri"/>
                <a:cs typeface="Calibri"/>
                <a:sym typeface="Calibri"/>
              </a:rPr>
              <a:t> Tampereella</a:t>
            </a:r>
            <a:endParaRPr sz="1800">
              <a:solidFill>
                <a:srgbClr val="000000"/>
              </a:solidFill>
              <a:latin typeface="Calibri"/>
              <a:ea typeface="Calibri"/>
              <a:cs typeface="Calibri"/>
              <a:sym typeface="Calibri"/>
            </a:endParaRPr>
          </a:p>
          <a:p>
            <a:pPr marL="0" lvl="0" indent="0" algn="l" rtl="0">
              <a:lnSpc>
                <a:spcPct val="115000"/>
              </a:lnSpc>
              <a:spcBef>
                <a:spcPts val="1600"/>
              </a:spcBef>
              <a:spcAft>
                <a:spcPts val="0"/>
              </a:spcAft>
              <a:buClr>
                <a:schemeClr val="dk1"/>
              </a:buClr>
              <a:buSzPts val="1100"/>
              <a:buFont typeface="Arial"/>
              <a:buNone/>
            </a:pPr>
            <a:r>
              <a:rPr lang="fi-FI" sz="1800">
                <a:solidFill>
                  <a:srgbClr val="000000"/>
                </a:solidFill>
                <a:latin typeface="Calibri"/>
                <a:ea typeface="Calibri"/>
                <a:cs typeface="Calibri"/>
                <a:sym typeface="Calibri"/>
              </a:rPr>
              <a:t>Ilmavoimia johtaa </a:t>
            </a:r>
            <a:r>
              <a:rPr lang="fi-FI" sz="1800">
                <a:solidFill>
                  <a:srgbClr val="000000"/>
                </a:solidFill>
                <a:uFill>
                  <a:noFill/>
                </a:uFill>
                <a:latin typeface="Calibri"/>
                <a:ea typeface="Calibri"/>
                <a:cs typeface="Calibri"/>
                <a:sym typeface="Calibri"/>
                <a:hlinkClick r:id="rId21">
                  <a:extLst>
                    <a:ext uri="{A12FA001-AC4F-418D-AE19-62706E023703}">
                      <ahyp:hlinkClr xmlns:ahyp="http://schemas.microsoft.com/office/drawing/2018/hyperlinkcolor" val="tx"/>
                    </a:ext>
                  </a:extLst>
                </a:hlinkClick>
              </a:rPr>
              <a:t>Ilmavoimien esikunta</a:t>
            </a:r>
            <a:r>
              <a:rPr lang="fi-FI" sz="1800">
                <a:solidFill>
                  <a:srgbClr val="000000"/>
                </a:solidFill>
                <a:latin typeface="Calibri"/>
                <a:ea typeface="Calibri"/>
                <a:cs typeface="Calibri"/>
                <a:sym typeface="Calibri"/>
              </a:rPr>
              <a:t> Tikkakoskella.</a:t>
            </a:r>
            <a:endParaRPr sz="1800">
              <a:solidFill>
                <a:srgbClr val="000000"/>
              </a:solidFill>
              <a:latin typeface="Calibri"/>
              <a:ea typeface="Calibri"/>
              <a:cs typeface="Calibri"/>
              <a:sym typeface="Calibri"/>
            </a:endParaRPr>
          </a:p>
          <a:p>
            <a:pPr marL="0" lvl="0" indent="0" algn="l" rtl="0">
              <a:spcBef>
                <a:spcPts val="1200"/>
              </a:spcBef>
              <a:spcAft>
                <a:spcPts val="0"/>
              </a:spcAft>
              <a:buNone/>
            </a:pPr>
            <a:endParaRPr sz="1800">
              <a:solidFill>
                <a:srgbClr val="0000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A532946F-2BDD-E31C-8ADF-02BE4A48F224}"/>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Nato-jäsenyys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E960AE30-3444-6464-A324-B6499A8F9A89}"/>
              </a:ext>
            </a:extLst>
          </p:cNvPr>
          <p:cNvSpPr>
            <a:spLocks noGrp="1"/>
          </p:cNvSpPr>
          <p:nvPr>
            <p:ph sz="half" idx="1"/>
          </p:nvPr>
        </p:nvSpPr>
        <p:spPr>
          <a:xfrm>
            <a:off x="228900" y="2071316"/>
            <a:ext cx="6713552" cy="4548144"/>
          </a:xfrm>
        </p:spPr>
        <p:txBody>
          <a:bodyPr vert="horz" lIns="91440" tIns="45720" rIns="91440" bIns="45720" rtlCol="0" anchor="t">
            <a:normAutofit/>
          </a:bodyPr>
          <a:lstStyle/>
          <a:p>
            <a:r>
              <a:rPr lang="en-US" sz="2200" b="1" dirty="0"/>
              <a:t>NATO </a:t>
            </a:r>
            <a:r>
              <a:rPr lang="en-US" sz="2200" dirty="0"/>
              <a:t>= </a:t>
            </a:r>
            <a:r>
              <a:rPr lang="en-US" sz="2200" dirty="0" err="1"/>
              <a:t>Pohjois-Atlantin</a:t>
            </a:r>
            <a:r>
              <a:rPr lang="en-US" sz="2200" dirty="0"/>
              <a:t> </a:t>
            </a:r>
            <a:r>
              <a:rPr lang="en-US" sz="2200" dirty="0" err="1"/>
              <a:t>puolustusliitto</a:t>
            </a:r>
            <a:endParaRPr lang="en-US" sz="2200" dirty="0"/>
          </a:p>
          <a:p>
            <a:pPr lvl="1"/>
            <a:r>
              <a:rPr lang="en-US" sz="2200" dirty="0" err="1"/>
              <a:t>turvatakuut</a:t>
            </a:r>
            <a:endParaRPr lang="en-US" sz="2200" dirty="0"/>
          </a:p>
          <a:p>
            <a:r>
              <a:rPr lang="en-US" sz="2200" dirty="0" err="1"/>
              <a:t>Suomessa</a:t>
            </a:r>
            <a:r>
              <a:rPr lang="en-US" sz="2200" dirty="0"/>
              <a:t> </a:t>
            </a:r>
            <a:r>
              <a:rPr lang="en-US" sz="2200" dirty="0" err="1"/>
              <a:t>pitkään</a:t>
            </a:r>
            <a:r>
              <a:rPr lang="en-US" sz="2200" dirty="0"/>
              <a:t> </a:t>
            </a:r>
            <a:r>
              <a:rPr lang="en-US" sz="2200" dirty="0" err="1"/>
              <a:t>vastustettiin</a:t>
            </a:r>
            <a:r>
              <a:rPr lang="en-US" sz="2200" dirty="0"/>
              <a:t> </a:t>
            </a:r>
            <a:r>
              <a:rPr lang="en-US" sz="2200" dirty="0" err="1"/>
              <a:t>NATO:n</a:t>
            </a:r>
            <a:r>
              <a:rPr lang="en-US" sz="2200" dirty="0"/>
              <a:t> </a:t>
            </a:r>
            <a:r>
              <a:rPr lang="en-US" sz="2200" dirty="0" err="1"/>
              <a:t>täysjäsenyyttä</a:t>
            </a:r>
            <a:r>
              <a:rPr lang="en-US" sz="2200" dirty="0"/>
              <a:t>: </a:t>
            </a:r>
          </a:p>
          <a:p>
            <a:pPr lvl="1"/>
            <a:r>
              <a:rPr lang="en-US" sz="2200" i="1" dirty="0" err="1"/>
              <a:t>Liittoutumattomuus</a:t>
            </a:r>
            <a:endParaRPr lang="en-US" sz="2200" i="1" dirty="0"/>
          </a:p>
          <a:p>
            <a:pPr lvl="1"/>
            <a:r>
              <a:rPr lang="en-US" sz="2200" i="1" dirty="0" err="1"/>
              <a:t>Venäjä-suhde</a:t>
            </a:r>
            <a:endParaRPr lang="en-US" sz="2200" i="1" dirty="0"/>
          </a:p>
          <a:p>
            <a:pPr lvl="1"/>
            <a:r>
              <a:rPr lang="en-US" sz="2200" i="1" dirty="0" err="1"/>
              <a:t>NATO:n</a:t>
            </a:r>
            <a:r>
              <a:rPr lang="en-US" sz="2200" i="1" dirty="0"/>
              <a:t> </a:t>
            </a:r>
            <a:r>
              <a:rPr lang="en-US" sz="2200" i="1" dirty="0" err="1"/>
              <a:t>rauhankumppani</a:t>
            </a:r>
            <a:endParaRPr lang="en-US" sz="2200" i="1" dirty="0"/>
          </a:p>
          <a:p>
            <a:r>
              <a:rPr lang="en-US" sz="2200" b="1" dirty="0" err="1"/>
              <a:t>Ukrainan</a:t>
            </a:r>
            <a:r>
              <a:rPr lang="en-US" sz="2200" b="1" dirty="0"/>
              <a:t> </a:t>
            </a:r>
            <a:r>
              <a:rPr lang="en-US" sz="2200" b="1" dirty="0" err="1"/>
              <a:t>sodan</a:t>
            </a:r>
            <a:r>
              <a:rPr lang="en-US" sz="2200" b="1" dirty="0"/>
              <a:t> </a:t>
            </a:r>
            <a:r>
              <a:rPr lang="en-US" sz="2200" dirty="0" err="1"/>
              <a:t>myötä</a:t>
            </a:r>
            <a:r>
              <a:rPr lang="en-US" sz="2200" dirty="0"/>
              <a:t> (2022-) </a:t>
            </a:r>
            <a:r>
              <a:rPr lang="en-US" sz="2200" dirty="0" err="1"/>
              <a:t>kansalaisten</a:t>
            </a:r>
            <a:r>
              <a:rPr lang="en-US" sz="2200" dirty="0"/>
              <a:t> </a:t>
            </a:r>
            <a:r>
              <a:rPr lang="en-US" sz="2200" dirty="0" err="1"/>
              <a:t>asenteet</a:t>
            </a:r>
            <a:r>
              <a:rPr lang="en-US" sz="2200" dirty="0"/>
              <a:t> </a:t>
            </a:r>
            <a:r>
              <a:rPr lang="en-US" sz="2200" dirty="0" err="1"/>
              <a:t>muuttuivat</a:t>
            </a:r>
            <a:endParaRPr lang="en-US" sz="2200" dirty="0"/>
          </a:p>
          <a:p>
            <a:r>
              <a:rPr lang="en-US" sz="2200" dirty="0" err="1"/>
              <a:t>Toukokuussa</a:t>
            </a:r>
            <a:r>
              <a:rPr lang="en-US" sz="2200" dirty="0"/>
              <a:t> 2022 </a:t>
            </a:r>
            <a:r>
              <a:rPr lang="en-US" sz="2200" dirty="0" err="1"/>
              <a:t>Suomen</a:t>
            </a:r>
            <a:r>
              <a:rPr lang="en-US" sz="2200" dirty="0"/>
              <a:t> ja </a:t>
            </a:r>
            <a:r>
              <a:rPr lang="en-US" sz="2200" dirty="0" err="1"/>
              <a:t>Ruotsin</a:t>
            </a:r>
            <a:r>
              <a:rPr lang="en-US" sz="2200" dirty="0"/>
              <a:t> </a:t>
            </a:r>
            <a:r>
              <a:rPr lang="en-US" sz="2200" b="1" dirty="0"/>
              <a:t>NATO-</a:t>
            </a:r>
            <a:r>
              <a:rPr lang="en-US" sz="2200" b="1" dirty="0" err="1"/>
              <a:t>hakemus</a:t>
            </a:r>
            <a:endParaRPr lang="en-US" sz="2200" b="1" dirty="0"/>
          </a:p>
          <a:p>
            <a:pPr lvl="1"/>
            <a:r>
              <a:rPr lang="en-US" sz="2200" i="1" dirty="0"/>
              <a:t>Suomi </a:t>
            </a:r>
            <a:r>
              <a:rPr lang="en-US" sz="2200" i="1" dirty="0" err="1"/>
              <a:t>hyväksyttiin</a:t>
            </a:r>
            <a:r>
              <a:rPr lang="en-US" sz="2200" i="1" dirty="0"/>
              <a:t> </a:t>
            </a:r>
            <a:r>
              <a:rPr lang="en-US" sz="2200" i="1" dirty="0" err="1"/>
              <a:t>huhtikuussa</a:t>
            </a:r>
            <a:r>
              <a:rPr lang="en-US" sz="2200" i="1" dirty="0"/>
              <a:t> 2023 NATO-</a:t>
            </a:r>
            <a:r>
              <a:rPr lang="en-US" sz="2200" i="1" dirty="0" err="1"/>
              <a:t>jäseneksi</a:t>
            </a:r>
            <a:endParaRPr lang="en-US" sz="2200" dirty="0"/>
          </a:p>
          <a:p>
            <a:endParaRPr lang="en-US" sz="2200" dirty="0"/>
          </a:p>
        </p:txBody>
      </p:sp>
      <p:pic>
        <p:nvPicPr>
          <p:cNvPr id="5" name="Sisällön paikkamerkki 4">
            <a:extLst>
              <a:ext uri="{FF2B5EF4-FFF2-40B4-BE49-F238E27FC236}">
                <a16:creationId xmlns:a16="http://schemas.microsoft.com/office/drawing/2014/main" id="{368FEA6E-8670-2A1D-592D-FA06D5163C6F}"/>
              </a:ext>
            </a:extLst>
          </p:cNvPr>
          <p:cNvPicPr>
            <a:picLocks noGrp="1" noChangeAspect="1"/>
          </p:cNvPicPr>
          <p:nvPr>
            <p:ph sz="half" idx="2"/>
          </p:nvPr>
        </p:nvPicPr>
        <p:blipFill rotWithShape="1">
          <a:blip r:embed="rId2"/>
          <a:srcRect t="13402" r="-1" b="3025"/>
          <a:stretch/>
        </p:blipFill>
        <p:spPr>
          <a:xfrm>
            <a:off x="7286045" y="1911493"/>
            <a:ext cx="4667657" cy="4707967"/>
          </a:xfrm>
          <a:prstGeom prst="rect">
            <a:avLst/>
          </a:prstGeom>
        </p:spPr>
      </p:pic>
    </p:spTree>
    <p:extLst>
      <p:ext uri="{BB962C8B-B14F-4D97-AF65-F5344CB8AC3E}">
        <p14:creationId xmlns:p14="http://schemas.microsoft.com/office/powerpoint/2010/main" val="2886489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5943" y="120196"/>
            <a:ext cx="10515600" cy="598261"/>
          </a:xfrm>
        </p:spPr>
        <p:txBody>
          <a:bodyPr>
            <a:normAutofit fontScale="90000"/>
          </a:bodyPr>
          <a:lstStyle/>
          <a:p>
            <a:r>
              <a:rPr lang="fi-FI" dirty="0"/>
              <a:t>EU:n </a:t>
            </a:r>
            <a:r>
              <a:rPr lang="fi-FI" dirty="0" err="1"/>
              <a:t>ulko</a:t>
            </a:r>
            <a:r>
              <a:rPr lang="fi-FI" dirty="0"/>
              <a:t>- ja turvallisuuspolitiikka (kpl 17.)</a:t>
            </a:r>
          </a:p>
        </p:txBody>
      </p:sp>
      <p:sp>
        <p:nvSpPr>
          <p:cNvPr id="3" name="Sisällön paikkamerkki 2"/>
          <p:cNvSpPr>
            <a:spLocks noGrp="1"/>
          </p:cNvSpPr>
          <p:nvPr>
            <p:ph sz="half" idx="1"/>
          </p:nvPr>
        </p:nvSpPr>
        <p:spPr>
          <a:xfrm>
            <a:off x="195943" y="963386"/>
            <a:ext cx="7053943" cy="5774418"/>
          </a:xfrm>
        </p:spPr>
        <p:txBody>
          <a:bodyPr>
            <a:normAutofit/>
          </a:bodyPr>
          <a:lstStyle/>
          <a:p>
            <a:pPr marL="0" indent="0">
              <a:buNone/>
            </a:pPr>
            <a:r>
              <a:rPr lang="fi-FI" u="sng" dirty="0"/>
              <a:t>Turvallisuuspolitiikka:</a:t>
            </a:r>
          </a:p>
          <a:p>
            <a:r>
              <a:rPr lang="fi-FI" b="1" dirty="0"/>
              <a:t>1. Sotilaallinen kriisinhallinta</a:t>
            </a:r>
          </a:p>
          <a:p>
            <a:pPr lvl="1"/>
            <a:r>
              <a:rPr lang="fi-FI" b="1" dirty="0"/>
              <a:t>Kriisinhallintajoukot</a:t>
            </a:r>
          </a:p>
          <a:p>
            <a:pPr lvl="1"/>
            <a:r>
              <a:rPr lang="fi-FI" dirty="0"/>
              <a:t>Siviilien turvaaminen</a:t>
            </a:r>
          </a:p>
          <a:p>
            <a:pPr lvl="1"/>
            <a:r>
              <a:rPr lang="fi-FI" dirty="0"/>
              <a:t>Vihollisuuksien lopettaminen</a:t>
            </a:r>
          </a:p>
          <a:p>
            <a:r>
              <a:rPr lang="fi-FI" b="1" dirty="0"/>
              <a:t>2. Siviilikriisinhallinta</a:t>
            </a:r>
          </a:p>
          <a:p>
            <a:pPr lvl="1"/>
            <a:r>
              <a:rPr lang="fi-FI" dirty="0"/>
              <a:t>Ehkäistään kriisien syntymistä</a:t>
            </a:r>
          </a:p>
          <a:p>
            <a:pPr lvl="1"/>
            <a:r>
              <a:rPr lang="fi-FI" dirty="0"/>
              <a:t>Mm. koulutus (oikeuslaitos, poliisi..)</a:t>
            </a:r>
          </a:p>
          <a:p>
            <a:r>
              <a:rPr lang="fi-FI" b="1" dirty="0"/>
              <a:t>3. Avunantovelvoite toisille EU-maille</a:t>
            </a:r>
          </a:p>
          <a:p>
            <a:pPr lvl="1"/>
            <a:r>
              <a:rPr lang="fi-FI" b="1" i="1" dirty="0"/>
              <a:t>Solidaarisuuslauseke ja avunantovelvoite</a:t>
            </a:r>
            <a:r>
              <a:rPr lang="fi-FI" b="1" dirty="0"/>
              <a:t>:</a:t>
            </a:r>
            <a:r>
              <a:rPr lang="fi-FI" dirty="0"/>
              <a:t> jäsenvaltioiden velvollisuus auttaa toisiaan </a:t>
            </a:r>
            <a:r>
              <a:rPr lang="fi-FI" b="1" dirty="0"/>
              <a:t>esim. luonnonkatastrofissa tai jos </a:t>
            </a:r>
            <a:r>
              <a:rPr lang="fi-FI" b="1"/>
              <a:t>jäsenmaa joutuu </a:t>
            </a:r>
            <a:r>
              <a:rPr lang="fi-FI" b="1" dirty="0"/>
              <a:t>hyökkäyksen kohteeksi </a:t>
            </a:r>
            <a:r>
              <a:rPr lang="fi-FI" dirty="0"/>
              <a:t>(</a:t>
            </a:r>
            <a:r>
              <a:rPr lang="fi-FI" u="sng" dirty="0"/>
              <a:t>epäselvää missä muodossa apua annetaan</a:t>
            </a:r>
            <a:r>
              <a:rPr lang="fi-FI" dirty="0"/>
              <a:t>)</a:t>
            </a:r>
          </a:p>
          <a:p>
            <a:pPr lvl="1"/>
            <a:endParaRPr lang="fi-FI" dirty="0"/>
          </a:p>
        </p:txBody>
      </p:sp>
      <p:pic>
        <p:nvPicPr>
          <p:cNvPr id="5" name="Sisällön paikkamerkki 4"/>
          <p:cNvPicPr>
            <a:picLocks noGrp="1" noChangeAspect="1"/>
          </p:cNvPicPr>
          <p:nvPr>
            <p:ph sz="half" idx="2"/>
          </p:nvPr>
        </p:nvPicPr>
        <p:blipFill>
          <a:blip r:embed="rId2"/>
          <a:stretch>
            <a:fillRect/>
          </a:stretch>
        </p:blipFill>
        <p:spPr>
          <a:xfrm>
            <a:off x="7137400" y="963386"/>
            <a:ext cx="4953000" cy="5774418"/>
          </a:xfrm>
          <a:prstGeom prst="rect">
            <a:avLst/>
          </a:prstGeom>
        </p:spPr>
      </p:pic>
    </p:spTree>
    <p:extLst>
      <p:ext uri="{BB962C8B-B14F-4D97-AF65-F5344CB8AC3E}">
        <p14:creationId xmlns:p14="http://schemas.microsoft.com/office/powerpoint/2010/main" val="174509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EU:n </a:t>
            </a:r>
            <a:r>
              <a:rPr lang="fi-FI" dirty="0" err="1"/>
              <a:t>ulko</a:t>
            </a:r>
            <a:r>
              <a:rPr lang="fi-FI" dirty="0"/>
              <a:t>- ja turvallisuuspolitiikka (kpl 17.)</a:t>
            </a:r>
          </a:p>
        </p:txBody>
      </p:sp>
      <p:sp>
        <p:nvSpPr>
          <p:cNvPr id="3" name="Sisällön paikkamerkki 2"/>
          <p:cNvSpPr>
            <a:spLocks noGrp="1"/>
          </p:cNvSpPr>
          <p:nvPr>
            <p:ph sz="half" idx="1"/>
          </p:nvPr>
        </p:nvSpPr>
        <p:spPr>
          <a:xfrm>
            <a:off x="165101" y="1404256"/>
            <a:ext cx="6154056" cy="5275943"/>
          </a:xfrm>
        </p:spPr>
        <p:txBody>
          <a:bodyPr>
            <a:normAutofit fontScale="92500" lnSpcReduction="10000"/>
          </a:bodyPr>
          <a:lstStyle/>
          <a:p>
            <a:pPr marL="0" indent="0">
              <a:buNone/>
            </a:pPr>
            <a:r>
              <a:rPr lang="fi-FI" b="1" u="sng" dirty="0"/>
              <a:t>EU:n yhteinen ulko- ja turvallisuuspolitiikka</a:t>
            </a:r>
            <a:r>
              <a:rPr lang="fi-FI" u="sng" dirty="0"/>
              <a:t>: </a:t>
            </a:r>
          </a:p>
          <a:p>
            <a:r>
              <a:rPr lang="fi-FI" dirty="0"/>
              <a:t>Unioni ottaa järjestönä kantaa maailman tapahtumiin ja ajaa jäsenmaiden etuja:</a:t>
            </a:r>
          </a:p>
          <a:p>
            <a:pPr lvl="1"/>
            <a:r>
              <a:rPr lang="fi-FI" b="1" dirty="0"/>
              <a:t>Eurooppa-neuvosto</a:t>
            </a:r>
            <a:r>
              <a:rPr lang="fi-FI" dirty="0"/>
              <a:t> (suuntaviivat, yksimieliset päätökset tai kukaan ei vastusta päätöstä)</a:t>
            </a:r>
          </a:p>
          <a:p>
            <a:pPr lvl="1"/>
            <a:r>
              <a:rPr lang="fi-FI" b="1" dirty="0"/>
              <a:t>Euroopan unionin neuvosto</a:t>
            </a:r>
            <a:r>
              <a:rPr lang="fi-FI" dirty="0"/>
              <a:t>: konkreettiset päätökset (yksimielinen päätös, </a:t>
            </a:r>
            <a:r>
              <a:rPr lang="fi-FI" u="sng" dirty="0"/>
              <a:t>parlamentti ei osallistu</a:t>
            </a:r>
            <a:r>
              <a:rPr lang="fi-FI" dirty="0"/>
              <a:t>)</a:t>
            </a:r>
          </a:p>
          <a:p>
            <a:pPr lvl="1"/>
            <a:r>
              <a:rPr lang="fi-FI" b="1" dirty="0"/>
              <a:t>Ulkoasioiden ja turvallisuuspolitiikan korkea edustaja ja ulkoasiainhallinto </a:t>
            </a:r>
            <a:r>
              <a:rPr lang="fi-FI" dirty="0"/>
              <a:t>(”ulkoministeri” toimeenpanee päätökset)</a:t>
            </a:r>
          </a:p>
          <a:p>
            <a:pPr lvl="1"/>
            <a:r>
              <a:rPr lang="fi-FI" b="1" dirty="0"/>
              <a:t>Ulkoasiainhallinto</a:t>
            </a:r>
            <a:r>
              <a:rPr lang="fi-FI" dirty="0"/>
              <a:t> (edustustot)</a:t>
            </a:r>
          </a:p>
          <a:p>
            <a:pPr marL="457200" lvl="1" indent="0">
              <a:buNone/>
            </a:pPr>
            <a:endParaRPr lang="fi-FI" dirty="0"/>
          </a:p>
          <a:p>
            <a:pPr marL="457200" lvl="1" indent="0">
              <a:buNone/>
            </a:pPr>
            <a:r>
              <a:rPr lang="fi-FI" dirty="0">
                <a:sym typeface="Wingdings" pitchFamily="2" charset="2"/>
              </a:rPr>
              <a:t> Tavoitteet </a:t>
            </a:r>
            <a:r>
              <a:rPr lang="fi-FI" i="1" dirty="0">
                <a:sym typeface="Wingdings" pitchFamily="2" charset="2"/>
              </a:rPr>
              <a:t>rauhan, demokratian, oikeusvaltion, ihmisoikeuksien </a:t>
            </a:r>
            <a:r>
              <a:rPr lang="fi-FI" dirty="0">
                <a:sym typeface="Wingdings" pitchFamily="2" charset="2"/>
              </a:rPr>
              <a:t>toteutuminen</a:t>
            </a:r>
            <a:endParaRPr lang="fi-FI" dirty="0"/>
          </a:p>
        </p:txBody>
      </p:sp>
      <p:pic>
        <p:nvPicPr>
          <p:cNvPr id="5" name="Sisällön paikkamerkki 4"/>
          <p:cNvPicPr>
            <a:picLocks noGrp="1" noChangeAspect="1"/>
          </p:cNvPicPr>
          <p:nvPr>
            <p:ph sz="half" idx="2"/>
          </p:nvPr>
        </p:nvPicPr>
        <p:blipFill>
          <a:blip r:embed="rId2"/>
          <a:stretch>
            <a:fillRect/>
          </a:stretch>
        </p:blipFill>
        <p:spPr>
          <a:xfrm>
            <a:off x="6572250" y="1962835"/>
            <a:ext cx="5181600" cy="3456432"/>
          </a:xfrm>
          <a:prstGeom prst="rect">
            <a:avLst/>
          </a:prstGeom>
        </p:spPr>
      </p:pic>
    </p:spTree>
    <p:extLst>
      <p:ext uri="{BB962C8B-B14F-4D97-AF65-F5344CB8AC3E}">
        <p14:creationId xmlns:p14="http://schemas.microsoft.com/office/powerpoint/2010/main" val="9485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68"/>
        <p:cNvGrpSpPr/>
        <p:nvPr/>
      </p:nvGrpSpPr>
      <p:grpSpPr>
        <a:xfrm>
          <a:off x="0" y="0"/>
          <a:ext cx="0" cy="0"/>
          <a:chOff x="0" y="0"/>
          <a:chExt cx="0" cy="0"/>
        </a:xfrm>
      </p:grpSpPr>
      <p:sp>
        <p:nvSpPr>
          <p:cNvPr id="1169" name="Google Shape;1169;p153"/>
          <p:cNvSpPr txBox="1">
            <a:spLocks noGrp="1"/>
          </p:cNvSpPr>
          <p:nvPr>
            <p:ph type="title"/>
          </p:nvPr>
        </p:nvSpPr>
        <p:spPr>
          <a:xfrm>
            <a:off x="4965430" y="629268"/>
            <a:ext cx="6586491" cy="1286160"/>
          </a:xfrm>
          <a:prstGeom prst="rect">
            <a:avLst/>
          </a:prstGeom>
        </p:spPr>
        <p:txBody>
          <a:bodyPr spcFirstLastPara="1" vert="horz" lIns="91440" tIns="45720" rIns="91440" bIns="45720" rtlCol="0" anchor="b" anchorCtr="0">
            <a:normAutofit/>
          </a:bodyPr>
          <a:lstStyle/>
          <a:p>
            <a:pPr marL="0" marR="0" lvl="0" indent="0">
              <a:spcAft>
                <a:spcPts val="0"/>
              </a:spcAft>
              <a:buSzPts val="4860"/>
            </a:pPr>
            <a:endParaRPr lang="en-US" sz="2100"/>
          </a:p>
          <a:p>
            <a:pPr marL="0" marR="0" lvl="0" indent="0">
              <a:spcAft>
                <a:spcPts val="0"/>
              </a:spcAft>
              <a:buSzPts val="4860"/>
            </a:pPr>
            <a:endParaRPr lang="en-US" sz="2100"/>
          </a:p>
          <a:p>
            <a:pPr marL="0" marR="0" lvl="0" indent="0">
              <a:spcAft>
                <a:spcPts val="0"/>
              </a:spcAft>
              <a:buSzPts val="4860"/>
            </a:pPr>
            <a:r>
              <a:rPr lang="en-US" sz="2100" b="0" i="0" u="none" strike="noStrike" cap="none">
                <a:sym typeface="Rokkitt"/>
              </a:rPr>
              <a:t>EU:N ULKOMINISTERI (ULKOASIOIDEN JA TURVALLISUUSPOLITIIKAN KORKEA EDUSTAJA) </a:t>
            </a:r>
            <a:r>
              <a:rPr lang="en-US" sz="2100">
                <a:sym typeface="Rokkitt"/>
              </a:rPr>
              <a:t>Josep Borrell</a:t>
            </a:r>
            <a:endParaRPr lang="en-US" sz="2100" b="0" i="0" u="none" strike="noStrike" cap="none">
              <a:sym typeface="Rokkitt"/>
            </a:endParaRPr>
          </a:p>
        </p:txBody>
      </p:sp>
      <p:sp>
        <p:nvSpPr>
          <p:cNvPr id="1171" name="Google Shape;1171;p153"/>
          <p:cNvSpPr txBox="1">
            <a:spLocks noGrp="1"/>
          </p:cNvSpPr>
          <p:nvPr>
            <p:ph sz="half" idx="2"/>
          </p:nvPr>
        </p:nvSpPr>
        <p:spPr>
          <a:xfrm>
            <a:off x="4965431" y="2438400"/>
            <a:ext cx="6586489" cy="3785419"/>
          </a:xfrm>
          <a:prstGeom prst="rect">
            <a:avLst/>
          </a:prstGeom>
        </p:spPr>
        <p:txBody>
          <a:bodyPr spcFirstLastPara="1" vert="horz" lIns="91440" tIns="45720" rIns="91440" bIns="45720" rtlCol="0" anchorCtr="0">
            <a:normAutofit/>
          </a:bodyPr>
          <a:lstStyle/>
          <a:p>
            <a:pPr marL="182880" marR="0" lvl="0">
              <a:spcBef>
                <a:spcPts val="0"/>
              </a:spcBef>
              <a:spcAft>
                <a:spcPts val="0"/>
              </a:spcAft>
              <a:buClr>
                <a:srgbClr val="9E3611"/>
              </a:buClr>
              <a:buSzPts val="1700"/>
            </a:pPr>
            <a:endParaRPr lang="en-US" sz="2000" b="0" i="0" u="none" strike="noStrike" cap="none">
              <a:sym typeface="Rockwell"/>
            </a:endParaRPr>
          </a:p>
        </p:txBody>
      </p:sp>
      <p:pic>
        <p:nvPicPr>
          <p:cNvPr id="1026" name="Picture 2" descr="Josep Borrell - Wikipedia">
            <a:extLst>
              <a:ext uri="{FF2B5EF4-FFF2-40B4-BE49-F238E27FC236}">
                <a16:creationId xmlns:a16="http://schemas.microsoft.com/office/drawing/2014/main" id="{1EE5BFE2-C2C9-5FED-C827-CE5EA5B75418}"/>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1618"/>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176" name="Straight Connector 117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874C8"/>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Rauhanturvaaminen</a:t>
            </a:r>
          </a:p>
        </p:txBody>
      </p:sp>
      <p:sp>
        <p:nvSpPr>
          <p:cNvPr id="3" name="Sisällön paikkamerkki 2"/>
          <p:cNvSpPr>
            <a:spLocks noGrp="1"/>
          </p:cNvSpPr>
          <p:nvPr>
            <p:ph sz="half" idx="1"/>
          </p:nvPr>
        </p:nvSpPr>
        <p:spPr/>
        <p:txBody>
          <a:bodyPr>
            <a:normAutofit fontScale="85000" lnSpcReduction="20000"/>
          </a:bodyPr>
          <a:lstStyle/>
          <a:p>
            <a:r>
              <a:rPr lang="fi-FI" dirty="0">
                <a:hlinkClick r:id="rId2"/>
              </a:rPr>
              <a:t>https://youtu.be/h0HL1H1WSgk</a:t>
            </a:r>
            <a:endParaRPr lang="fi-FI" dirty="0"/>
          </a:p>
        </p:txBody>
      </p:sp>
      <p:sp>
        <p:nvSpPr>
          <p:cNvPr id="4" name="Sisällön paikkamerkki 3"/>
          <p:cNvSpPr>
            <a:spLocks noGrp="1"/>
          </p:cNvSpPr>
          <p:nvPr>
            <p:ph sz="half" idx="2"/>
          </p:nvPr>
        </p:nvSpPr>
        <p:spPr>
          <a:xfrm>
            <a:off x="6172200" y="636814"/>
            <a:ext cx="6019800" cy="5540149"/>
          </a:xfrm>
        </p:spPr>
        <p:txBody>
          <a:bodyPr>
            <a:normAutofit fontScale="85000" lnSpcReduction="20000"/>
          </a:bodyPr>
          <a:lstStyle/>
          <a:p>
            <a:pPr algn="l"/>
            <a:r>
              <a:rPr lang="fi-FI" sz="3300" b="0" i="0" dirty="0">
                <a:solidFill>
                  <a:srgbClr val="01152F"/>
                </a:solidFill>
                <a:effectLst/>
                <a:latin typeface="finlandica"/>
              </a:rPr>
              <a:t>EU:n nykyiset </a:t>
            </a:r>
            <a:r>
              <a:rPr lang="fi-FI" sz="3300" b="0" i="0" dirty="0" err="1">
                <a:solidFill>
                  <a:srgbClr val="01152F"/>
                </a:solidFill>
                <a:effectLst/>
                <a:latin typeface="finlandica"/>
              </a:rPr>
              <a:t>siviilikriisinhallintaoperaatiot</a:t>
            </a:r>
            <a:r>
              <a:rPr lang="fi-FI" sz="3300" b="0" i="0" dirty="0">
                <a:solidFill>
                  <a:srgbClr val="01152F"/>
                </a:solidFill>
                <a:effectLst/>
                <a:latin typeface="finlandica"/>
              </a:rPr>
              <a:t>:</a:t>
            </a:r>
          </a:p>
          <a:p>
            <a:pPr algn="l">
              <a:buFont typeface="Arial" panose="020B0604020202020204" pitchFamily="34" charset="0"/>
              <a:buChar char="•"/>
            </a:pPr>
            <a:r>
              <a:rPr lang="fi-FI" b="0" i="0" u="none" strike="noStrike" dirty="0">
                <a:solidFill>
                  <a:srgbClr val="2076C5"/>
                </a:solidFill>
                <a:effectLst/>
                <a:latin typeface="Georgia" panose="02040502050405020303" pitchFamily="18" charset="0"/>
                <a:hlinkClick r:id="rId3"/>
              </a:rPr>
              <a:t>EUBAM Liby</a:t>
            </a:r>
            <a:r>
              <a:rPr lang="fi-FI" b="0" i="0" u="none" strike="noStrike" dirty="0">
                <a:solidFill>
                  <a:srgbClr val="2076C5"/>
                </a:solidFill>
                <a:effectLst/>
                <a:latin typeface="Georgia" panose="02040502050405020303" pitchFamily="18" charset="0"/>
              </a:rPr>
              <a:t>a</a:t>
            </a:r>
            <a:endParaRPr lang="fi-FI" b="0" i="0" dirty="0">
              <a:solidFill>
                <a:srgbClr val="01152F"/>
              </a:solidFill>
              <a:effectLst/>
              <a:latin typeface="Georgia" panose="02040502050405020303" pitchFamily="18" charset="0"/>
            </a:endParaRPr>
          </a:p>
          <a:p>
            <a:pPr algn="l">
              <a:buFont typeface="Arial" panose="020B0604020202020204" pitchFamily="34" charset="0"/>
              <a:buChar char="•"/>
            </a:pPr>
            <a:r>
              <a:rPr lang="fi-FI" b="0" i="0" u="none" strike="noStrike" dirty="0">
                <a:solidFill>
                  <a:srgbClr val="2076C5"/>
                </a:solidFill>
                <a:effectLst/>
                <a:latin typeface="Georgia" panose="02040502050405020303" pitchFamily="18" charset="0"/>
                <a:hlinkClick r:id="rId4"/>
              </a:rPr>
              <a:t>EUBAM Rafah</a:t>
            </a:r>
            <a:endParaRPr lang="fi-FI" b="0" i="0" dirty="0">
              <a:solidFill>
                <a:srgbClr val="01152F"/>
              </a:solidFill>
              <a:effectLst/>
              <a:latin typeface="Georgia" panose="02040502050405020303" pitchFamily="18" charset="0"/>
            </a:endParaRPr>
          </a:p>
          <a:p>
            <a:pPr algn="l">
              <a:buFont typeface="Arial" panose="020B0604020202020204" pitchFamily="34" charset="0"/>
              <a:buChar char="•"/>
            </a:pPr>
            <a:r>
              <a:rPr lang="fi-FI" b="0" i="0" u="none" strike="noStrike" dirty="0">
                <a:solidFill>
                  <a:srgbClr val="2076C5"/>
                </a:solidFill>
                <a:effectLst/>
                <a:latin typeface="Georgia" panose="02040502050405020303" pitchFamily="18" charset="0"/>
                <a:hlinkClick r:id="rId5"/>
              </a:rPr>
              <a:t>EUCAP Somalia</a:t>
            </a:r>
            <a:endParaRPr lang="fi-FI" b="0" i="0" dirty="0">
              <a:solidFill>
                <a:srgbClr val="01152F"/>
              </a:solidFill>
              <a:effectLst/>
              <a:latin typeface="Georgia" panose="02040502050405020303" pitchFamily="18" charset="0"/>
            </a:endParaRPr>
          </a:p>
          <a:p>
            <a:pPr algn="l">
              <a:buFont typeface="Arial" panose="020B0604020202020204" pitchFamily="34" charset="0"/>
              <a:buChar char="•"/>
            </a:pPr>
            <a:r>
              <a:rPr lang="fi-FI" b="0" i="0" u="none" strike="noStrike" dirty="0">
                <a:solidFill>
                  <a:srgbClr val="2076C5"/>
                </a:solidFill>
                <a:effectLst/>
                <a:latin typeface="Georgia" panose="02040502050405020303" pitchFamily="18" charset="0"/>
                <a:hlinkClick r:id="rId6"/>
              </a:rPr>
              <a:t>EUCAP Sahel</a:t>
            </a:r>
            <a:endParaRPr lang="fi-FI" b="0" i="0" u="none" strike="noStrike" dirty="0">
              <a:solidFill>
                <a:srgbClr val="2076C5"/>
              </a:solidFill>
              <a:effectLst/>
              <a:latin typeface="Georgia" panose="02040502050405020303" pitchFamily="18" charset="0"/>
            </a:endParaRPr>
          </a:p>
          <a:p>
            <a:pPr algn="l">
              <a:buFont typeface="Arial" panose="020B0604020202020204" pitchFamily="34" charset="0"/>
              <a:buChar char="•"/>
            </a:pPr>
            <a:r>
              <a:rPr lang="fi-FI" b="0" i="0" u="none" strike="noStrike" dirty="0">
                <a:solidFill>
                  <a:srgbClr val="2076C5"/>
                </a:solidFill>
                <a:effectLst/>
                <a:latin typeface="Georgia" panose="02040502050405020303" pitchFamily="18" charset="0"/>
                <a:hlinkClick r:id="rId7"/>
              </a:rPr>
              <a:t>EUCAP Sahel Mali(</a:t>
            </a:r>
            <a:endParaRPr lang="fi-FI" b="0" i="0" u="none" strike="noStrike" dirty="0">
              <a:solidFill>
                <a:srgbClr val="2076C5"/>
              </a:solidFill>
              <a:effectLst/>
              <a:latin typeface="Georgia" panose="02040502050405020303" pitchFamily="18" charset="0"/>
            </a:endParaRPr>
          </a:p>
          <a:p>
            <a:pPr algn="l">
              <a:buFont typeface="Arial" panose="020B0604020202020204" pitchFamily="34" charset="0"/>
              <a:buChar char="•"/>
            </a:pPr>
            <a:r>
              <a:rPr lang="fi-FI" b="0" i="0" u="none" strike="noStrike" dirty="0">
                <a:solidFill>
                  <a:srgbClr val="2076C5"/>
                </a:solidFill>
                <a:effectLst/>
                <a:latin typeface="Georgia" panose="02040502050405020303" pitchFamily="18" charset="0"/>
                <a:hlinkClick r:id="rId8"/>
              </a:rPr>
              <a:t>EULEX Kosovo</a:t>
            </a:r>
            <a:endParaRPr lang="fi-FI" b="0" i="0" dirty="0">
              <a:solidFill>
                <a:srgbClr val="01152F"/>
              </a:solidFill>
              <a:effectLst/>
              <a:latin typeface="Georgia" panose="02040502050405020303" pitchFamily="18" charset="0"/>
            </a:endParaRPr>
          </a:p>
          <a:p>
            <a:pPr algn="l">
              <a:buFont typeface="Arial" panose="020B0604020202020204" pitchFamily="34" charset="0"/>
              <a:buChar char="•"/>
            </a:pPr>
            <a:r>
              <a:rPr lang="fi-FI" b="0" i="0" u="none" strike="noStrike" dirty="0">
                <a:solidFill>
                  <a:srgbClr val="2076C5"/>
                </a:solidFill>
                <a:effectLst/>
                <a:latin typeface="Georgia" panose="02040502050405020303" pitchFamily="18" charset="0"/>
                <a:hlinkClick r:id="rId9"/>
              </a:rPr>
              <a:t>EUMM Georgia</a:t>
            </a:r>
            <a:endParaRPr lang="fi-FI" b="0" i="0" u="none" strike="noStrike" dirty="0">
              <a:solidFill>
                <a:srgbClr val="2076C5"/>
              </a:solidFill>
              <a:effectLst/>
              <a:latin typeface="Georgia" panose="02040502050405020303" pitchFamily="18" charset="0"/>
            </a:endParaRPr>
          </a:p>
          <a:p>
            <a:pPr algn="l">
              <a:buFont typeface="Arial" panose="020B0604020202020204" pitchFamily="34" charset="0"/>
              <a:buChar char="•"/>
            </a:pPr>
            <a:r>
              <a:rPr lang="fi-FI" b="0" i="0" u="none" strike="noStrike" dirty="0">
                <a:solidFill>
                  <a:srgbClr val="2076C5"/>
                </a:solidFill>
                <a:effectLst/>
                <a:latin typeface="Georgia" panose="02040502050405020303" pitchFamily="18" charset="0"/>
                <a:hlinkClick r:id="rId10"/>
              </a:rPr>
              <a:t>EUPOL COPPS</a:t>
            </a:r>
            <a:endParaRPr lang="fi-FI" b="0" i="0" u="none" strike="noStrike" dirty="0">
              <a:solidFill>
                <a:srgbClr val="2076C5"/>
              </a:solidFill>
              <a:effectLst/>
              <a:latin typeface="Georgia" panose="02040502050405020303" pitchFamily="18" charset="0"/>
            </a:endParaRPr>
          </a:p>
          <a:p>
            <a:pPr algn="l">
              <a:buFont typeface="Arial" panose="020B0604020202020204" pitchFamily="34" charset="0"/>
              <a:buChar char="•"/>
            </a:pPr>
            <a:r>
              <a:rPr lang="fi-FI" b="0" i="0" u="none" strike="noStrike" dirty="0">
                <a:solidFill>
                  <a:srgbClr val="2076C5"/>
                </a:solidFill>
                <a:effectLst/>
                <a:latin typeface="Georgia" panose="02040502050405020303" pitchFamily="18" charset="0"/>
                <a:hlinkClick r:id="rId11"/>
              </a:rPr>
              <a:t>EUAM Ukraine</a:t>
            </a:r>
            <a:endParaRPr lang="fi-FI" b="0" i="0" u="none" strike="noStrike" dirty="0">
              <a:solidFill>
                <a:srgbClr val="2076C5"/>
              </a:solidFill>
              <a:effectLst/>
              <a:latin typeface="Georgia" panose="02040502050405020303" pitchFamily="18" charset="0"/>
            </a:endParaRPr>
          </a:p>
          <a:p>
            <a:pPr algn="l">
              <a:buFont typeface="Arial" panose="020B0604020202020204" pitchFamily="34" charset="0"/>
              <a:buChar char="•"/>
            </a:pPr>
            <a:r>
              <a:rPr lang="fi-FI" b="0" i="0" u="none" strike="noStrike" dirty="0">
                <a:solidFill>
                  <a:srgbClr val="2076C5"/>
                </a:solidFill>
                <a:effectLst/>
                <a:latin typeface="Georgia" panose="02040502050405020303" pitchFamily="18" charset="0"/>
                <a:hlinkClick r:id="rId12"/>
              </a:rPr>
              <a:t>EUBAM Moldova and Ukraine</a:t>
            </a:r>
            <a:endParaRPr lang="fi-FI" dirty="0">
              <a:solidFill>
                <a:srgbClr val="2076C5"/>
              </a:solidFill>
              <a:latin typeface="Georgia" panose="02040502050405020303" pitchFamily="18" charset="0"/>
            </a:endParaRPr>
          </a:p>
          <a:p>
            <a:pPr algn="l">
              <a:buFont typeface="Arial" panose="020B0604020202020204" pitchFamily="34" charset="0"/>
              <a:buChar char="•"/>
            </a:pPr>
            <a:r>
              <a:rPr lang="fi-FI" b="0" i="0" u="none" strike="noStrike" dirty="0">
                <a:solidFill>
                  <a:srgbClr val="2076C5"/>
                </a:solidFill>
                <a:effectLst/>
                <a:latin typeface="Georgia" panose="02040502050405020303" pitchFamily="18" charset="0"/>
                <a:hlinkClick r:id="rId13"/>
              </a:rPr>
              <a:t>EUAM Iraq</a:t>
            </a:r>
            <a:endParaRPr lang="fi-FI" b="0" i="0" u="none" strike="noStrike" dirty="0">
              <a:solidFill>
                <a:srgbClr val="2076C5"/>
              </a:solidFill>
              <a:effectLst/>
              <a:latin typeface="Georgia" panose="02040502050405020303" pitchFamily="18" charset="0"/>
            </a:endParaRPr>
          </a:p>
          <a:p>
            <a:pPr algn="l">
              <a:buFont typeface="Arial" panose="020B0604020202020204" pitchFamily="34" charset="0"/>
              <a:buChar char="•"/>
            </a:pPr>
            <a:r>
              <a:rPr lang="fi-FI" b="0" i="0" u="none" strike="noStrike" dirty="0">
                <a:solidFill>
                  <a:srgbClr val="2076C5"/>
                </a:solidFill>
                <a:effectLst/>
                <a:latin typeface="Georgia" panose="02040502050405020303" pitchFamily="18" charset="0"/>
                <a:hlinkClick r:id="rId14"/>
              </a:rPr>
              <a:t>EUAM RCA</a:t>
            </a:r>
            <a:endParaRPr lang="fi-FI" b="0" i="0" dirty="0">
              <a:solidFill>
                <a:srgbClr val="01152F"/>
              </a:solidFill>
              <a:effectLst/>
              <a:latin typeface="Georgia" panose="02040502050405020303" pitchFamily="18" charset="0"/>
            </a:endParaRPr>
          </a:p>
          <a:p>
            <a:endParaRPr lang="fi-FI" dirty="0"/>
          </a:p>
        </p:txBody>
      </p:sp>
    </p:spTree>
    <p:extLst>
      <p:ext uri="{BB962C8B-B14F-4D97-AF65-F5344CB8AC3E}">
        <p14:creationId xmlns:p14="http://schemas.microsoft.com/office/powerpoint/2010/main" val="35021585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7"/>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Suomi, Pohjoismaat ja EU (Kpl 13.)</a:t>
            </a:r>
            <a:endParaRPr dirty="0"/>
          </a:p>
        </p:txBody>
      </p:sp>
      <p:graphicFrame>
        <p:nvGraphicFramePr>
          <p:cNvPr id="441" name="Google Shape;437;p57">
            <a:extLst>
              <a:ext uri="{FF2B5EF4-FFF2-40B4-BE49-F238E27FC236}">
                <a16:creationId xmlns:a16="http://schemas.microsoft.com/office/drawing/2014/main" id="{FC01EF11-106A-4A22-87BA-E8B7EED01B1C}"/>
              </a:ext>
            </a:extLst>
          </p:cNvPr>
          <p:cNvGraphicFramePr>
            <a:graphicFrameLocks noGrp="1"/>
          </p:cNvGraphicFramePr>
          <p:nvPr>
            <p:ph sz="half" idx="1"/>
          </p:nvPr>
        </p:nvGraphicFramePr>
        <p:xfrm>
          <a:off x="351050" y="1500188"/>
          <a:ext cx="5473800" cy="4672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8" name="Google Shape;438;p57"/>
          <p:cNvSpPr txBox="1">
            <a:spLocks noGrp="1"/>
          </p:cNvSpPr>
          <p:nvPr>
            <p:ph sz="half" idx="2"/>
          </p:nvPr>
        </p:nvSpPr>
        <p:spPr>
          <a:prstGeom prst="rect">
            <a:avLst/>
          </a:prstGeom>
        </p:spPr>
        <p:txBody>
          <a:bodyPr spcFirstLastPara="1" wrap="square" lIns="91425" tIns="91425" rIns="91425" bIns="91425" anchor="t" anchorCtr="0">
            <a:noAutofit/>
          </a:bodyPr>
          <a:lstStyle/>
          <a:p>
            <a:pPr marL="182880" lvl="0" indent="-74929" algn="l" rtl="0">
              <a:spcBef>
                <a:spcPts val="1200"/>
              </a:spcBef>
              <a:spcAft>
                <a:spcPts val="0"/>
              </a:spcAft>
              <a:buNone/>
            </a:pPr>
            <a:endParaRPr/>
          </a:p>
        </p:txBody>
      </p:sp>
      <p:pic>
        <p:nvPicPr>
          <p:cNvPr id="439" name="Google Shape;439;p57"/>
          <p:cNvPicPr preferRelativeResize="0"/>
          <p:nvPr/>
        </p:nvPicPr>
        <p:blipFill>
          <a:blip r:embed="rId8">
            <a:alphaModFix/>
          </a:blip>
          <a:stretch>
            <a:fillRect/>
          </a:stretch>
        </p:blipFill>
        <p:spPr>
          <a:xfrm>
            <a:off x="6018075" y="2323225"/>
            <a:ext cx="5876100" cy="329715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22"/>
          <p:cNvSpPr txBox="1">
            <a:spLocks noGrp="1"/>
          </p:cNvSpPr>
          <p:nvPr>
            <p:ph type="title"/>
          </p:nvPr>
        </p:nvSpPr>
        <p:spPr>
          <a:xfrm>
            <a:off x="1069850" y="250748"/>
            <a:ext cx="10058400" cy="86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Suomen EU-politiikka (kpl 13.): hallitus</a:t>
            </a:r>
            <a:endParaRPr dirty="0"/>
          </a:p>
        </p:txBody>
      </p:sp>
      <p:graphicFrame>
        <p:nvGraphicFramePr>
          <p:cNvPr id="1028" name="Google Shape;926;p122">
            <a:extLst>
              <a:ext uri="{FF2B5EF4-FFF2-40B4-BE49-F238E27FC236}">
                <a16:creationId xmlns:a16="http://schemas.microsoft.com/office/drawing/2014/main" id="{55327C2C-2503-46D1-8899-AEC21A587146}"/>
              </a:ext>
            </a:extLst>
          </p:cNvPr>
          <p:cNvGraphicFramePr>
            <a:graphicFrameLocks noGrp="1"/>
          </p:cNvGraphicFramePr>
          <p:nvPr>
            <p:ph sz="half" idx="1"/>
            <p:extLst>
              <p:ext uri="{D42A27DB-BD31-4B8C-83A1-F6EECF244321}">
                <p14:modId xmlns:p14="http://schemas.microsoft.com/office/powerpoint/2010/main" val="499387210"/>
              </p:ext>
            </p:extLst>
          </p:nvPr>
        </p:nvGraphicFramePr>
        <p:xfrm>
          <a:off x="263275" y="1254250"/>
          <a:ext cx="5181600" cy="5480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7" name="Google Shape;927;p122"/>
          <p:cNvSpPr txBox="1">
            <a:spLocks noGrp="1"/>
          </p:cNvSpPr>
          <p:nvPr>
            <p:ph sz="half" idx="2"/>
          </p:nvPr>
        </p:nvSpPr>
        <p:spPr>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a:p>
        </p:txBody>
      </p:sp>
      <p:sp>
        <p:nvSpPr>
          <p:cNvPr id="930" name="Google Shape;930;p122"/>
          <p:cNvSpPr txBox="1"/>
          <p:nvPr/>
        </p:nvSpPr>
        <p:spPr>
          <a:xfrm>
            <a:off x="9904625" y="4467925"/>
            <a:ext cx="2219100" cy="16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b="1" dirty="0">
              <a:latin typeface="Rockwell"/>
              <a:ea typeface="Rockwell"/>
              <a:cs typeface="Rockwell"/>
              <a:sym typeface="Rockwell"/>
            </a:endParaRPr>
          </a:p>
        </p:txBody>
      </p:sp>
      <p:pic>
        <p:nvPicPr>
          <p:cNvPr id="1026" name="Picture 2" descr="Suuria ristiriitoja EU:n elpymisvälineestä">
            <a:extLst>
              <a:ext uri="{FF2B5EF4-FFF2-40B4-BE49-F238E27FC236}">
                <a16:creationId xmlns:a16="http://schemas.microsoft.com/office/drawing/2014/main" id="{83C1FFE4-198F-674A-A452-D2C1162DE5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2686" y="2110740"/>
            <a:ext cx="4600627" cy="32950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36500</TotalTime>
  <Words>5853</Words>
  <Application>Microsoft Macintosh PowerPoint</Application>
  <PresentationFormat>Laajakuva</PresentationFormat>
  <Paragraphs>947</Paragraphs>
  <Slides>123</Slides>
  <Notes>69</Notes>
  <HiddenSlides>1</HiddenSlides>
  <MMClips>0</MMClips>
  <ScaleCrop>false</ScaleCrop>
  <HeadingPairs>
    <vt:vector size="6" baseType="variant">
      <vt:variant>
        <vt:lpstr>Käytetyt fontit</vt:lpstr>
      </vt:variant>
      <vt:variant>
        <vt:i4>11</vt:i4>
      </vt:variant>
      <vt:variant>
        <vt:lpstr>Teema</vt:lpstr>
      </vt:variant>
      <vt:variant>
        <vt:i4>1</vt:i4>
      </vt:variant>
      <vt:variant>
        <vt:lpstr>Dian otsikot</vt:lpstr>
      </vt:variant>
      <vt:variant>
        <vt:i4>123</vt:i4>
      </vt:variant>
    </vt:vector>
  </HeadingPairs>
  <TitlesOfParts>
    <vt:vector size="135" baseType="lpstr">
      <vt:lpstr>Calibri</vt:lpstr>
      <vt:lpstr>Georgia</vt:lpstr>
      <vt:lpstr>Open Sans</vt:lpstr>
      <vt:lpstr>Noto Sans Symbols</vt:lpstr>
      <vt:lpstr>Wingdings</vt:lpstr>
      <vt:lpstr>Source Sans Pro</vt:lpstr>
      <vt:lpstr>Calibri Light</vt:lpstr>
      <vt:lpstr>Rokkitt</vt:lpstr>
      <vt:lpstr>Arial</vt:lpstr>
      <vt:lpstr>Rockwell</vt:lpstr>
      <vt:lpstr>finlandica</vt:lpstr>
      <vt:lpstr>Office-teema</vt:lpstr>
      <vt:lpstr>Suomi, Eurooppa ja muuttuva maailma YH3</vt:lpstr>
      <vt:lpstr>OHJEITA</vt:lpstr>
      <vt:lpstr>AIHEET</vt:lpstr>
      <vt:lpstr>Kpl 1. Globalisaatio ja verkottuminen</vt:lpstr>
      <vt:lpstr>Globalisaatio = maapallon verkottuminen</vt:lpstr>
      <vt:lpstr>Kpl 1. Globalisaatio ja verkottuminen</vt:lpstr>
      <vt:lpstr>Kpl 2. Talous on globalisoitunut</vt:lpstr>
      <vt:lpstr>Taloudellisen globalisaation hyödyt ja haitat</vt:lpstr>
      <vt:lpstr>Kpl 2. Talous on globalisoitunut</vt:lpstr>
      <vt:lpstr>PowerPoint-esitys</vt:lpstr>
      <vt:lpstr>Videot</vt:lpstr>
      <vt:lpstr>Kpl 3. Maailmantalous ja sen pelisäännöt</vt:lpstr>
      <vt:lpstr>Kpl 3. Maailmantalous ja sen pelissäännöt</vt:lpstr>
      <vt:lpstr>Maailmantalouden järjestöjä (kpl 3.)</vt:lpstr>
      <vt:lpstr>Maailmantalouden järjestöjä (kpl 3.)</vt:lpstr>
      <vt:lpstr>Maailmantalouden järjestöjä (kpl 3.)</vt:lpstr>
      <vt:lpstr>Euroopan yhdentyminen (kpl 4.)</vt:lpstr>
      <vt:lpstr>Parc de Cinquantenaire -puisto Brysselissä.</vt:lpstr>
      <vt:lpstr>2. HIILI- JA TERÄSYHTEISÖ (kpl 4.)</vt:lpstr>
      <vt:lpstr>3. EEC ja EURATOM (kpl 4.)</vt:lpstr>
      <vt:lpstr>4. Euroopan yhteisö EY (kpl 4.)</vt:lpstr>
      <vt:lpstr>5. EUROOPAN UNIONI (kpl 4-5.)</vt:lpstr>
      <vt:lpstr>PowerPoint-esitys</vt:lpstr>
      <vt:lpstr>PowerPoint-esitys</vt:lpstr>
      <vt:lpstr>EU-jäsenyysneuvottelut (kpl 5.)</vt:lpstr>
      <vt:lpstr>EU-hakijamaat (kpl 5.)</vt:lpstr>
      <vt:lpstr>EU:n ehdokasmaat</vt:lpstr>
      <vt:lpstr>Brexit (kpl 5.)</vt:lpstr>
      <vt:lpstr>Itälaajeneminen: edut ja haitat (kpl 3.)</vt:lpstr>
      <vt:lpstr>  Liittovaltio vai itsenäisten valtioiden liitto?</vt:lpstr>
      <vt:lpstr>Puola ja Unkari</vt:lpstr>
      <vt:lpstr>Monimuotoinen Eurooppa (kpl 6.): kielet</vt:lpstr>
      <vt:lpstr>Monimuotoinen Eurooppa (Kpl 6.): talous </vt:lpstr>
      <vt:lpstr>EU-maiden talous</vt:lpstr>
      <vt:lpstr>Monimuotoinen Eurooppa (kpl 6.): vaalitavat ja valtiomuodot</vt:lpstr>
      <vt:lpstr>Monimuotoinen Eurooppa (kpl 6.)</vt:lpstr>
      <vt:lpstr>EU:n historia ja EU:n sisämarkkinat, Brexit</vt:lpstr>
      <vt:lpstr>Video</vt:lpstr>
      <vt:lpstr>EUROOPPALAISET ARVOT (kpl 7.)</vt:lpstr>
      <vt:lpstr>EU:N SYMBOLIT</vt:lpstr>
      <vt:lpstr>EUROOPPA-PÄIVÄ: SCHUMANIN JULISTUS 9.5.1950, AJATUS HIILI- JA TERÄSYHTEISÖSTÄ, JOKA TAKAISI PYSYVÄN RAUHAN EUROOPASSA.</vt:lpstr>
      <vt:lpstr>EU:N LIPPU</vt:lpstr>
      <vt:lpstr>BEETHOVEN: OODI ILOLLE</vt:lpstr>
      <vt:lpstr>EU-AJOKORTTI</vt:lpstr>
      <vt:lpstr>REKISTERIKILPI</vt:lpstr>
      <vt:lpstr>Kansallinen identiteetti</vt:lpstr>
      <vt:lpstr>EU-kansalaisuus (kpl 8.)</vt:lpstr>
      <vt:lpstr>Schengen-alue (kpl 7.)</vt:lpstr>
      <vt:lpstr>SCHENGEN-ALUE</vt:lpstr>
      <vt:lpstr>Töissä Euroopassa (kpl 8.)</vt:lpstr>
      <vt:lpstr>Opiskelijan Eurooppa (kpl 9.)</vt:lpstr>
      <vt:lpstr>Opiskelu EU-alueella</vt:lpstr>
      <vt:lpstr>EU-kansalaisen vaikutusmahdollisuuksia (kpl 8.)</vt:lpstr>
      <vt:lpstr>EU:N TOIMIELIMET (kpl 10.)</vt:lpstr>
      <vt:lpstr>EU.n toimielimet (kpl 10.)</vt:lpstr>
      <vt:lpstr>Jutta Urpilainen, kansainvälisistä kumppanuuksista vastaava komissaari</vt:lpstr>
      <vt:lpstr>Komission puheenjohtaja</vt:lpstr>
      <vt:lpstr>KOMISSION PÄÄRAKENNUS BERLAYMONT AVENUE DU PRESIDENT ROBERT SCHUMANILLA BRYSSELISSÄ</vt:lpstr>
      <vt:lpstr>EU:N TOIMIELIMET (kpl 10.)</vt:lpstr>
      <vt:lpstr>EU:N TOIMIELIMET</vt:lpstr>
      <vt:lpstr>EU:N TOIMIELIMET: STRASBOURGIN PARLAMENTTI</vt:lpstr>
      <vt:lpstr>EUROOPAN PARLAMENTIN POLIITTISET RYHMÄT</vt:lpstr>
      <vt:lpstr>Europarlamenttivaalit</vt:lpstr>
      <vt:lpstr>EU:n toimielimet (kpl 10.)</vt:lpstr>
      <vt:lpstr>Kpl 10. EU:n toimielimet</vt:lpstr>
      <vt:lpstr>Muut toimielimet</vt:lpstr>
      <vt:lpstr>Muut toimielimet</vt:lpstr>
      <vt:lpstr>Videot</vt:lpstr>
      <vt:lpstr>EU:n päätöksenteko 11. </vt:lpstr>
      <vt:lpstr>PowerPoint-esitys</vt:lpstr>
      <vt:lpstr>EU:n demokratiavaje? (kpl 11.)</vt:lpstr>
      <vt:lpstr>Lobbaaminen kpl 11.</vt:lpstr>
      <vt:lpstr>Euroopan unionin talous: neljä vapautta (kpl 13.) </vt:lpstr>
      <vt:lpstr>Neljä vapautta</vt:lpstr>
      <vt:lpstr>EU:N BUDJETTI (kpl 13.)</vt:lpstr>
      <vt:lpstr>Nettomaksajat ja nettosaajat BKT:n mukaan</vt:lpstr>
      <vt:lpstr>EU:n talous: aluepolitiikka (kpl 13.)</vt:lpstr>
      <vt:lpstr>Koheesiorahaston maat</vt:lpstr>
      <vt:lpstr>Euroopan keskuspankki (kpl 12.)</vt:lpstr>
      <vt:lpstr>PowerPoint-esitys</vt:lpstr>
      <vt:lpstr>Videot</vt:lpstr>
      <vt:lpstr>Euroalue ja euroalueen finanssipolitiikka (kpl 12.): velka  </vt:lpstr>
      <vt:lpstr>Velkaantuva EU (kpl 12.)</vt:lpstr>
      <vt:lpstr>Suomen julkinen velka</vt:lpstr>
      <vt:lpstr>EU:n elpymispaketti eli yhteisvelkakoronakriisin myötä (2021-2024)</vt:lpstr>
      <vt:lpstr>Suomen ja Euroopan turvallisuus (kpl 15.)</vt:lpstr>
      <vt:lpstr>Suomen ja Euroopan turvallisuus (kpl 15.)</vt:lpstr>
      <vt:lpstr>Suomen ja Euroopan ulko- ja turvallisuuspolitiikan johtaminen (kpl 15.)</vt:lpstr>
      <vt:lpstr>Videot</vt:lpstr>
      <vt:lpstr>Yleinen asevelvollisuus (kpl 16.)</vt:lpstr>
      <vt:lpstr>PowerPoint-esitys</vt:lpstr>
      <vt:lpstr>PowerPoint-esitys</vt:lpstr>
      <vt:lpstr>Nato-jäsenyys</vt:lpstr>
      <vt:lpstr>EU:n ulko- ja turvallisuuspolitiikka (kpl 17.)</vt:lpstr>
      <vt:lpstr>EU:n ulko- ja turvallisuuspolitiikka (kpl 17.)</vt:lpstr>
      <vt:lpstr>  EU:N ULKOMINISTERI (ULKOASIOIDEN JA TURVALLISUUSPOLITIIKAN KORKEA EDUSTAJA) Josep Borrell</vt:lpstr>
      <vt:lpstr>Rauhanturvaaminen</vt:lpstr>
      <vt:lpstr>Suomi, Pohjoismaat ja EU (Kpl 13.)</vt:lpstr>
      <vt:lpstr>Suomen EU-politiikka (kpl 13.): hallitus</vt:lpstr>
      <vt:lpstr>Suomen EU-politiikka (kpl 13.): eduskunta</vt:lpstr>
      <vt:lpstr>Suomen EU-politiikka: virkamiehet</vt:lpstr>
      <vt:lpstr>Suomi unioniin vai ei – perusteita 1994</vt:lpstr>
      <vt:lpstr>Suomi, Pohjoismaat ja EU (Kpl 4.)</vt:lpstr>
      <vt:lpstr>Suomi, Pohjoismaat ja EU (kpl 4.) </vt:lpstr>
      <vt:lpstr>Turvapaikanhakijoiden sisäiset siirrot eli ns. taakanjako (Dublinin sopimus)</vt:lpstr>
      <vt:lpstr>PowerPoint-esitys</vt:lpstr>
      <vt:lpstr>EU:N KESKEISET TOIMIELIMET</vt:lpstr>
      <vt:lpstr>Lainsäätämisprosessi</vt:lpstr>
      <vt:lpstr>LISSABONIN SOPIMUS V. 2009 </vt:lpstr>
      <vt:lpstr>LISSABONIN SOPIMUS V. 2009</vt:lpstr>
      <vt:lpstr>LISSABONIN SOPIMUS V. 2009</vt:lpstr>
      <vt:lpstr>Maailmantalouden vapautuminen (kpl 12.)</vt:lpstr>
      <vt:lpstr>Maailmantalouden vapautuminen (kpl 12.)</vt:lpstr>
      <vt:lpstr>Protektionismi (kpl 12.)</vt:lpstr>
      <vt:lpstr>YO-kysymys 2019</vt:lpstr>
      <vt:lpstr>Taloudellisen globalisaation edut ja haitat</vt:lpstr>
      <vt:lpstr>Unionin menojen kokonaismäärä vuosina 2021–2027 on 1 824,3 miljardia euroa</vt:lpstr>
      <vt:lpstr>EU-rahoitusesimerkki</vt:lpstr>
      <vt:lpstr>EU:n elvytyspaketti 2021-2027</vt:lpstr>
      <vt:lpstr>Euro ja euroalue (kpl 14.)</vt:lpstr>
      <vt:lpstr>EKP: RAHAPOLITIIKKA Ohjauskorko on keskuspankin määrittämä korkotaso, jolla se lainaa rahan pankeille. Keskuspankki laskee liikkeelle rahan lainoina pankeille, jotka maksavat rahasta vähintään ohjauskoron verran. Keskuspankilta rahan saamiseen vaadittu korko vaikuttaa markkinakorkoihin, eli pankkien toisilleen myöntämien lainojen korkoihin.</vt:lpstr>
      <vt:lpstr>EKP ja korko </vt:lpstr>
      <vt:lpstr>Suomen ulko- ja turvallisuuspolitiikka (kpl 16.)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Suomi, Eurooppa ja muuttuva maailma YH3</dc:title>
  <dc:creator>Anttila Petri Juha</dc:creator>
  <cp:lastModifiedBy>Anttila Petri Juha</cp:lastModifiedBy>
  <cp:revision>105</cp:revision>
  <dcterms:modified xsi:type="dcterms:W3CDTF">2024-01-12T07:50:52Z</dcterms:modified>
</cp:coreProperties>
</file>