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17.2.2018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213214149010.edelkey.net/public/default.aspx?contentid=9897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Euroopan unionin neuvosto (ministerineuvosto)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2000" dirty="0"/>
              <a:t>Jäsenmaiden hallitusten ministereistä koostuva ylikansallinen toimielin -&gt; Edustaa jäsenmaita</a:t>
            </a:r>
          </a:p>
          <a:p>
            <a:r>
              <a:rPr lang="fi-FI" sz="2000" dirty="0"/>
              <a:t>Kymmenen eri kokoonpanoa, n. 60 kokousta/v. -&gt; Kokoontuminen </a:t>
            </a:r>
            <a:r>
              <a:rPr lang="fi-FI" sz="2000" i="1" dirty="0"/>
              <a:t>puheenjohtajamaan</a:t>
            </a:r>
            <a:r>
              <a:rPr lang="fi-FI" sz="2000" dirty="0"/>
              <a:t> (puolen vuoden toimikausi) johdolla</a:t>
            </a:r>
          </a:p>
          <a:p>
            <a:r>
              <a:rPr lang="fi-FI" sz="2000" dirty="0"/>
              <a:t>Päätettävien asioiden yksityiskohtainen valmistelu tapahtuu kansallisten virkamiesten työryhmissä ja </a:t>
            </a:r>
            <a:r>
              <a:rPr lang="fi-FI" sz="2000" i="1" dirty="0"/>
              <a:t>EU-suurlähettiläistä</a:t>
            </a:r>
            <a:r>
              <a:rPr lang="fi-FI" sz="2000" dirty="0"/>
              <a:t> koostuvan ns. </a:t>
            </a:r>
            <a:r>
              <a:rPr lang="fi-FI" sz="2000" i="1" dirty="0"/>
              <a:t>pysyvien edustajien komitean</a:t>
            </a:r>
            <a:r>
              <a:rPr lang="fi-FI" sz="2000" dirty="0"/>
              <a:t> (COREPER) toimesta</a:t>
            </a:r>
            <a:endParaRPr lang="fi-FI" sz="2000" i="1" dirty="0"/>
          </a:p>
          <a:p>
            <a:r>
              <a:rPr lang="fi-FI" sz="2000" dirty="0"/>
              <a:t>Päätökset tehdään äänestämällä</a:t>
            </a:r>
          </a:p>
          <a:p>
            <a:pPr lvl="1"/>
            <a:r>
              <a:rPr lang="fi-FI" sz="2000" dirty="0"/>
              <a:t>kullakin valtiolla väkilukuun suhteutettu äänimäärä</a:t>
            </a:r>
          </a:p>
          <a:p>
            <a:pPr lvl="1"/>
            <a:r>
              <a:rPr lang="fi-FI" sz="2000" i="1" dirty="0"/>
              <a:t>Yksimieliset päätökset </a:t>
            </a:r>
            <a:r>
              <a:rPr lang="fi-FI" sz="2000" dirty="0"/>
              <a:t>(mm. YUTP, verotus sekä turvapaikka- ja maahanmuuttopolitiikka) ja </a:t>
            </a:r>
            <a:r>
              <a:rPr lang="fi-FI" sz="2000" i="1" dirty="0">
                <a:hlinkClick r:id="rId2"/>
              </a:rPr>
              <a:t>määräenemmistöpäätökset</a:t>
            </a:r>
            <a:r>
              <a:rPr lang="fi-FI" sz="2000" dirty="0"/>
              <a:t> (n. 80% asioista)</a:t>
            </a:r>
          </a:p>
          <a:p>
            <a:endParaRPr lang="fi-FI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182AB2E0-00EC-4009-A76F-F3227F7B9F94}"/>
              </a:ext>
            </a:extLst>
          </p:cNvPr>
          <p:cNvSpPr txBox="1"/>
          <p:nvPr/>
        </p:nvSpPr>
        <p:spPr>
          <a:xfrm>
            <a:off x="107504" y="0"/>
            <a:ext cx="89289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b="1" dirty="0"/>
              <a:t>Keskeiset tehtävät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b="1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Säätää lakeja enimmäkseen yhdessä </a:t>
            </a:r>
            <a:r>
              <a:rPr lang="fi-FI" sz="2000" i="1" dirty="0"/>
              <a:t>Euroopan parlamentin </a:t>
            </a:r>
            <a:r>
              <a:rPr lang="fi-FI" sz="2000" dirty="0"/>
              <a:t>kanssa (ns. </a:t>
            </a:r>
            <a:r>
              <a:rPr lang="fi-FI" sz="2000" i="1" dirty="0"/>
              <a:t>tavallinen lainsäätämisjärjestys</a:t>
            </a:r>
            <a:r>
              <a:rPr lang="fi-FI" sz="2000" dirty="0"/>
              <a:t>) -&gt; Neuvosto laatii ohjeet lainsäädännön toimeenpanosta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Hyväksyy EU:n budjetin yhdessä parlamentin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Hyväksyy </a:t>
            </a:r>
            <a:r>
              <a:rPr lang="fi-FI" sz="2000" i="1" dirty="0"/>
              <a:t>Euroopan komission </a:t>
            </a:r>
            <a:r>
              <a:rPr lang="fi-FI" sz="2000" dirty="0"/>
              <a:t>kokoonpanon yhdessä parlamentin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Valvoo lainsäädäntöä ja budjetin toteutusta yhdessä parlamentin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Tekee kansainvälisiä sopimuksia EU:n ja muiden maiden / kansainvälisten järjestöjen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Päävastuussa YUTP:n kehittämisestä </a:t>
            </a:r>
            <a:r>
              <a:rPr lang="fi-FI" sz="2000" i="1" dirty="0"/>
              <a:t>Eurooppa-neuvoston</a:t>
            </a:r>
            <a:r>
              <a:rPr lang="fi-FI" sz="2000" dirty="0"/>
              <a:t> suuntaviivojen mukaan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Huolehtii, että jäsenvaltioiden talouspolitiikka on unionin periaatteiden mukaista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79406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545</TotalTime>
  <Words>159</Words>
  <Application>Microsoft Office PowerPoint</Application>
  <PresentationFormat>Näytössä katseltava diaesitys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Euroopan unionin neuvosto (ministerineuvosto)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78</cp:revision>
  <cp:lastPrinted>2017-08-10T09:54:03Z</cp:lastPrinted>
  <dcterms:created xsi:type="dcterms:W3CDTF">2013-07-30T12:06:37Z</dcterms:created>
  <dcterms:modified xsi:type="dcterms:W3CDTF">2018-02-17T12:43:00Z</dcterms:modified>
</cp:coreProperties>
</file>