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761163" cy="99425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2FC82-AF48-47BA-AB7B-CB44DC3C8674}" type="datetimeFigureOut">
              <a:rPr lang="fi-FI" smtClean="0"/>
              <a:t>17.2.2018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D3517-30D1-4130-AF50-128E1E8C02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4784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17.2.2018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17.2.2018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17.2.2018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17.2.2018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17.2.2018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17.2.2018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17.2.2018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17.2.2018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17.2.2018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17.2.2018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573026-1D05-4DF3-A9A8-4612C100E55C}" type="datetimeFigureOut">
              <a:rPr lang="fi-FI" smtClean="0"/>
              <a:pPr/>
              <a:t>17.2.2018</a:t>
            </a:fld>
            <a:endParaRPr lang="fi-FI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573026-1D05-4DF3-A9A8-4612C100E55C}" type="datetimeFigureOut">
              <a:rPr lang="fi-FI" smtClean="0"/>
              <a:pPr/>
              <a:t>17.2.2018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parl.europa.eu/meps/fi/crosstable.html" TargetMode="External"/><Relationship Id="rId2" Type="http://schemas.openxmlformats.org/officeDocument/2006/relationships/hyperlink" Target="http://www.europarl.europa.eu/meps/fi/map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dirty="0"/>
              <a:t>Euroopan parlamentti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84784"/>
            <a:ext cx="9036496" cy="5373215"/>
          </a:xfrm>
        </p:spPr>
        <p:txBody>
          <a:bodyPr>
            <a:normAutofit/>
          </a:bodyPr>
          <a:lstStyle/>
          <a:p>
            <a:r>
              <a:rPr lang="fi-FI" sz="2000" dirty="0"/>
              <a:t>Koostuu jäsenvaltioista viiden vuoden välein vaaleilla valituista jäsenistä (MEP)    -&gt; Edustaa jäsenmaiden kansalaisia</a:t>
            </a:r>
          </a:p>
          <a:p>
            <a:r>
              <a:rPr lang="fi-FI" sz="2000" dirty="0">
                <a:hlinkClick r:id="rId2"/>
              </a:rPr>
              <a:t>Parlamentin jäsenet </a:t>
            </a:r>
            <a:r>
              <a:rPr lang="fi-FI" sz="2000" dirty="0"/>
              <a:t>(määrä suhteessa jäsenvaltion väkilukuun) jakautuvat </a:t>
            </a:r>
            <a:r>
              <a:rPr lang="fi-FI" sz="2000" i="1" dirty="0"/>
              <a:t>poliittisiin ryhmiin </a:t>
            </a:r>
            <a:r>
              <a:rPr lang="fi-FI" sz="2000" dirty="0"/>
              <a:t>(ns</a:t>
            </a:r>
            <a:r>
              <a:rPr lang="fi-FI" sz="2000" i="1" dirty="0"/>
              <a:t>. </a:t>
            </a:r>
            <a:r>
              <a:rPr lang="fi-FI" sz="2000" i="1" dirty="0">
                <a:hlinkClick r:id="rId3"/>
              </a:rPr>
              <a:t>europuolueet</a:t>
            </a:r>
            <a:r>
              <a:rPr lang="fi-FI" sz="2000" dirty="0"/>
              <a:t>), joita virallisesti edustavat jäsenmaan sijaan</a:t>
            </a:r>
          </a:p>
          <a:p>
            <a:r>
              <a:rPr lang="fi-FI" sz="2000" dirty="0"/>
              <a:t>Kokoontuu täysistuntoihin (yleensä Strasbourg, 12/vuosi) ja valiokuntiin (yleensä Brysselissä, 20kpl, suurin osa työstä)</a:t>
            </a:r>
          </a:p>
          <a:p>
            <a:r>
              <a:rPr lang="fi-FI" sz="2000" i="1" dirty="0"/>
              <a:t>Parlamentin puhemies </a:t>
            </a:r>
            <a:r>
              <a:rPr lang="fi-FI" sz="2000" dirty="0"/>
              <a:t>(2,5v toimikausi) johtaa puhetta täysistunnossa ja edustaa parlamenttia ulospäin sekä pitää yhteyttä muihin toimielimiin</a:t>
            </a:r>
          </a:p>
          <a:p>
            <a:endParaRPr lang="fi-FI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ruutu 4">
            <a:extLst>
              <a:ext uri="{FF2B5EF4-FFF2-40B4-BE49-F238E27FC236}">
                <a16:creationId xmlns:a16="http://schemas.microsoft.com/office/drawing/2014/main" id="{182AB2E0-00EC-4009-A76F-F3227F7B9F94}"/>
              </a:ext>
            </a:extLst>
          </p:cNvPr>
          <p:cNvSpPr txBox="1"/>
          <p:nvPr/>
        </p:nvSpPr>
        <p:spPr>
          <a:xfrm>
            <a:off x="107504" y="0"/>
            <a:ext cx="8928993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000" b="1" dirty="0"/>
              <a:t>Keskeiset tehtävät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fi-FI" sz="2000" b="1" dirty="0"/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000" dirty="0"/>
              <a:t>Säätää lakeja yhdessä ministerineuvoston kanssa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000" dirty="0"/>
              <a:t>Voi pyytää komissiota tekemään lakialoitteen ( ei itsenäistä lakialoiteoikeutta)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000" dirty="0"/>
              <a:t>Hyväksyy budjetin (ja valvoo sen toteutusta) sekä komission kokoonpanon yhdessä ministerineuvoston kanssa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000" dirty="0"/>
              <a:t>Valvoo komission toimintaa </a:t>
            </a:r>
            <a:r>
              <a:rPr lang="fi-FI" sz="2000" i="1" dirty="0"/>
              <a:t>parlamentarismin</a:t>
            </a:r>
            <a:r>
              <a:rPr lang="fi-FI" sz="2000" dirty="0"/>
              <a:t> periaatteen mukaisesti (esim. suullisin ja kirjallisin kysymyksin) ja voi esittää sille epäluottamuslauseen 2/3 määräenemmistöllä (yksittäisiä komissaareja ei voi erottaa)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000" dirty="0"/>
              <a:t>Hyväksyy EU:n kansainväliset sopimukset ja uudet EU-jäsenmaat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fi-FI" sz="2000" dirty="0"/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fi-FI" sz="1200" dirty="0"/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7940694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577</TotalTime>
  <Words>146</Words>
  <Application>Microsoft Office PowerPoint</Application>
  <PresentationFormat>Näytössä katseltava diaesitys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9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Euroopan parlamentti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Yhteiskuntaoppi 1.kurssi</dc:title>
  <dc:creator>Mikko Niemi</dc:creator>
  <cp:lastModifiedBy>Mikko Niemi</cp:lastModifiedBy>
  <cp:revision>84</cp:revision>
  <cp:lastPrinted>2017-08-10T09:54:03Z</cp:lastPrinted>
  <dcterms:created xsi:type="dcterms:W3CDTF">2013-07-30T12:06:37Z</dcterms:created>
  <dcterms:modified xsi:type="dcterms:W3CDTF">2018-02-17T13:35:05Z</dcterms:modified>
</cp:coreProperties>
</file>