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61163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FC82-AF48-47BA-AB7B-CB44DC3C8674}" type="datetimeFigureOut">
              <a:rPr lang="fi-FI" smtClean="0"/>
              <a:t>5.2.2018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D3517-30D1-4130-AF50-128E1E8C02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78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5.2.2018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5.2.2018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5.2.2018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5.2.2018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5.2.2018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/>
              <a:t>Euroopan integraation historia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373215"/>
          </a:xfrm>
        </p:spPr>
        <p:txBody>
          <a:bodyPr>
            <a:normAutofit/>
          </a:bodyPr>
          <a:lstStyle/>
          <a:p>
            <a:r>
              <a:rPr lang="fi-FI" sz="1600" b="1" dirty="0"/>
              <a:t>Taustatekijöitä</a:t>
            </a:r>
          </a:p>
          <a:p>
            <a:pPr lvl="1"/>
            <a:r>
              <a:rPr lang="fi-FI" sz="1600" dirty="0"/>
              <a:t>Euroopan historia pitkälti kilpailevien kansallisvaltioiden konflikteja (uskonsodat, Napoleonin sodat, siirtomaakamppailu, maailmansodat)</a:t>
            </a:r>
          </a:p>
          <a:p>
            <a:pPr lvl="1"/>
            <a:r>
              <a:rPr lang="fi-FI" sz="1600" dirty="0"/>
              <a:t>Toisen maailmansodan jälkeen</a:t>
            </a:r>
          </a:p>
          <a:p>
            <a:pPr lvl="2"/>
            <a:r>
              <a:rPr lang="fi-FI" sz="1600" dirty="0"/>
              <a:t>Saksan ja Ranskan vuosisatainen vastakkainasettelu haluttiin estää</a:t>
            </a:r>
          </a:p>
          <a:p>
            <a:pPr lvl="2"/>
            <a:r>
              <a:rPr lang="fi-FI" sz="1600" dirty="0"/>
              <a:t>jälleenrakennus, kylmän sodan synty sekä NL:n ja kommunismin leviämisen pelko pakottivat läntisen Euroopan yhteistyön tielle -&gt; Marshall-apu ja talousyhteistyöjärjestö OECD 1948 sekä NATO 1949</a:t>
            </a:r>
          </a:p>
          <a:p>
            <a:pPr lvl="2"/>
            <a:endParaRPr lang="fi-FI" sz="1600" dirty="0"/>
          </a:p>
          <a:p>
            <a:r>
              <a:rPr lang="fi-FI" sz="1600" b="1" dirty="0"/>
              <a:t>Euroopan hiili- ja teräsyhteisö 1951</a:t>
            </a:r>
          </a:p>
          <a:p>
            <a:pPr lvl="1"/>
            <a:r>
              <a:rPr lang="fi-FI" sz="1600" dirty="0"/>
              <a:t>Taustalla ns</a:t>
            </a:r>
            <a:r>
              <a:rPr lang="fi-FI" sz="1600" i="1" dirty="0"/>
              <a:t>. </a:t>
            </a:r>
            <a:r>
              <a:rPr lang="fi-FI" sz="1600" i="1" dirty="0" err="1"/>
              <a:t>Schumanin</a:t>
            </a:r>
            <a:r>
              <a:rPr lang="fi-FI" sz="1600" i="1" dirty="0"/>
              <a:t> julistus </a:t>
            </a:r>
            <a:r>
              <a:rPr lang="fi-FI" sz="1600" dirty="0"/>
              <a:t>sekä Jean </a:t>
            </a:r>
            <a:r>
              <a:rPr lang="fi-FI" sz="1600" dirty="0" err="1"/>
              <a:t>Monnet´n</a:t>
            </a:r>
            <a:r>
              <a:rPr lang="fi-FI" sz="1600" dirty="0"/>
              <a:t> ajatukset  -&gt; Ranskan sekä Länsi-Saksan hiilen ja teräksen tuotanto yhteishallintaan ”korkean viranomaisen” (vrt. komissio) valvontaan</a:t>
            </a:r>
          </a:p>
          <a:p>
            <a:pPr lvl="1"/>
            <a:r>
              <a:rPr lang="fi-FI" sz="1600" dirty="0"/>
              <a:t>Tavoitteena lisätä rauhaa ja vakautta sekä luoda taloudellista riippuvuutta, talouskasvua ja vapaakauppaa jäsenvaltioiden (Länsi-Saksa, Ranska, Italia sekä Benelux-maat) välille -&gt; Vrt. 1930-luvun nationalistinen voimapolitiikka sekä hegemonian tavoittelu</a:t>
            </a:r>
          </a:p>
          <a:p>
            <a:pPr lvl="1"/>
            <a:r>
              <a:rPr lang="fi-FI" sz="1600" dirty="0"/>
              <a:t>Tulevan EU:n toimielinten alkiot (komissio, neuvosto, parlamentti)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182AB2E0-00EC-4009-A76F-F3227F7B9F94}"/>
              </a:ext>
            </a:extLst>
          </p:cNvPr>
          <p:cNvSpPr txBox="1"/>
          <p:nvPr/>
        </p:nvSpPr>
        <p:spPr>
          <a:xfrm>
            <a:off x="107504" y="0"/>
            <a:ext cx="892899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1600" b="1" dirty="0"/>
              <a:t>Euroopan talousyhteisö (EEC)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1600" dirty="0"/>
              <a:t>Hiili- ja teräsyhteisön jäsenmaat solmivat ns. </a:t>
            </a:r>
            <a:r>
              <a:rPr lang="fi-FI" sz="1600" i="1" dirty="0"/>
              <a:t>Rooman sopimuksella </a:t>
            </a:r>
            <a:r>
              <a:rPr lang="fi-FI" sz="1600" dirty="0"/>
              <a:t>EEC:n ja Euroopan atomienergiayhteisö </a:t>
            </a:r>
            <a:r>
              <a:rPr lang="fi-FI" sz="1600" i="1" dirty="0"/>
              <a:t>Euratomin</a:t>
            </a:r>
            <a:r>
              <a:rPr lang="fi-FI" sz="1600" dirty="0"/>
              <a:t> 1957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1600" i="1" dirty="0"/>
              <a:t>Yhteismarkkinat </a:t>
            </a:r>
            <a:r>
              <a:rPr lang="fi-FI" sz="1600" dirty="0"/>
              <a:t>(vapaakauppa) kaikille hyödykkeille ja ydinvoiman hyödyntäminen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fi-FI" sz="1600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1600" b="1" dirty="0"/>
              <a:t>Euroopan Yhteisö (EY)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1600" dirty="0"/>
              <a:t>Kolme edellä mainittua yhteisöä yhdistettiin Euroopan yhteisöksi ns</a:t>
            </a:r>
            <a:r>
              <a:rPr lang="fi-FI" sz="1600" i="1" dirty="0"/>
              <a:t>. sulautumissopimuksella </a:t>
            </a:r>
            <a:r>
              <a:rPr lang="fi-FI" sz="1600" dirty="0"/>
              <a:t>1967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1600" dirty="0"/>
              <a:t>Uusia jäsenmaita 1973 Iso-Britannia, Irlanti ja Tanska (ns. </a:t>
            </a:r>
            <a:r>
              <a:rPr lang="fi-FI" sz="1600" i="1" dirty="0"/>
              <a:t>pohjoinen laajentuminen</a:t>
            </a:r>
            <a:r>
              <a:rPr lang="fi-FI" sz="1600" dirty="0"/>
              <a:t>) sekä  1980-luvulla entiset diktatuurit Kreikka, Espanja ja Portugali (ns</a:t>
            </a:r>
            <a:r>
              <a:rPr lang="fi-FI" sz="1600" i="1" dirty="0"/>
              <a:t>. eteläinen laajentuminen</a:t>
            </a:r>
            <a:r>
              <a:rPr lang="fi-FI" sz="1600" dirty="0"/>
              <a:t>)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fi-FI" sz="1600" b="1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1600" b="1" dirty="0"/>
              <a:t>Euroopan Unioni (EU) luotiin ns. Maastrichtin sopimuksella 1992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1600" dirty="0"/>
              <a:t>Yhteismarkkinat laajenivat </a:t>
            </a:r>
            <a:r>
              <a:rPr lang="fi-FI" sz="1600" i="1" dirty="0"/>
              <a:t>sisämarkkinoiksi </a:t>
            </a:r>
            <a:r>
              <a:rPr lang="fi-FI" sz="1600" dirty="0"/>
              <a:t>-&gt; </a:t>
            </a:r>
            <a:r>
              <a:rPr lang="fi-FI" sz="1600" i="1" dirty="0"/>
              <a:t>Neljän vapauden periaate</a:t>
            </a:r>
            <a:r>
              <a:rPr lang="fi-FI" sz="1600" dirty="0"/>
              <a:t> (tavaroiden, palveluiden, pääomien ja ihmisten vapaa liikkuvuus)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1600" i="1" dirty="0"/>
              <a:t>Yhteinen ulko ja turvallispolitiikka </a:t>
            </a:r>
            <a:r>
              <a:rPr lang="fi-FI" sz="1600" dirty="0"/>
              <a:t>(YUTP)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1600" dirty="0"/>
              <a:t>Yhteistyö oikeus- ja sisäasioissa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1600" dirty="0"/>
              <a:t>Unioni laajeni</a:t>
            </a:r>
          </a:p>
          <a:p>
            <a:pPr marL="1200150" lvl="2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1600" dirty="0"/>
              <a:t>1995 ns. Efta-laajentuminen (Suomi, Ruotsi ja Itävalta)</a:t>
            </a:r>
          </a:p>
          <a:p>
            <a:pPr marL="1200150" lvl="2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1600" dirty="0"/>
              <a:t>2004 ns. itälaajentuminen (Baltian maat, Puola, </a:t>
            </a:r>
            <a:r>
              <a:rPr lang="fi-FI" sz="1600" dirty="0" err="1"/>
              <a:t>Tsekki</a:t>
            </a:r>
            <a:r>
              <a:rPr lang="fi-FI" sz="1600" dirty="0"/>
              <a:t>, Slovakia, Unkari, Slovenia, Malta ja Kypros</a:t>
            </a:r>
          </a:p>
          <a:p>
            <a:pPr marL="1200150" lvl="2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1600" dirty="0"/>
              <a:t>2007 Romania ja Bulgaria</a:t>
            </a:r>
          </a:p>
          <a:p>
            <a:pPr marL="1200150" lvl="2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1600" dirty="0"/>
              <a:t>2013 Kroatia</a:t>
            </a:r>
          </a:p>
          <a:p>
            <a:pPr marL="1200150" lvl="2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fi-FI" sz="1600" dirty="0"/>
          </a:p>
          <a:p>
            <a:pPr lvl="1">
              <a:buClr>
                <a:schemeClr val="accent1"/>
              </a:buClr>
            </a:pPr>
            <a:r>
              <a:rPr lang="fi-FI" sz="1600" b="1" dirty="0"/>
              <a:t>TEHTÄVÄ: Selvitä mitkä ovat ns. </a:t>
            </a:r>
            <a:r>
              <a:rPr lang="fi-FI" sz="1600" b="1" i="1" dirty="0"/>
              <a:t>Kööpenhaminan kriteerit </a:t>
            </a:r>
            <a:r>
              <a:rPr lang="fi-FI" sz="1600" b="1" dirty="0"/>
              <a:t>ja miten EU-jäsenyysneuvottelut 	            etenevät.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7940694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500</TotalTime>
  <Words>306</Words>
  <Application>Microsoft Office PowerPoint</Application>
  <PresentationFormat>Näytössä katseltava diaesitys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Euroopan integraation historia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Mikko Niemi</cp:lastModifiedBy>
  <cp:revision>71</cp:revision>
  <cp:lastPrinted>2017-08-10T09:54:03Z</cp:lastPrinted>
  <dcterms:created xsi:type="dcterms:W3CDTF">2013-07-30T12:06:37Z</dcterms:created>
  <dcterms:modified xsi:type="dcterms:W3CDTF">2018-02-05T17:42:50Z</dcterms:modified>
</cp:coreProperties>
</file>