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242F00-BB36-1306-378B-06DCD50AB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95EB10E-A9E2-49E3-753E-1F37EDF3D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57AC20-4519-92D6-D24C-A5656AB5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0E7FD5-8D56-6558-F46C-DB1D2E34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55BACE-8943-ADAD-E03F-EF7CA15A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09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74BE71-C38E-F66C-E4B0-465675F9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3BB88D-F083-BE38-398D-57A159CF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7FB29E-D1F4-D6AD-3C4B-36AB7A61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01D676-D0E2-55F5-A07A-C77456E1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80FF52-1FA2-FEE8-3685-E0DDAD7C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3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279F612-6B59-E1FD-19FC-A13A49B6C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5145D6-C71C-EAA0-9368-8821C7C63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25DC46-95B1-CC4D-7238-D47E7E83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C247B7-25E7-A8E0-8429-265AC8B0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14157E-157B-7F8E-FFA7-52A60F68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12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81B1C3-D6CA-52EA-8FC0-6C968641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D1711F-B289-685C-BAD0-616FA01C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10B69D-16DB-B7E9-A711-7053B3AC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94B083-5714-712F-D045-A53867C5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BE959F-7E4F-498F-A02B-1E8A7FA3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58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93223-E6ED-3D0E-EE57-EF96FBB6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2914BA-81AA-2BCF-3E79-C7D66F71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92128D-503F-F1F1-D50D-57786C3F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20C562-6B03-F36B-9AFD-055CEDA3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B9371D-ED90-9797-2653-1C465664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40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48DC4A-E075-FB21-996E-970EE564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F05A35-BB44-5B16-F059-26DBD3BA2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E840A78-3724-2FD4-505E-A500C4C2F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228C91-EEF3-68C7-CEA2-1CE5FE3D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2D7A8DC-19B1-5FD9-BE54-2090ACA5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F19030-86E0-F1E3-BF50-34224E11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3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ECA839-E5BB-9F83-6979-244EAA07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FEF7A8-3992-A375-A466-57C4E19E9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0A356B-231C-A55E-0E76-1CA59F6C0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4765F6B-C697-D0E7-AD84-CD460C40B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ABDCC95-4044-120B-3308-E4D544C86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E280FE3-B8C4-259F-F0B0-59F15E48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0D2D4A-30A0-5D9C-0F2D-D3D9D871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39A01D9-7360-6F11-B10F-43699120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98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E8808-B2B6-FC98-EA17-21E470B5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60D38F-BD0A-73CB-CCB1-725C764B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D7674F4-3B3C-A6DC-B829-FEF6B6A7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686E65-71E8-647F-A9D9-DD017F09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89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1F598F7-A2B3-332E-B7FC-A8BB0F8C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63FC2AF-FCBE-C021-3E24-732177DC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6EB673A-1DDE-6103-0F3F-781852EF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48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23768F-1BCC-C507-035C-BF81FB97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C49DC9-1F44-E827-B90F-E2B54609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5CDB48-10A4-951F-D27D-D6FA7D281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D82282-44EC-4AAC-D8F0-0C69B9B8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394A7E-4530-5B0E-E9CC-A5577B2F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14BCA-0147-0DF9-D72A-349A63B3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32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C786EA-A15E-77E4-9876-E2047682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9456E18-E1C7-34F2-5466-11413AA04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4713C8-BFDA-B3C8-1B88-5581F6B78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A0E019-95B2-3F1A-91AF-7ED1DAB9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23DD5B-B4CD-D65E-47F6-6817565A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45EDA9-EE52-00AE-D1A8-BB88A7DD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6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04A878B-E3F5-F3C8-8741-2970D784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0A3858-DBDF-128A-CACF-047547C2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588AAE-09B0-3A93-2737-4CA24C0D9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2036-AB64-440F-9C58-951383A4C686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33D184-13CF-E042-4CE2-4B57CFC09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C3A320-F6E8-2E5C-3D9C-9429DBFFF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4C1C7-F95C-4DCC-B1EE-F1DDFE7251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7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F0DA58-6D71-0531-C793-7F5FF5307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fi-FI" sz="8000" b="1">
                <a:solidFill>
                  <a:srgbClr val="FFFFFF"/>
                </a:solidFill>
              </a:rPr>
              <a:t>EU:n talous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06E1930-EF6D-1864-24B6-2C3E819EE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fi-FI" sz="3200" b="1">
                <a:solidFill>
                  <a:srgbClr val="FEFFFF"/>
                </a:solidFill>
              </a:rPr>
              <a:t>(kpl 12)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: Shape 3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8101EC-1EB3-39A6-A08C-E6459560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3400" b="1">
                <a:solidFill>
                  <a:srgbClr val="FFFFFF"/>
                </a:solidFill>
              </a:rPr>
              <a:t>Sisämarkkinoiden 4 vapautta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A9A1E5-F2E9-0C30-55C2-34F681B7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6217469" cy="4569215"/>
          </a:xfrm>
        </p:spPr>
        <p:txBody>
          <a:bodyPr anchor="ctr">
            <a:normAutofit/>
          </a:bodyPr>
          <a:lstStyle/>
          <a:p>
            <a:r>
              <a:rPr lang="fi-FI" sz="2200" dirty="0">
                <a:solidFill>
                  <a:srgbClr val="FEFFFF"/>
                </a:solidFill>
              </a:rPr>
              <a:t>tavaroiden, palveluiden, pääomien ja ihmisten vapaa liikkuvuus</a:t>
            </a:r>
          </a:p>
          <a:p>
            <a:pPr lvl="1"/>
            <a:r>
              <a:rPr lang="fi-FI" sz="2200" dirty="0">
                <a:solidFill>
                  <a:srgbClr val="FEFFFF"/>
                </a:solidFill>
              </a:rPr>
              <a:t>kilpailuetua ja investointimahdollisuuksia yrityksille</a:t>
            </a:r>
          </a:p>
          <a:p>
            <a:pPr lvl="1"/>
            <a:r>
              <a:rPr lang="fi-FI" sz="2200" dirty="0">
                <a:solidFill>
                  <a:srgbClr val="FEFFFF"/>
                </a:solidFill>
              </a:rPr>
              <a:t>helpotuksia kansalaisten arkeen</a:t>
            </a:r>
          </a:p>
          <a:p>
            <a:pPr lvl="1"/>
            <a:r>
              <a:rPr lang="fi-FI" sz="2200" dirty="0">
                <a:solidFill>
                  <a:srgbClr val="FEFFFF"/>
                </a:solidFill>
              </a:rPr>
              <a:t>toisaalta tuntitulleja /-rajoituksia EU:n ulkopuolelta tuleville tuotteille</a:t>
            </a:r>
          </a:p>
          <a:p>
            <a:pPr lvl="1"/>
            <a:r>
              <a:rPr lang="fi-FI" sz="2200" dirty="0">
                <a:solidFill>
                  <a:srgbClr val="FEFFFF"/>
                </a:solidFill>
              </a:rPr>
              <a:t>viranomaishankkeiden kilpailutuspakko</a:t>
            </a:r>
          </a:p>
          <a:p>
            <a:pPr lvl="1"/>
            <a:r>
              <a:rPr lang="fi-FI" sz="2200" dirty="0">
                <a:solidFill>
                  <a:srgbClr val="FEFFFF"/>
                </a:solidFill>
              </a:rPr>
              <a:t>lainsäädännössä keskitytään eritoten kilpailun tasapuolisuuteen, hyödykkeiden laatuvaatimuksiin ja kuluttajansuojaan</a:t>
            </a:r>
          </a:p>
          <a:p>
            <a:endParaRPr lang="fi-FI" sz="22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79602F-52FB-F5B1-E82A-9E7A8DAB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9756"/>
          </a:xfrm>
        </p:spPr>
        <p:txBody>
          <a:bodyPr>
            <a:normAutofit/>
          </a:bodyPr>
          <a:lstStyle/>
          <a:p>
            <a:r>
              <a:rPr lang="fi-FI" dirty="0"/>
              <a:t>				</a:t>
            </a:r>
            <a:r>
              <a:rPr lang="fi-FI" b="1" dirty="0"/>
              <a:t>Budjetti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1FFACCC-69C0-8BAA-21ED-05A25A73D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" y="839756"/>
            <a:ext cx="4603788" cy="5779385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3F9923E-C9EA-F587-907A-E8C24AC17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20" y="1045029"/>
            <a:ext cx="7068268" cy="41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B340EB-9D5F-4CA1-9E45-B47C0A31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isällön paikkamerkki 1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B24AE3CB-DFA8-10CA-716D-A4968C027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50" y="-2"/>
            <a:ext cx="5984450" cy="6771071"/>
          </a:xfrm>
        </p:spPr>
      </p:pic>
      <p:pic>
        <p:nvPicPr>
          <p:cNvPr id="17" name="Kuva 1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B8D6186-1E15-0D3A-DDA8-44D70BC7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07" y="0"/>
            <a:ext cx="6499908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C6D3E1-50DE-CABB-A183-793CBDE2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FFFFFF"/>
                </a:solidFill>
              </a:rPr>
              <a:t>Aluepolitiikka (n.70% budjetista)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1ED13D-2B19-0234-EC2F-575325E6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09" y="1418254"/>
            <a:ext cx="6393743" cy="5075852"/>
          </a:xfrm>
        </p:spPr>
        <p:txBody>
          <a:bodyPr anchor="ctr">
            <a:normAutofit/>
          </a:bodyPr>
          <a:lstStyle/>
          <a:p>
            <a:pPr lvl="1">
              <a:buClr>
                <a:schemeClr val="bg1"/>
              </a:buClr>
            </a:pPr>
            <a:r>
              <a:rPr lang="fi-FI" sz="2000" dirty="0">
                <a:solidFill>
                  <a:srgbClr val="FEFFFF"/>
                </a:solidFill>
              </a:rPr>
              <a:t>Alueellisia eroja jäsenvaltioiden välillä ja niiden sisällä pyritään tasoittamaan erilaisten rahastojen avulla -&gt; Erityisesti rahaa virtaa läntisistä EU-maista itäisiin (</a:t>
            </a:r>
            <a:r>
              <a:rPr lang="fi-FI" sz="2000" i="1" dirty="0">
                <a:solidFill>
                  <a:srgbClr val="FEFFFF"/>
                </a:solidFill>
              </a:rPr>
              <a:t>nettomaksajat</a:t>
            </a:r>
            <a:r>
              <a:rPr lang="fi-FI" sz="2000" dirty="0">
                <a:solidFill>
                  <a:srgbClr val="FEFFFF"/>
                </a:solidFill>
              </a:rPr>
              <a:t> -&gt; </a:t>
            </a:r>
            <a:r>
              <a:rPr lang="fi-FI" sz="2000" i="1" dirty="0">
                <a:solidFill>
                  <a:srgbClr val="FEFFFF"/>
                </a:solidFill>
              </a:rPr>
              <a:t>nettosaajat</a:t>
            </a:r>
            <a:r>
              <a:rPr lang="fi-FI" sz="2000" dirty="0">
                <a:solidFill>
                  <a:srgbClr val="FEFFFF"/>
                </a:solidFill>
              </a:rPr>
              <a:t>)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2000" dirty="0">
              <a:solidFill>
                <a:srgbClr val="FEFFFF"/>
              </a:solidFill>
            </a:endParaRPr>
          </a:p>
          <a:p>
            <a:pPr lvl="2">
              <a:buClr>
                <a:schemeClr val="bg1"/>
              </a:buClr>
            </a:pPr>
            <a:r>
              <a:rPr lang="fi-FI" i="1" u="sng" dirty="0">
                <a:solidFill>
                  <a:srgbClr val="FEFFFF"/>
                </a:solidFill>
              </a:rPr>
              <a:t>Rakennerahastoilla</a:t>
            </a:r>
            <a:r>
              <a:rPr lang="fi-FI" dirty="0">
                <a:solidFill>
                  <a:srgbClr val="FEFFFF"/>
                </a:solidFill>
              </a:rPr>
              <a:t> edistetään taloudellista kehitystä ja luodaan työpaikkoja</a:t>
            </a:r>
          </a:p>
          <a:p>
            <a:pPr lvl="2">
              <a:buClr>
                <a:schemeClr val="bg1"/>
              </a:buClr>
            </a:pPr>
            <a:r>
              <a:rPr lang="fi-FI" i="1" u="sng" dirty="0">
                <a:solidFill>
                  <a:srgbClr val="FEFFFF"/>
                </a:solidFill>
              </a:rPr>
              <a:t>Koheesiorahastolla</a:t>
            </a:r>
            <a:r>
              <a:rPr lang="fi-FI" dirty="0">
                <a:solidFill>
                  <a:srgbClr val="FEFFFF"/>
                </a:solidFill>
              </a:rPr>
              <a:t> pyritään lisäämään taloudellista, sosiaalista ja alueellista yhteenkuuluvuutta -&gt; Maille, joiden BKT on &lt;90% EU:n keskiarvosta</a:t>
            </a:r>
          </a:p>
          <a:p>
            <a:pPr marL="914400" lvl="2" indent="0">
              <a:buClr>
                <a:schemeClr val="accent1"/>
              </a:buClr>
              <a:buNone/>
            </a:pPr>
            <a:endParaRPr lang="fi-FI" dirty="0">
              <a:solidFill>
                <a:srgbClr val="FEFFFF"/>
              </a:solidFill>
            </a:endParaRPr>
          </a:p>
          <a:p>
            <a:pPr lvl="1">
              <a:buClr>
                <a:schemeClr val="bg1"/>
              </a:buClr>
            </a:pPr>
            <a:r>
              <a:rPr lang="fi-FI" sz="2000" dirty="0">
                <a:solidFill>
                  <a:srgbClr val="FEFFFF"/>
                </a:solidFill>
              </a:rPr>
              <a:t>Maataloustuet, jotka n. kolmasosa budjetista (v. 2023 -&gt; 1/3 maataloustuesta ilmastonmuutoksen torjuntaa tukevaan maatalouteen)</a:t>
            </a:r>
          </a:p>
          <a:p>
            <a:endParaRPr lang="fi-FI" sz="2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93384A-45C0-7D39-C0CF-81C4B2D1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FEFFFF"/>
                </a:solidFill>
              </a:rPr>
              <a:t>Euroopan keskuspankin (EKP) rooli ja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72CFBF-6622-4791-577E-F0DB188B7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16" y="2177172"/>
            <a:ext cx="7558819" cy="4606183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EU-jäsenmaat hoitavat omaa </a:t>
            </a:r>
            <a:r>
              <a:rPr lang="fi-FI" sz="2000" i="1" dirty="0"/>
              <a:t>finanssipolitiikkaa</a:t>
            </a:r>
            <a:r>
              <a:rPr lang="fi-FI" sz="2000" dirty="0"/>
              <a:t> ja poliittisesti riippumaton EKP johtaa </a:t>
            </a:r>
            <a:r>
              <a:rPr lang="fi-FI" sz="2000" i="1" dirty="0"/>
              <a:t>Euroopan talous- ja rahaliiton</a:t>
            </a:r>
            <a:r>
              <a:rPr lang="fi-FI" sz="2000" dirty="0"/>
              <a:t> (EMU) jäsenmaiden (</a:t>
            </a:r>
            <a:r>
              <a:rPr lang="fi-FI" sz="2000" i="1" dirty="0"/>
              <a:t>euroalueen)</a:t>
            </a:r>
            <a:r>
              <a:rPr lang="fi-FI" sz="2000" dirty="0"/>
              <a:t> </a:t>
            </a:r>
            <a:r>
              <a:rPr lang="fi-FI" sz="2000" i="1" dirty="0"/>
              <a:t>rahapolitiikkaa: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Kansallisten keskuspankkien (esim. Suomen Pankki) ohjaaminen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2000" i="1" dirty="0"/>
              <a:t>Ohjauskoron säätely </a:t>
            </a:r>
            <a:r>
              <a:rPr lang="fi-FI" sz="2000" dirty="0"/>
              <a:t>-&gt; vaikutuksia kokonaiskysyntään ja inflaatioon -&gt; tavoitteena hintavakaus (inflaatio + / - 2%) ja maltillinen talouskasvu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2000" i="1" dirty="0"/>
              <a:t>Määrällinen elvytys /</a:t>
            </a:r>
            <a:r>
              <a:rPr lang="fi-FI" sz="2000" dirty="0"/>
              <a:t> </a:t>
            </a:r>
            <a:r>
              <a:rPr lang="fi-FI" sz="2000" i="1" dirty="0"/>
              <a:t>tiukentaminen</a:t>
            </a:r>
            <a:r>
              <a:rPr lang="fi-FI" sz="2000" dirty="0"/>
              <a:t> arvopaperien (esim. valtioiden velkakirjat) ostoilla ja myynneillä -&gt; Rahaa markkinoille tai sieltä pois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2000" i="1" dirty="0"/>
              <a:t>Valuuttainterventiot </a:t>
            </a:r>
            <a:r>
              <a:rPr lang="fi-FI" sz="2000" dirty="0"/>
              <a:t>(tukiostot ja –myynnit kansainvälisillä rahamarkkinoilla -&gt; kriisiaikojen työkalu) </a:t>
            </a:r>
            <a:r>
              <a:rPr lang="fi-FI" sz="2000" i="1" dirty="0"/>
              <a:t>kelluvan</a:t>
            </a:r>
            <a:r>
              <a:rPr lang="fi-FI" sz="2000" dirty="0"/>
              <a:t> euron ulkoisen arvon muuttamiseksi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2000" i="1" dirty="0"/>
              <a:t>Valuuttavarannon</a:t>
            </a:r>
            <a:r>
              <a:rPr lang="fi-FI" sz="2000" dirty="0"/>
              <a:t> ylläpitäminen (mahd. valuuttainterventioita varten)</a:t>
            </a:r>
          </a:p>
          <a:p>
            <a:endParaRPr lang="fi-FI" sz="2000" dirty="0"/>
          </a:p>
        </p:txBody>
      </p:sp>
      <p:pic>
        <p:nvPicPr>
          <p:cNvPr id="5" name="Kuva 4" descr="Kuva, joka sisältää kohteen taivas, ulko&#10;&#10;Kuvaus luotu automaattisesti">
            <a:extLst>
              <a:ext uri="{FF2B5EF4-FFF2-40B4-BE49-F238E27FC236}">
                <a16:creationId xmlns:a16="http://schemas.microsoft.com/office/drawing/2014/main" id="{75CD1E69-FF3D-7432-F511-166956131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33" y="138657"/>
            <a:ext cx="3898457" cy="2504759"/>
          </a:xfrm>
          <a:prstGeom prst="rect">
            <a:avLst/>
          </a:prstGeom>
        </p:spPr>
      </p:pic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EA9BE119-512B-A56F-19FF-5BE20BE44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3117851"/>
            <a:ext cx="3655326" cy="34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238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Office-teema</vt:lpstr>
      <vt:lpstr>EU:n talous</vt:lpstr>
      <vt:lpstr>Sisämarkkinoiden 4 vapautta</vt:lpstr>
      <vt:lpstr>    Budjetti</vt:lpstr>
      <vt:lpstr>PowerPoint-esitys</vt:lpstr>
      <vt:lpstr>Aluepolitiikka (n.70% budjetista)</vt:lpstr>
      <vt:lpstr>Euroopan keskuspankin (EKP) rooli ja tehtävät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EU:n talous</dc:title>
  <dc:creator>Niemi Essi Maria Aallotar</dc:creator>
  <cp:lastModifiedBy>Niemi Essi Maria Aallotar</cp:lastModifiedBy>
  <cp:revision>2</cp:revision>
  <dcterms:created xsi:type="dcterms:W3CDTF">2023-01-10T16:45:40Z</dcterms:created>
  <dcterms:modified xsi:type="dcterms:W3CDTF">2023-01-10T19:08:16Z</dcterms:modified>
</cp:coreProperties>
</file>