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DEF63-535E-200D-01FE-FEBCA0043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B16063-F5F7-5C4B-A47D-1851CDFA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8988FF-1C39-2ED4-6D51-022259D7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482E8C-A67D-F5EE-9C5C-7E15511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F17640-DAFA-EE88-EB12-A2D7A20C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46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901CB1-69F2-F67A-4447-1E4760C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4A3284F-2EAF-89C0-D238-A142DBD5D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CF10D2-64DB-D86D-19F7-27AE1D32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AAEFAC-FE7A-95D1-3FAA-EB2A352B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49102B-5D31-D5DC-5C59-9D78A063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8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3B64C0D-3555-0479-2045-1A6168981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BAED7F-A5B7-D398-B803-43A0B1429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DA17FA-1282-8CDC-E025-74CB7B09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9D0DB7-45D8-0A53-48D6-DD090498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2AD9A8-58CA-88F8-DBD0-0EE94A0A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1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C6136-8A0A-E74F-F09C-5B8001AA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56C23B-358C-A16C-0B26-E8B1EB01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4EE099-9346-8F09-0854-58936EA5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535838-A8B3-E868-817D-1C80817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ED8D9-B64F-8A4C-49DE-6D7F8B83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14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D659C-5AE7-DD67-7383-B586FFD3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814B12-77DF-011A-A614-72643F871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775A1F-9821-0FB2-57E3-EBA056D6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FD695A-8C6E-D392-5A81-59A60B94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63605-6C98-7EF2-C9A9-D65F5E49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67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8E18B8-33A2-0DAB-5C42-C8F5B63D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EFD891-07F5-F2D9-EB17-F7A8563A7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6656F0-010D-2EC8-9074-96C2F4BCA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083EB11-5CC4-8A22-1E7D-EF1F6B25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6D0C4-7592-13E2-17AF-7465BAEB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E4E8382-2E55-1E3C-D435-E8D7F565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55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931B77-A4FF-9763-FB59-3F5F1C78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23B1F5-1D6D-E6F8-7D17-0D12EF7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1C31B3-2342-ECF5-C1B0-48712CDAE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5CE4F3-AAC7-7E43-91A3-E3BA2480A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F2F4426-8C1E-E7DB-97E7-F89651E51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09F0C5E-DD11-7EB9-D071-6EC497C8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371E0B4-84E4-9972-A1CA-24B60F42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DCB662B-0276-81BB-68CA-CAE949A1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77F38-F89D-E787-E04E-A479F465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806EAD-DC19-84F3-64A1-88A6A20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9A4C3A-5749-DB40-4141-6826BDC9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2DFB3-42F6-BF0F-2785-6F5E47BB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76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CF2D22-C817-52CD-B32E-29A02971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2B6B40-E978-A9BC-34CC-792B2BE8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6CFA39-9CD1-694A-695D-A57BAA03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49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CE7281-6D59-482B-A30B-C0F7A0C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0DFE1D-DD67-76B3-1D5D-1745A872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E90B1-F323-5E3D-32BB-7CA89833F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2D7A47-3942-A9F4-E561-4BED84E8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E4B3E4-C78F-511D-2F41-886A24B4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6865-918F-DD1D-7AFC-DCB3E9D5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68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C79E9C-CDDF-8979-0052-A167F658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2AEA640-416D-BDC0-5808-19844D2D4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7B7707-F3B7-116F-D3D7-1495AD814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98C6A5-02B2-4F27-CF14-B4875857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139A78-FBE5-9E49-249C-624D8759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FCF78A-B5C0-493B-F4D1-C3C5EAFA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6AD123C-4834-5C19-C934-37D9B3D8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207130-D27C-F5A8-F855-507FB2A3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3F842A-41DA-78DD-CC36-9204A1868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17E3-EFC6-45C5-8152-D70F92E99006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7757D-FD71-D725-ADEE-3E0FE118B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A130D-EA82-4FF5-6031-E4FA2D13A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8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fi/council-eu/voting-system/qualified-majorit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silium.europa.eu/fi/council-eu/voting-system/voting-calculato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commission/commissioners/2014-2019_f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meps/fi/map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FD4AD0ED-45F1-4AB2-8C18-7DED238A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7430622-9855-482E-98A8-1FAECC909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5C76D5-716D-420A-ABDC-55BF6D9E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875022-E2DB-4A9E-8832-E7009F0E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FBDCA6-4D2C-451E-8205-8C334DCE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395B2B7-3263-461B-8800-669EBE884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27DC78-6D51-415D-878D-516F840FB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05FB7A-34E4-454E-80C1-3AF31F600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6EC0F8-CE39-4C95-B52D-033DBF56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F4BC8E2-D16E-0BC9-055B-A829CF0ED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326" y="609600"/>
            <a:ext cx="8229600" cy="2819399"/>
          </a:xfrm>
          <a:noFill/>
        </p:spPr>
        <p:txBody>
          <a:bodyPr anchor="b">
            <a:normAutofit/>
          </a:bodyPr>
          <a:lstStyle/>
          <a:p>
            <a:r>
              <a:rPr lang="fi-FI" sz="4800" b="1">
                <a:solidFill>
                  <a:schemeClr val="bg1"/>
                </a:solidFill>
              </a:rPr>
              <a:t>EU:n keskeiset toimielimet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A04B2A9-60FC-0E13-7B10-5489208FF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326" y="3522428"/>
            <a:ext cx="8229600" cy="2607079"/>
          </a:xfrm>
          <a:noFill/>
        </p:spPr>
        <p:txBody>
          <a:bodyPr anchor="t">
            <a:normAutofit/>
          </a:bodyPr>
          <a:lstStyle/>
          <a:p>
            <a:r>
              <a:rPr lang="fi-FI" b="1">
                <a:solidFill>
                  <a:schemeClr val="bg1"/>
                </a:solidFill>
              </a:rPr>
              <a:t>Kpl 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162FBC-1EE8-4355-8B2B-CB9A5B4B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940EF9-7ECF-49BA-8F14-5EBC7ADE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9A5AE3-5A1E-4528-BDC2-D32A66EFF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9C6801-3BB8-4C41-9385-D9CE4F148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EA6929-FF51-4E95-8E16-80E9F371A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91CBD-B19A-4299-90BD-CC3AB6976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6CE109B-4241-4CF1-B587-868774BB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107650-C271-404F-98D8-BB8E7E03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7" name="Straight Connector 30">
              <a:extLst>
                <a:ext uri="{FF2B5EF4-FFF2-40B4-BE49-F238E27FC236}">
                  <a16:creationId xmlns:a16="http://schemas.microsoft.com/office/drawing/2014/main" id="{41F01725-EDBB-493E-A610-EF9ACBAB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8E2A80-F420-488D-AE39-E20BC61B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8A20B2-85E4-4C64-A75F-376DA772A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8BDCE8-2392-4F5E-B6B4-AD19C903B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72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vaatetus, puku, päällä pitäminen&#10;&#10;Kuvaus luotu automaattisesti">
            <a:extLst>
              <a:ext uri="{FF2B5EF4-FFF2-40B4-BE49-F238E27FC236}">
                <a16:creationId xmlns:a16="http://schemas.microsoft.com/office/drawing/2014/main" id="{FE845D77-0DBC-D309-ECBF-52969DCFA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5B01E3-8E2C-B332-503C-338794FF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745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Eurooppa-neuvosto (EU-huippukokous)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8776E3-F557-E7DF-0586-879C815C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4" y="2050473"/>
            <a:ext cx="11988800" cy="4535054"/>
          </a:xfrm>
        </p:spPr>
        <p:txBody>
          <a:bodyPr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EU-maiden johtajien kokous (virallinen toimielin Lissabonin sopimuksessa 2009) n. 4 kertaa vuodessa -&gt; Paikalla myös komission pj ja usein myös </a:t>
            </a:r>
            <a:r>
              <a:rPr lang="fi-FI" sz="2000" i="1" dirty="0">
                <a:solidFill>
                  <a:srgbClr val="FFFFFF"/>
                </a:solidFill>
              </a:rPr>
              <a:t>YUTP:n korkea edustaja </a:t>
            </a:r>
            <a:r>
              <a:rPr lang="fi-FI" sz="2000" dirty="0">
                <a:solidFill>
                  <a:srgbClr val="FFFFFF"/>
                </a:solidFill>
              </a:rPr>
              <a:t>eli ”ulkoministeri”</a:t>
            </a:r>
          </a:p>
          <a:p>
            <a:r>
              <a:rPr lang="fi-FI" sz="2000" dirty="0">
                <a:solidFill>
                  <a:srgbClr val="FFFFFF"/>
                </a:solidFill>
              </a:rPr>
              <a:t>Puheenjohtajana toimii </a:t>
            </a:r>
            <a:r>
              <a:rPr lang="fi-FI" sz="2000" i="1" dirty="0">
                <a:solidFill>
                  <a:srgbClr val="FFFFFF"/>
                </a:solidFill>
              </a:rPr>
              <a:t>pysyvä puheenjohtaja </a:t>
            </a:r>
            <a:r>
              <a:rPr lang="fi-FI" sz="2000" dirty="0">
                <a:solidFill>
                  <a:srgbClr val="FFFFFF"/>
                </a:solidFill>
              </a:rPr>
              <a:t>eli ”presidentti” (2,5v/toimikausi, </a:t>
            </a:r>
            <a:r>
              <a:rPr lang="fi-FI" sz="2000" dirty="0" err="1">
                <a:solidFill>
                  <a:srgbClr val="FFFFFF"/>
                </a:solidFill>
              </a:rPr>
              <a:t>max</a:t>
            </a:r>
            <a:r>
              <a:rPr lang="fi-FI" sz="2000" dirty="0">
                <a:solidFill>
                  <a:srgbClr val="FFFFFF"/>
                </a:solidFill>
              </a:rPr>
              <a:t>. 2 kautta)</a:t>
            </a:r>
          </a:p>
          <a:p>
            <a:r>
              <a:rPr lang="fi-FI" sz="2000" dirty="0">
                <a:solidFill>
                  <a:srgbClr val="FFFFFF"/>
                </a:solidFill>
              </a:rPr>
              <a:t>Suunnittelee EU:n tulevaisuutta ja suuntalinjoja yleisellä tasolla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Tekee poliittisia aloitteita unionin kehittämiseksi</a:t>
            </a:r>
          </a:p>
          <a:p>
            <a:r>
              <a:rPr lang="fi-FI" sz="2000" dirty="0">
                <a:solidFill>
                  <a:srgbClr val="FFFFFF"/>
                </a:solidFill>
              </a:rPr>
              <a:t>Sovittelee muissa EU-toimielimissä syntyneitä jäsenvaltioiden välisiä kiistoja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Päätökset pyritään tekemään </a:t>
            </a:r>
            <a:r>
              <a:rPr lang="fi-FI" sz="2000" i="1" dirty="0">
                <a:solidFill>
                  <a:srgbClr val="FFFFFF"/>
                </a:solidFill>
              </a:rPr>
              <a:t>yksimielisesti</a:t>
            </a:r>
            <a:endParaRPr lang="fi-FI" sz="2000" dirty="0">
              <a:solidFill>
                <a:srgbClr val="FFFFFF"/>
              </a:solidFill>
            </a:endParaRPr>
          </a:p>
          <a:p>
            <a:r>
              <a:rPr lang="fi-FI" sz="2000" dirty="0">
                <a:solidFill>
                  <a:srgbClr val="FFFFFF"/>
                </a:solidFill>
              </a:rPr>
              <a:t>Suuri merkitys</a:t>
            </a:r>
          </a:p>
          <a:p>
            <a:pPr lvl="1"/>
            <a:r>
              <a:rPr lang="fi-FI" sz="2000" u="sng" dirty="0">
                <a:solidFill>
                  <a:srgbClr val="FFFFFF"/>
                </a:solidFill>
              </a:rPr>
              <a:t>yhteisen ulko- ja turvallisuuspolitiikan (YUTP) sekä talouspolitiikan hahmottelussa</a:t>
            </a:r>
          </a:p>
          <a:p>
            <a:pPr lvl="1"/>
            <a:r>
              <a:rPr lang="fi-FI" sz="2000" u="sng" dirty="0">
                <a:solidFill>
                  <a:srgbClr val="FFFFFF"/>
                </a:solidFill>
              </a:rPr>
              <a:t>kriisien ratkaisussa</a:t>
            </a:r>
          </a:p>
          <a:p>
            <a:pPr lvl="1"/>
            <a:r>
              <a:rPr lang="fi-FI" sz="2000" dirty="0">
                <a:solidFill>
                  <a:srgbClr val="FFFFFF"/>
                </a:solidFill>
              </a:rPr>
              <a:t>uusien jäsenneuvotteluiden aloittamisessa</a:t>
            </a:r>
          </a:p>
          <a:p>
            <a:pPr lvl="1"/>
            <a:r>
              <a:rPr lang="fi-FI" sz="2000" dirty="0">
                <a:solidFill>
                  <a:srgbClr val="FFFFFF"/>
                </a:solidFill>
              </a:rPr>
              <a:t>perussopimusten tarkistamisessa</a:t>
            </a:r>
          </a:p>
        </p:txBody>
      </p:sp>
    </p:spTree>
    <p:extLst>
      <p:ext uri="{BB962C8B-B14F-4D97-AF65-F5344CB8AC3E}">
        <p14:creationId xmlns:p14="http://schemas.microsoft.com/office/powerpoint/2010/main" val="84424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 descr="Kuva, joka sisältää kohteen sisä, henkilö, värikäs, väkijoukko&#10;&#10;Kuvaus luotu automaattisesti">
            <a:extLst>
              <a:ext uri="{FF2B5EF4-FFF2-40B4-BE49-F238E27FC236}">
                <a16:creationId xmlns:a16="http://schemas.microsoft.com/office/drawing/2014/main" id="{1D183604-A388-01E5-05E0-39E32F523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r="3948" b="-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0B387D-633E-C899-AA4B-4F7618FC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b="1" dirty="0"/>
              <a:t>Euroopan unionin neuvosto (ministerineuvosto)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269096-48D1-F865-4C84-C280752C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fi-FI" sz="2000" dirty="0"/>
              <a:t>Jäsenmaiden hallitusten ministereistä koostuva ylikansallinen toimielin -&gt; Edustaa jäsenmaita</a:t>
            </a:r>
          </a:p>
          <a:p>
            <a:r>
              <a:rPr lang="fi-FI" sz="2000" dirty="0"/>
              <a:t>Kymmenen eri kokoonpanoa -&gt; Kokoontuminen </a:t>
            </a:r>
            <a:r>
              <a:rPr lang="fi-FI" sz="2000" i="1" dirty="0"/>
              <a:t>puheenjohtajamaan</a:t>
            </a:r>
            <a:r>
              <a:rPr lang="fi-FI" sz="2000" dirty="0"/>
              <a:t> (6kk / toimikausi) johdolla</a:t>
            </a:r>
          </a:p>
          <a:p>
            <a:r>
              <a:rPr lang="fi-FI" sz="2000" dirty="0"/>
              <a:t>Päätettävien asioiden valmistelu (ja useimmiten päättäminenkin) tapahtuu jäsenmaiden </a:t>
            </a:r>
            <a:r>
              <a:rPr lang="fi-FI" sz="2000" i="1" dirty="0"/>
              <a:t>EU-suurlähettiläistä</a:t>
            </a:r>
            <a:r>
              <a:rPr lang="fi-FI" sz="2000" dirty="0"/>
              <a:t> koostuvan ns. </a:t>
            </a:r>
            <a:r>
              <a:rPr lang="fi-FI" sz="2000" i="1" dirty="0"/>
              <a:t>pysyvien edustajien komitean</a:t>
            </a:r>
            <a:r>
              <a:rPr lang="fi-FI" sz="2000" dirty="0"/>
              <a:t> (COREPER) toimesta</a:t>
            </a:r>
            <a:endParaRPr lang="fi-FI" sz="2000" i="1" dirty="0"/>
          </a:p>
          <a:p>
            <a:r>
              <a:rPr lang="fi-FI" sz="2000" dirty="0"/>
              <a:t>Päätökset tehdään äänestämällä</a:t>
            </a:r>
          </a:p>
          <a:p>
            <a:pPr lvl="1"/>
            <a:r>
              <a:rPr lang="fi-FI" sz="2000" i="1" dirty="0"/>
              <a:t>Yksinkertaiset enemmistöpäätökset, Yksimieliset päätökset </a:t>
            </a:r>
            <a:r>
              <a:rPr lang="fi-FI" sz="2000" dirty="0"/>
              <a:t>(arkaluontoiset asiat, kuten YUTP ja EU-jäsenyys) ja </a:t>
            </a:r>
            <a:r>
              <a:rPr lang="fi-FI" sz="2000" i="1" dirty="0">
                <a:hlinkClick r:id="rId3"/>
              </a:rPr>
              <a:t>Määräenemmistöpäätökset</a:t>
            </a:r>
            <a:r>
              <a:rPr lang="fi-FI" sz="2000" dirty="0">
                <a:hlinkClick r:id="rId4"/>
              </a:rPr>
              <a:t> </a:t>
            </a:r>
            <a:r>
              <a:rPr lang="fi-FI" sz="2000" dirty="0"/>
              <a:t>(n. 80% asioista)</a:t>
            </a:r>
          </a:p>
          <a:p>
            <a:endParaRPr lang="fi-FI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henkilö, ulko, puku, ryhmä&#10;&#10;Kuvaus luotu automaattisesti">
            <a:extLst>
              <a:ext uri="{FF2B5EF4-FFF2-40B4-BE49-F238E27FC236}">
                <a16:creationId xmlns:a16="http://schemas.microsoft.com/office/drawing/2014/main" id="{D6F07C97-49EE-7977-F22F-27E532C9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F35F344-AB15-DE65-2A82-3B649D24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101600"/>
            <a:ext cx="10410524" cy="323273"/>
          </a:xfrm>
        </p:spPr>
        <p:txBody>
          <a:bodyPr>
            <a:normAutofit fontScale="90000"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C7DECC-18B3-6EAE-1779-6C79DFE3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671782"/>
            <a:ext cx="10771909" cy="4505181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fi-FI" sz="2000" b="1" dirty="0">
                <a:solidFill>
                  <a:srgbClr val="FFFFFF"/>
                </a:solidFill>
              </a:rPr>
              <a:t>Ministerineuvoston keskeiset tehtävät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2000" b="1" dirty="0">
              <a:solidFill>
                <a:srgbClr val="FFFFFF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Säätää lakeja </a:t>
            </a:r>
            <a:r>
              <a:rPr lang="fi-FI" sz="2000" dirty="0">
                <a:solidFill>
                  <a:srgbClr val="FFFFFF"/>
                </a:solidFill>
              </a:rPr>
              <a:t>enimmäkseen yhdessä </a:t>
            </a:r>
            <a:r>
              <a:rPr lang="fi-FI" sz="2000" i="1" dirty="0">
                <a:solidFill>
                  <a:srgbClr val="FFFFFF"/>
                </a:solidFill>
              </a:rPr>
              <a:t>Euroopan parlamentin </a:t>
            </a:r>
            <a:r>
              <a:rPr lang="fi-FI" sz="2000" dirty="0">
                <a:solidFill>
                  <a:srgbClr val="FFFFFF"/>
                </a:solidFill>
              </a:rPr>
              <a:t>kanssa (ns. </a:t>
            </a:r>
            <a:r>
              <a:rPr lang="fi-FI" sz="2000" i="1" dirty="0">
                <a:solidFill>
                  <a:srgbClr val="FFFFFF"/>
                </a:solidFill>
              </a:rPr>
              <a:t>tavallinen lainsäätämisjärjestys</a:t>
            </a:r>
            <a:r>
              <a:rPr lang="fi-FI" sz="2000" dirty="0">
                <a:solidFill>
                  <a:srgbClr val="FFFFFF"/>
                </a:solidFill>
              </a:rPr>
              <a:t>) ja </a:t>
            </a:r>
            <a:r>
              <a:rPr lang="fi-FI" sz="2000" u="sng" dirty="0">
                <a:solidFill>
                  <a:srgbClr val="FFFFFF"/>
                </a:solidFill>
              </a:rPr>
              <a:t>laatii ohjeet </a:t>
            </a:r>
            <a:r>
              <a:rPr lang="fi-FI" sz="2000" dirty="0">
                <a:solidFill>
                  <a:srgbClr val="FFFFFF"/>
                </a:solidFill>
              </a:rPr>
              <a:t>lainsäädännön toimeenpanosta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Hyväksyy EU:n budjetin </a:t>
            </a:r>
            <a:r>
              <a:rPr lang="fi-FI" sz="2000" dirty="0">
                <a:solidFill>
                  <a:srgbClr val="FFFFFF"/>
                </a:solidFill>
              </a:rPr>
              <a:t>yhdessä parlamentin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Hyväksyy </a:t>
            </a:r>
            <a:r>
              <a:rPr lang="fi-FI" sz="2000" i="1" u="sng" dirty="0">
                <a:solidFill>
                  <a:srgbClr val="FFFFFF"/>
                </a:solidFill>
              </a:rPr>
              <a:t>Euroopan komission </a:t>
            </a:r>
            <a:r>
              <a:rPr lang="fi-FI" sz="2000" u="sng" dirty="0">
                <a:solidFill>
                  <a:srgbClr val="FFFFFF"/>
                </a:solidFill>
              </a:rPr>
              <a:t>kokoonpanon </a:t>
            </a:r>
            <a:r>
              <a:rPr lang="fi-FI" sz="2000" dirty="0">
                <a:solidFill>
                  <a:srgbClr val="FFFFFF"/>
                </a:solidFill>
              </a:rPr>
              <a:t>yhdessä parlamentin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Valvoo lainsäädäntöä ja budjetin toteutusta </a:t>
            </a:r>
            <a:r>
              <a:rPr lang="fi-FI" sz="2000" dirty="0">
                <a:solidFill>
                  <a:srgbClr val="FFFFFF"/>
                </a:solidFill>
              </a:rPr>
              <a:t>yhdessä parlamentin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Tekee kansainvälisiä sopimuksia</a:t>
            </a:r>
            <a:r>
              <a:rPr lang="fi-FI" sz="2000" dirty="0">
                <a:solidFill>
                  <a:srgbClr val="FFFFFF"/>
                </a:solidFill>
              </a:rPr>
              <a:t> EU:n ja muiden maiden / kansainvälisten järjestöjen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Päävastuussa oikeus- ja sisäasioista sekä YUTP:n kehittämisestä </a:t>
            </a:r>
            <a:r>
              <a:rPr lang="fi-FI" sz="2000" i="1" dirty="0">
                <a:solidFill>
                  <a:srgbClr val="FFFFFF"/>
                </a:solidFill>
              </a:rPr>
              <a:t>Eurooppa-neuvoston</a:t>
            </a:r>
            <a:r>
              <a:rPr lang="fi-FI" sz="2000" dirty="0">
                <a:solidFill>
                  <a:srgbClr val="FFFFFF"/>
                </a:solidFill>
              </a:rPr>
              <a:t> suuntaviivojen mukaan</a:t>
            </a:r>
          </a:p>
          <a:p>
            <a:pPr lvl="1">
              <a:buClr>
                <a:schemeClr val="accent1"/>
              </a:buClr>
            </a:pPr>
            <a:r>
              <a:rPr lang="fi-FI" sz="2000" dirty="0">
                <a:solidFill>
                  <a:srgbClr val="FFFFFF"/>
                </a:solidFill>
              </a:rPr>
              <a:t>Huolehtii, että jäsenvaltioiden talouspolitiikka on unionin periaatteiden mukaista</a:t>
            </a:r>
          </a:p>
          <a:p>
            <a:endParaRPr lang="fi-FI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henkilö, maa, ryhmä, henkilöt&#10;&#10;Kuvaus luotu automaattisesti">
            <a:extLst>
              <a:ext uri="{FF2B5EF4-FFF2-40B4-BE49-F238E27FC236}">
                <a16:creationId xmlns:a16="http://schemas.microsoft.com/office/drawing/2014/main" id="{E1A5D240-B2C1-5DF7-CA13-420F2E745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3" y="-7"/>
            <a:ext cx="1219199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33C95A-F8DE-87D6-0FCA-08BA8494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56" y="-14"/>
            <a:ext cx="9484225" cy="1135243"/>
          </a:xfrm>
        </p:spPr>
        <p:txBody>
          <a:bodyPr>
            <a:normAutofit/>
          </a:bodyPr>
          <a:lstStyle/>
          <a:p>
            <a:r>
              <a:rPr lang="fi-FI" sz="4000" b="1" dirty="0"/>
              <a:t>Euroopan komissio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Kuva 4" descr="Kuva, joka sisältää kohteen taivas, ulko&#10;&#10;Kuvaus luotu automaattisesti">
            <a:extLst>
              <a:ext uri="{FF2B5EF4-FFF2-40B4-BE49-F238E27FC236}">
                <a16:creationId xmlns:a16="http://schemas.microsoft.com/office/drawing/2014/main" id="{38CF8609-FCA1-964F-A8F1-82065D351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r="-3" b="-3"/>
          <a:stretch/>
        </p:blipFill>
        <p:spPr>
          <a:xfrm>
            <a:off x="101600" y="444617"/>
            <a:ext cx="2017531" cy="1751086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2EA58A-702E-3931-A8CC-14A03C3C9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473" y="970415"/>
            <a:ext cx="10075927" cy="5753658"/>
          </a:xfrm>
        </p:spPr>
        <p:txBody>
          <a:bodyPr>
            <a:normAutofit/>
          </a:bodyPr>
          <a:lstStyle/>
          <a:p>
            <a:r>
              <a:rPr lang="fi-FI" sz="2000" i="1" dirty="0"/>
              <a:t>Komissaareista</a:t>
            </a:r>
            <a:r>
              <a:rPr lang="fi-FI" sz="2000" dirty="0"/>
              <a:t> (yksi / jäsenmaa, jäsenmaan valitsema ja parlamentin hyväksymä, toimikausi 5v.) koostuva, ylintä toimeenpanovaltaa unionissa käyttävä toimielin</a:t>
            </a:r>
          </a:p>
          <a:p>
            <a:r>
              <a:rPr lang="fi-FI" sz="2000" dirty="0"/>
              <a:t>Edustaa Euroopan Unionia ja ajaa sen etua</a:t>
            </a:r>
          </a:p>
          <a:p>
            <a:r>
              <a:rPr lang="fi-FI" sz="2000" u="sng" dirty="0"/>
              <a:t>Muodostaminen: </a:t>
            </a:r>
          </a:p>
          <a:p>
            <a:pPr lvl="1"/>
            <a:r>
              <a:rPr lang="fi-FI" sz="2000" dirty="0"/>
              <a:t>1) Eurooppa-neuvosto päättää </a:t>
            </a:r>
            <a:r>
              <a:rPr lang="fi-FI" sz="2000" i="1" dirty="0"/>
              <a:t>määräenemmistöllä </a:t>
            </a:r>
            <a:r>
              <a:rPr lang="fi-FI" sz="2000" dirty="0"/>
              <a:t>(europarlamenttivaalien tuloksen pohjalta) </a:t>
            </a:r>
            <a:r>
              <a:rPr lang="fi-FI" sz="2000" i="1" dirty="0"/>
              <a:t>komission puheenjohtajan</a:t>
            </a:r>
            <a:r>
              <a:rPr lang="fi-FI" sz="2000" dirty="0"/>
              <a:t>, jonka myös parlamentti hyväksyy </a:t>
            </a:r>
            <a:r>
              <a:rPr lang="fi-FI" sz="2000" i="1" dirty="0"/>
              <a:t>enemmistöäänin</a:t>
            </a:r>
          </a:p>
          <a:p>
            <a:pPr lvl="1"/>
            <a:r>
              <a:rPr lang="fi-FI" sz="2000" dirty="0"/>
              <a:t>2) PJ neuvottelee komissaarien </a:t>
            </a:r>
            <a:r>
              <a:rPr lang="fi-FI" sz="2000" dirty="0">
                <a:solidFill>
                  <a:schemeClr val="bg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”salkuista”</a:t>
            </a:r>
            <a:r>
              <a:rPr lang="fi-FI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i-FI" sz="2000" dirty="0"/>
              <a:t>samalla kun parlamentti haastattelee komissaariehdokkaat</a:t>
            </a:r>
          </a:p>
          <a:p>
            <a:pPr lvl="1"/>
            <a:r>
              <a:rPr lang="fi-FI" sz="2000" dirty="0"/>
              <a:t>3) Komission hyväksyttäminen parlamentissa enemmistöäänin sekä nimittäminen Eurooppa-neuvostossa</a:t>
            </a:r>
          </a:p>
          <a:p>
            <a:r>
              <a:rPr lang="fi-FI" sz="2000" dirty="0"/>
              <a:t>Kokoontuu kerran viikossa Brysselissä ja tekee päätökset </a:t>
            </a:r>
            <a:r>
              <a:rPr lang="fi-FI" sz="2000" i="1" dirty="0"/>
              <a:t>enemmistöäänin</a:t>
            </a:r>
          </a:p>
          <a:p>
            <a:r>
              <a:rPr lang="fi-FI" sz="2000" b="1" dirty="0"/>
              <a:t>Keskeiset tehtävät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Yksinoikeus lakialoitteisiin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Toimeenpanee ministerineuvoston ja parlamentin hyväksymät päätökset</a:t>
            </a:r>
          </a:p>
          <a:p>
            <a:pPr lvl="1">
              <a:buClr>
                <a:schemeClr val="accent1"/>
              </a:buClr>
            </a:pPr>
            <a:r>
              <a:rPr lang="fi-FI" sz="2000" dirty="0"/>
              <a:t>Huolehtii EU:n hallinnosta ja </a:t>
            </a:r>
            <a:r>
              <a:rPr lang="fi-FI" sz="2000" u="sng" dirty="0"/>
              <a:t>johtaa sekä valvoo </a:t>
            </a:r>
            <a:r>
              <a:rPr lang="fi-FI" sz="2000" dirty="0"/>
              <a:t>unionin varainkäyttöä</a:t>
            </a:r>
          </a:p>
          <a:p>
            <a:pPr lvl="1">
              <a:buClr>
                <a:schemeClr val="accent1"/>
              </a:buClr>
            </a:pPr>
            <a:r>
              <a:rPr lang="fi-FI" sz="2000" dirty="0"/>
              <a:t>Valvoo perussopimusten ja lakien noudattamista jäsenvaltioissa yhdessä </a:t>
            </a:r>
            <a:r>
              <a:rPr lang="fi-FI" sz="2000" i="1" dirty="0"/>
              <a:t>unionin tuomioistuimen </a:t>
            </a:r>
            <a:r>
              <a:rPr lang="fi-FI" sz="2000" dirty="0"/>
              <a:t>kanssa</a:t>
            </a:r>
          </a:p>
          <a:p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18017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407E40B-5526-C6E9-F46B-C43E75EFE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3" y="-46189"/>
            <a:ext cx="1219199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0D17412-6F61-0903-9656-4C88E297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476" y="149178"/>
            <a:ext cx="8990695" cy="681516"/>
          </a:xfrm>
        </p:spPr>
        <p:txBody>
          <a:bodyPr>
            <a:normAutofit/>
          </a:bodyPr>
          <a:lstStyle/>
          <a:p>
            <a:r>
              <a:rPr lang="fi-FI" sz="4000" b="1" dirty="0"/>
              <a:t>Euroopan parlamentti</a:t>
            </a: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Kuva 8" descr="Kuva, joka sisältää kohteen taivas, ulko, rakennus, torni&#10;&#10;Kuvaus luotu automaattisesti">
            <a:extLst>
              <a:ext uri="{FF2B5EF4-FFF2-40B4-BE49-F238E27FC236}">
                <a16:creationId xmlns:a16="http://schemas.microsoft.com/office/drawing/2014/main" id="{EB43D867-DDA0-6DB8-C3E3-6AB22A90B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14541" b="-4"/>
          <a:stretch/>
        </p:blipFill>
        <p:spPr>
          <a:xfrm>
            <a:off x="110836" y="219132"/>
            <a:ext cx="2593641" cy="2251110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20C00-1EF0-DEE9-000D-2155936D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476" y="876883"/>
            <a:ext cx="9376687" cy="5761985"/>
          </a:xfrm>
        </p:spPr>
        <p:txBody>
          <a:bodyPr>
            <a:normAutofit/>
          </a:bodyPr>
          <a:lstStyle/>
          <a:p>
            <a:r>
              <a:rPr lang="fi-FI" sz="2000" dirty="0"/>
              <a:t>Koostuu jäsenvaltioista viiden vuoden välein vaaleilla valituista jäsenistä (MEP / 720 kpl) -&gt; Edustaa jäsenmaiden kansalaisia</a:t>
            </a:r>
          </a:p>
          <a:p>
            <a:r>
              <a:rPr lang="fi-FI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Parlamentin jäsenet </a:t>
            </a:r>
            <a:r>
              <a:rPr lang="fi-FI" sz="2000" dirty="0"/>
              <a:t>(määrä suhteessa jäsenvaltion väkilukuun) jakautuvat </a:t>
            </a:r>
            <a:r>
              <a:rPr lang="fi-FI" sz="2000" i="1" dirty="0"/>
              <a:t>poliittisiin ryhmiin </a:t>
            </a:r>
            <a:r>
              <a:rPr lang="fi-FI" sz="2000" dirty="0"/>
              <a:t>(ns</a:t>
            </a:r>
            <a:r>
              <a:rPr lang="fi-FI" sz="2000" i="1" dirty="0"/>
              <a:t>. europuolueet</a:t>
            </a:r>
            <a:r>
              <a:rPr lang="fi-FI" sz="2000" dirty="0"/>
              <a:t>), joita virallisesti edustavat jäsenmaansa sijaan</a:t>
            </a:r>
          </a:p>
          <a:p>
            <a:r>
              <a:rPr lang="fi-FI" sz="2000" dirty="0"/>
              <a:t>Kokoontuu täysistuntoihin (yleensä Strasbourg, 12/vuosi) ja valiokuntiin (yleensä Brysselissä, 20kpl, suurin osa työstä)</a:t>
            </a:r>
          </a:p>
          <a:p>
            <a:r>
              <a:rPr lang="fi-FI" sz="2000" i="1" dirty="0"/>
              <a:t>Parlamentin puhemies </a:t>
            </a:r>
            <a:r>
              <a:rPr lang="fi-FI" sz="2000" dirty="0"/>
              <a:t>(2,5v toimikausi) johtaa puhetta täysistunnossa ja edustaa parlamenttia ulospäin sekä pitää yhteyttä muihin toimielimiin</a:t>
            </a:r>
          </a:p>
          <a:p>
            <a:pPr>
              <a:buClr>
                <a:schemeClr val="accent1"/>
              </a:buClr>
            </a:pPr>
            <a:r>
              <a:rPr lang="fi-FI" sz="2000" b="1" dirty="0"/>
              <a:t>Keskeiset tehtävät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Säätää lakeja yhdessä ministerineuvoston kanssa</a:t>
            </a:r>
          </a:p>
          <a:p>
            <a:pPr lvl="1">
              <a:buClr>
                <a:schemeClr val="accent1"/>
              </a:buClr>
            </a:pPr>
            <a:r>
              <a:rPr lang="fi-FI" sz="2000" dirty="0"/>
              <a:t>Voi pyytää komissiota tekemään lakialoitteen ( ei itsenäistä lakialoiteoikeutta)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Hyväksyy budjetin (ja valvoo sen toteutusta) sekä komission kokoonpanon yhdessä ministerineuvoston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Valvoo komission toimintaa </a:t>
            </a:r>
            <a:r>
              <a:rPr lang="fi-FI" sz="2000" i="1" dirty="0"/>
              <a:t>parlamentarismin</a:t>
            </a:r>
            <a:r>
              <a:rPr lang="fi-FI" sz="2000" dirty="0"/>
              <a:t> periaatteen mukaisesti (esim. suullisin ja kirjallisin kysymyksin) ja voi esittää sille epäluottamuslauseen 2/3 määräenemmistöllä (yksittäisiä komissaareja ei voi erottaa)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Hyväksyy EU:n kansainväliset sopimukset ja uudet EU-jäsenvaltiot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5764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&#10;&#10;Kuvaus luotu automaattisesti">
            <a:extLst>
              <a:ext uri="{FF2B5EF4-FFF2-40B4-BE49-F238E27FC236}">
                <a16:creationId xmlns:a16="http://schemas.microsoft.com/office/drawing/2014/main" id="{E9A33A3A-2E67-3B76-8441-E5472E3B1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2564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657A508-1DE0-3899-09D0-CD649C37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i-FI" sz="4000" b="1">
                <a:solidFill>
                  <a:srgbClr val="FFFFFF"/>
                </a:solidFill>
              </a:rPr>
              <a:t>Euroopan unionin tuomioistuin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DDF0D9-C73E-39B3-60BB-D5B495F7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Käyttää unionin tuomiovaltaa ja toteuttaa </a:t>
            </a:r>
            <a:r>
              <a:rPr lang="fi-FI" sz="2000" i="1" dirty="0">
                <a:solidFill>
                  <a:srgbClr val="FFFFFF"/>
                </a:solidFill>
              </a:rPr>
              <a:t>oikeusvaltioperiaatetta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Yksi jäsen / jäsenvaltio</a:t>
            </a:r>
          </a:p>
          <a:p>
            <a:r>
              <a:rPr lang="fi-FI" sz="2000" dirty="0">
                <a:solidFill>
                  <a:srgbClr val="FFFFFF"/>
                </a:solidFill>
              </a:rPr>
              <a:t>Ratkaisee jäsenvaltiota ja unionin toimielimiä vastaan nostettuja </a:t>
            </a:r>
            <a:r>
              <a:rPr lang="fi-FI" sz="2000" i="1" dirty="0">
                <a:solidFill>
                  <a:srgbClr val="FFFFFF"/>
                </a:solidFill>
              </a:rPr>
              <a:t>kanteita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Valvoo EU-lainsäädännön noudattamista ja määrää tarvittaessa sakkoja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Ratkaisee EU-toimielinten välisiä kiistoja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Antaa pyynnöstä </a:t>
            </a:r>
            <a:r>
              <a:rPr lang="fi-FI" sz="2000" i="1" dirty="0">
                <a:solidFill>
                  <a:srgbClr val="FFFFFF"/>
                </a:solidFill>
              </a:rPr>
              <a:t>ennakkoratkaisuja</a:t>
            </a:r>
            <a:r>
              <a:rPr lang="fi-FI" sz="2000" dirty="0">
                <a:solidFill>
                  <a:srgbClr val="FFFFFF"/>
                </a:solidFill>
              </a:rPr>
              <a:t> jäsenvaltioiden kansallisille tuomioistuimille</a:t>
            </a:r>
          </a:p>
        </p:txBody>
      </p:sp>
    </p:spTree>
    <p:extLst>
      <p:ext uri="{BB962C8B-B14F-4D97-AF65-F5344CB8AC3E}">
        <p14:creationId xmlns:p14="http://schemas.microsoft.com/office/powerpoint/2010/main" val="391563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556</Words>
  <Application>Microsoft Office PowerPoint</Application>
  <PresentationFormat>Laajakuva</PresentationFormat>
  <Paragraphs>60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Office-teema</vt:lpstr>
      <vt:lpstr>EU:n keskeiset toimielimet</vt:lpstr>
      <vt:lpstr>Eurooppa-neuvosto (EU-huippukokous)</vt:lpstr>
      <vt:lpstr>Euroopan unionin neuvosto (ministerineuvosto)</vt:lpstr>
      <vt:lpstr>PowerPoint-esitys</vt:lpstr>
      <vt:lpstr>Euroopan komissio</vt:lpstr>
      <vt:lpstr>Euroopan parlamentti</vt:lpstr>
      <vt:lpstr>Euroopan unionin tuomioistuin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EU:n keskeiset toimielimet</dc:title>
  <dc:creator>Niemi Essi Maria Aallotar</dc:creator>
  <cp:lastModifiedBy>Niemi Mikko Samuli</cp:lastModifiedBy>
  <cp:revision>3</cp:revision>
  <dcterms:created xsi:type="dcterms:W3CDTF">2023-01-08T08:39:50Z</dcterms:created>
  <dcterms:modified xsi:type="dcterms:W3CDTF">2024-12-17T07:14:12Z</dcterms:modified>
</cp:coreProperties>
</file>