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4"/>
  </p:sldMasterIdLst>
  <p:notesMasterIdLst>
    <p:notesMasterId r:id="rId23"/>
  </p:notesMasterIdLst>
  <p:sldIdLst>
    <p:sldId id="376" r:id="rId5"/>
    <p:sldId id="377" r:id="rId6"/>
    <p:sldId id="393" r:id="rId7"/>
    <p:sldId id="394" r:id="rId8"/>
    <p:sldId id="395" r:id="rId9"/>
    <p:sldId id="396" r:id="rId10"/>
    <p:sldId id="397" r:id="rId11"/>
    <p:sldId id="398" r:id="rId12"/>
    <p:sldId id="385" r:id="rId13"/>
    <p:sldId id="386" r:id="rId14"/>
    <p:sldId id="399" r:id="rId15"/>
    <p:sldId id="400" r:id="rId16"/>
    <p:sldId id="389" r:id="rId17"/>
    <p:sldId id="390" r:id="rId18"/>
    <p:sldId id="401" r:id="rId19"/>
    <p:sldId id="402" r:id="rId20"/>
    <p:sldId id="392" r:id="rId21"/>
    <p:sldId id="403" r:id="rId2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ECB6"/>
    <a:srgbClr val="00BCF2"/>
    <a:srgbClr val="00D8CC"/>
    <a:srgbClr val="FF8C00"/>
    <a:srgbClr val="EC008C"/>
    <a:srgbClr val="300F5E"/>
    <a:srgbClr val="00FF00"/>
    <a:srgbClr val="CCCCCC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Vaalea tyyli 1 - Korostus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Ei tyyliä, taulukon ruudukko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89" autoAdjust="0"/>
    <p:restoredTop sz="94660"/>
  </p:normalViewPr>
  <p:slideViewPr>
    <p:cSldViewPr snapToGrid="0" showGuides="1">
      <p:cViewPr>
        <p:scale>
          <a:sx n="80" d="100"/>
          <a:sy n="80" d="100"/>
        </p:scale>
        <p:origin x="52" y="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D2F6BC-C3AC-471B-A838-B70FD4272352}" type="datetimeFigureOut">
              <a:rPr lang="fi-FI" smtClean="0"/>
              <a:t>19.7.2024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2AD96A-2756-48D5-983B-63C214F576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80908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1_Otsikkodia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50447" y="922752"/>
            <a:ext cx="7494394" cy="2931697"/>
          </a:xfrm>
        </p:spPr>
        <p:txBody>
          <a:bodyPr rtlCol="0" anchor="t"/>
          <a:lstStyle>
            <a:lvl1pPr rtl="0">
              <a:lnSpc>
                <a:spcPct val="83000"/>
              </a:lnSpc>
              <a:defRPr sz="5500" b="0">
                <a:solidFill>
                  <a:schemeClr val="bg2"/>
                </a:solidFill>
              </a:defRPr>
            </a:lvl1pPr>
          </a:lstStyle>
          <a:p>
            <a:pPr rtl="0"/>
            <a:r>
              <a:rPr lang="fi-FI" dirty="0"/>
              <a:t>1 Otsikkodia 55 pt</a:t>
            </a:r>
            <a:br>
              <a:rPr lang="fi-FI" dirty="0"/>
            </a:br>
            <a:r>
              <a:rPr lang="fi-FI" dirty="0" err="1"/>
              <a:t>Lorem</a:t>
            </a:r>
            <a:r>
              <a:rPr lang="fi-FI" dirty="0"/>
              <a:t> ipsum </a:t>
            </a:r>
            <a:r>
              <a:rPr lang="fi-FI" dirty="0" err="1"/>
              <a:t>dolor</a:t>
            </a:r>
            <a:r>
              <a:rPr lang="fi-FI" dirty="0"/>
              <a:t> sit </a:t>
            </a:r>
            <a:r>
              <a:rPr lang="fi-FI" dirty="0" err="1"/>
              <a:t>ametconsectetur</a:t>
            </a:r>
            <a:br>
              <a:rPr lang="fi-FI" dirty="0"/>
            </a:br>
            <a:r>
              <a:rPr lang="fi-FI" dirty="0" err="1"/>
              <a:t>adipiscing</a:t>
            </a:r>
            <a:r>
              <a:rPr lang="fi-FI" dirty="0"/>
              <a:t> elit </a:t>
            </a:r>
          </a:p>
        </p:txBody>
      </p:sp>
      <p:sp>
        <p:nvSpPr>
          <p:cNvPr id="7" name="Alaotsikko 2">
            <a:extLst>
              <a:ext uri="{FF2B5EF4-FFF2-40B4-BE49-F238E27FC236}">
                <a16:creationId xmlns:a16="http://schemas.microsoft.com/office/drawing/2014/main" id="{E97A9A62-1AA6-47A9-A1A0-54196823744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750447" y="4195160"/>
            <a:ext cx="7494394" cy="742647"/>
          </a:xfrm>
        </p:spPr>
        <p:txBody>
          <a:bodyPr rtlCol="0"/>
          <a:lstStyle>
            <a:lvl1pPr marL="0" indent="0" rtl="0">
              <a:lnSpc>
                <a:spcPct val="100000"/>
              </a:lnSpc>
              <a:buNone/>
              <a:defRPr sz="2400" baseline="0">
                <a:solidFill>
                  <a:schemeClr val="bg2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fi-FI" dirty="0"/>
              <a:t>Alaotsikko 24 pt </a:t>
            </a:r>
            <a:r>
              <a:rPr lang="fi-FI" dirty="0" err="1"/>
              <a:t>lorem</a:t>
            </a:r>
            <a:r>
              <a:rPr lang="fi-FI" dirty="0"/>
              <a:t> </a:t>
            </a:r>
            <a:r>
              <a:rPr lang="fi-FI" dirty="0" err="1"/>
              <a:t>ipsum</a:t>
            </a:r>
            <a:r>
              <a:rPr lang="fi-FI" dirty="0"/>
              <a:t> </a:t>
            </a:r>
            <a:r>
              <a:rPr lang="fi-FI" dirty="0" err="1"/>
              <a:t>dolor</a:t>
            </a:r>
            <a:r>
              <a:rPr lang="fi-FI" dirty="0"/>
              <a:t> sit </a:t>
            </a:r>
            <a:r>
              <a:rPr lang="fi-FI" dirty="0" err="1"/>
              <a:t>amet</a:t>
            </a:r>
            <a:r>
              <a:rPr lang="fi-FI" dirty="0"/>
              <a:t> </a:t>
            </a:r>
            <a:r>
              <a:rPr lang="fi-FI" dirty="0" err="1"/>
              <a:t>consectetur</a:t>
            </a:r>
            <a:r>
              <a:rPr lang="fi-FI" dirty="0"/>
              <a:t> </a:t>
            </a:r>
            <a:r>
              <a:rPr lang="fi-FI" dirty="0" err="1"/>
              <a:t>adipiscing</a:t>
            </a:r>
            <a:r>
              <a:rPr lang="fi-FI" dirty="0"/>
              <a:t> elit. </a:t>
            </a:r>
          </a:p>
        </p:txBody>
      </p:sp>
      <p:grpSp>
        <p:nvGrpSpPr>
          <p:cNvPr id="6" name="Group 28"/>
          <p:cNvGrpSpPr>
            <a:grpSpLocks noChangeAspect="1"/>
          </p:cNvGrpSpPr>
          <p:nvPr userDrawn="1"/>
        </p:nvGrpSpPr>
        <p:grpSpPr bwMode="auto">
          <a:xfrm>
            <a:off x="310242" y="6144138"/>
            <a:ext cx="1524141" cy="428400"/>
            <a:chOff x="3418" y="2582"/>
            <a:chExt cx="4682" cy="1316"/>
          </a:xfrm>
          <a:solidFill>
            <a:schemeClr val="bg2"/>
          </a:solidFill>
        </p:grpSpPr>
        <p:sp>
          <p:nvSpPr>
            <p:cNvPr id="8" name="Freeform 29"/>
            <p:cNvSpPr>
              <a:spLocks/>
            </p:cNvSpPr>
            <p:nvPr/>
          </p:nvSpPr>
          <p:spPr bwMode="auto">
            <a:xfrm>
              <a:off x="4383" y="2748"/>
              <a:ext cx="1342" cy="858"/>
            </a:xfrm>
            <a:custGeom>
              <a:avLst/>
              <a:gdLst>
                <a:gd name="T0" fmla="*/ 0 w 567"/>
                <a:gd name="T1" fmla="*/ 361 h 361"/>
                <a:gd name="T2" fmla="*/ 0 w 567"/>
                <a:gd name="T3" fmla="*/ 0 h 361"/>
                <a:gd name="T4" fmla="*/ 197 w 567"/>
                <a:gd name="T5" fmla="*/ 0 h 361"/>
                <a:gd name="T6" fmla="*/ 203 w 567"/>
                <a:gd name="T7" fmla="*/ 59 h 361"/>
                <a:gd name="T8" fmla="*/ 358 w 567"/>
                <a:gd name="T9" fmla="*/ 0 h 361"/>
                <a:gd name="T10" fmla="*/ 567 w 567"/>
                <a:gd name="T11" fmla="*/ 195 h 361"/>
                <a:gd name="T12" fmla="*/ 567 w 567"/>
                <a:gd name="T13" fmla="*/ 361 h 361"/>
                <a:gd name="T14" fmla="*/ 442 w 567"/>
                <a:gd name="T15" fmla="*/ 361 h 361"/>
                <a:gd name="T16" fmla="*/ 365 w 567"/>
                <a:gd name="T17" fmla="*/ 301 h 361"/>
                <a:gd name="T18" fmla="*/ 365 w 567"/>
                <a:gd name="T19" fmla="*/ 135 h 361"/>
                <a:gd name="T20" fmla="*/ 284 w 567"/>
                <a:gd name="T21" fmla="*/ 57 h 361"/>
                <a:gd name="T22" fmla="*/ 203 w 567"/>
                <a:gd name="T23" fmla="*/ 135 h 361"/>
                <a:gd name="T24" fmla="*/ 203 w 567"/>
                <a:gd name="T25" fmla="*/ 301 h 361"/>
                <a:gd name="T26" fmla="*/ 127 w 567"/>
                <a:gd name="T27" fmla="*/ 361 h 361"/>
                <a:gd name="T28" fmla="*/ 0 w 567"/>
                <a:gd name="T29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67" h="361">
                  <a:moveTo>
                    <a:pt x="0" y="361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203" y="59"/>
                    <a:pt x="203" y="59"/>
                    <a:pt x="203" y="59"/>
                  </a:cubicBezTo>
                  <a:cubicBezTo>
                    <a:pt x="213" y="49"/>
                    <a:pt x="269" y="0"/>
                    <a:pt x="358" y="0"/>
                  </a:cubicBezTo>
                  <a:cubicBezTo>
                    <a:pt x="542" y="0"/>
                    <a:pt x="567" y="97"/>
                    <a:pt x="567" y="195"/>
                  </a:cubicBezTo>
                  <a:cubicBezTo>
                    <a:pt x="567" y="361"/>
                    <a:pt x="567" y="361"/>
                    <a:pt x="567" y="361"/>
                  </a:cubicBezTo>
                  <a:cubicBezTo>
                    <a:pt x="442" y="361"/>
                    <a:pt x="442" y="361"/>
                    <a:pt x="442" y="361"/>
                  </a:cubicBezTo>
                  <a:cubicBezTo>
                    <a:pt x="404" y="361"/>
                    <a:pt x="365" y="353"/>
                    <a:pt x="365" y="301"/>
                  </a:cubicBezTo>
                  <a:cubicBezTo>
                    <a:pt x="365" y="135"/>
                    <a:pt x="365" y="135"/>
                    <a:pt x="365" y="135"/>
                  </a:cubicBezTo>
                  <a:cubicBezTo>
                    <a:pt x="365" y="99"/>
                    <a:pt x="345" y="57"/>
                    <a:pt x="284" y="57"/>
                  </a:cubicBezTo>
                  <a:cubicBezTo>
                    <a:pt x="224" y="57"/>
                    <a:pt x="203" y="99"/>
                    <a:pt x="203" y="135"/>
                  </a:cubicBezTo>
                  <a:cubicBezTo>
                    <a:pt x="203" y="301"/>
                    <a:pt x="203" y="301"/>
                    <a:pt x="203" y="301"/>
                  </a:cubicBezTo>
                  <a:cubicBezTo>
                    <a:pt x="203" y="353"/>
                    <a:pt x="165" y="361"/>
                    <a:pt x="127" y="361"/>
                  </a:cubicBezTo>
                  <a:lnTo>
                    <a:pt x="0" y="36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30"/>
            <p:cNvSpPr>
              <a:spLocks/>
            </p:cNvSpPr>
            <p:nvPr/>
          </p:nvSpPr>
          <p:spPr bwMode="auto">
            <a:xfrm>
              <a:off x="7243" y="2582"/>
              <a:ext cx="857" cy="1024"/>
            </a:xfrm>
            <a:custGeom>
              <a:avLst/>
              <a:gdLst>
                <a:gd name="T0" fmla="*/ 362 w 362"/>
                <a:gd name="T1" fmla="*/ 70 h 431"/>
                <a:gd name="T2" fmla="*/ 362 w 362"/>
                <a:gd name="T3" fmla="*/ 127 h 431"/>
                <a:gd name="T4" fmla="*/ 255 w 362"/>
                <a:gd name="T5" fmla="*/ 127 h 431"/>
                <a:gd name="T6" fmla="*/ 255 w 362"/>
                <a:gd name="T7" fmla="*/ 298 h 431"/>
                <a:gd name="T8" fmla="*/ 362 w 362"/>
                <a:gd name="T9" fmla="*/ 327 h 431"/>
                <a:gd name="T10" fmla="*/ 362 w 362"/>
                <a:gd name="T11" fmla="*/ 375 h 431"/>
                <a:gd name="T12" fmla="*/ 215 w 362"/>
                <a:gd name="T13" fmla="*/ 431 h 431"/>
                <a:gd name="T14" fmla="*/ 54 w 362"/>
                <a:gd name="T15" fmla="*/ 298 h 431"/>
                <a:gd name="T16" fmla="*/ 54 w 362"/>
                <a:gd name="T17" fmla="*/ 127 h 431"/>
                <a:gd name="T18" fmla="*/ 0 w 362"/>
                <a:gd name="T19" fmla="*/ 127 h 431"/>
                <a:gd name="T20" fmla="*/ 0 w 362"/>
                <a:gd name="T21" fmla="*/ 70 h 431"/>
                <a:gd name="T22" fmla="*/ 54 w 362"/>
                <a:gd name="T23" fmla="*/ 70 h 431"/>
                <a:gd name="T24" fmla="*/ 54 w 362"/>
                <a:gd name="T25" fmla="*/ 60 h 431"/>
                <a:gd name="T26" fmla="*/ 130 w 362"/>
                <a:gd name="T27" fmla="*/ 0 h 431"/>
                <a:gd name="T28" fmla="*/ 255 w 362"/>
                <a:gd name="T29" fmla="*/ 0 h 431"/>
                <a:gd name="T30" fmla="*/ 255 w 362"/>
                <a:gd name="T31" fmla="*/ 70 h 431"/>
                <a:gd name="T32" fmla="*/ 362 w 362"/>
                <a:gd name="T33" fmla="*/ 70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62" h="431">
                  <a:moveTo>
                    <a:pt x="362" y="70"/>
                  </a:moveTo>
                  <a:cubicBezTo>
                    <a:pt x="362" y="127"/>
                    <a:pt x="362" y="127"/>
                    <a:pt x="362" y="127"/>
                  </a:cubicBezTo>
                  <a:cubicBezTo>
                    <a:pt x="255" y="127"/>
                    <a:pt x="255" y="127"/>
                    <a:pt x="255" y="127"/>
                  </a:cubicBezTo>
                  <a:cubicBezTo>
                    <a:pt x="255" y="298"/>
                    <a:pt x="255" y="298"/>
                    <a:pt x="255" y="298"/>
                  </a:cubicBezTo>
                  <a:cubicBezTo>
                    <a:pt x="255" y="349"/>
                    <a:pt x="327" y="356"/>
                    <a:pt x="362" y="327"/>
                  </a:cubicBezTo>
                  <a:cubicBezTo>
                    <a:pt x="362" y="375"/>
                    <a:pt x="362" y="375"/>
                    <a:pt x="362" y="375"/>
                  </a:cubicBezTo>
                  <a:cubicBezTo>
                    <a:pt x="358" y="391"/>
                    <a:pt x="311" y="431"/>
                    <a:pt x="215" y="431"/>
                  </a:cubicBezTo>
                  <a:cubicBezTo>
                    <a:pt x="125" y="431"/>
                    <a:pt x="54" y="398"/>
                    <a:pt x="54" y="298"/>
                  </a:cubicBezTo>
                  <a:cubicBezTo>
                    <a:pt x="54" y="127"/>
                    <a:pt x="54" y="127"/>
                    <a:pt x="54" y="127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54" y="70"/>
                    <a:pt x="54" y="70"/>
                    <a:pt x="54" y="70"/>
                  </a:cubicBezTo>
                  <a:cubicBezTo>
                    <a:pt x="54" y="60"/>
                    <a:pt x="54" y="60"/>
                    <a:pt x="54" y="60"/>
                  </a:cubicBezTo>
                  <a:cubicBezTo>
                    <a:pt x="54" y="7"/>
                    <a:pt x="92" y="0"/>
                    <a:pt x="130" y="0"/>
                  </a:cubicBezTo>
                  <a:cubicBezTo>
                    <a:pt x="255" y="0"/>
                    <a:pt x="255" y="0"/>
                    <a:pt x="255" y="0"/>
                  </a:cubicBezTo>
                  <a:cubicBezTo>
                    <a:pt x="255" y="70"/>
                    <a:pt x="255" y="70"/>
                    <a:pt x="255" y="70"/>
                  </a:cubicBezTo>
                  <a:lnTo>
                    <a:pt x="362" y="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31"/>
            <p:cNvSpPr>
              <a:spLocks/>
            </p:cNvSpPr>
            <p:nvPr/>
          </p:nvSpPr>
          <p:spPr bwMode="auto">
            <a:xfrm>
              <a:off x="5675" y="2748"/>
              <a:ext cx="1497" cy="1150"/>
            </a:xfrm>
            <a:custGeom>
              <a:avLst/>
              <a:gdLst>
                <a:gd name="T0" fmla="*/ 318 w 633"/>
                <a:gd name="T1" fmla="*/ 196 h 484"/>
                <a:gd name="T2" fmla="*/ 414 w 633"/>
                <a:gd name="T3" fmla="*/ 32 h 484"/>
                <a:gd name="T4" fmla="*/ 468 w 633"/>
                <a:gd name="T5" fmla="*/ 0 h 484"/>
                <a:gd name="T6" fmla="*/ 633 w 633"/>
                <a:gd name="T7" fmla="*/ 0 h 484"/>
                <a:gd name="T8" fmla="*/ 382 w 633"/>
                <a:gd name="T9" fmla="*/ 430 h 484"/>
                <a:gd name="T10" fmla="*/ 266 w 633"/>
                <a:gd name="T11" fmla="*/ 484 h 484"/>
                <a:gd name="T12" fmla="*/ 116 w 633"/>
                <a:gd name="T13" fmla="*/ 484 h 484"/>
                <a:gd name="T14" fmla="*/ 192 w 633"/>
                <a:gd name="T15" fmla="*/ 354 h 484"/>
                <a:gd name="T16" fmla="*/ 189 w 633"/>
                <a:gd name="T17" fmla="*/ 322 h 484"/>
                <a:gd name="T18" fmla="*/ 0 w 633"/>
                <a:gd name="T19" fmla="*/ 0 h 484"/>
                <a:gd name="T20" fmla="*/ 161 w 633"/>
                <a:gd name="T21" fmla="*/ 0 h 484"/>
                <a:gd name="T22" fmla="*/ 218 w 633"/>
                <a:gd name="T23" fmla="*/ 33 h 484"/>
                <a:gd name="T24" fmla="*/ 313 w 633"/>
                <a:gd name="T25" fmla="*/ 196 h 484"/>
                <a:gd name="T26" fmla="*/ 318 w 633"/>
                <a:gd name="T27" fmla="*/ 196 h 4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33" h="484">
                  <a:moveTo>
                    <a:pt x="318" y="196"/>
                  </a:moveTo>
                  <a:cubicBezTo>
                    <a:pt x="318" y="196"/>
                    <a:pt x="404" y="49"/>
                    <a:pt x="414" y="32"/>
                  </a:cubicBezTo>
                  <a:cubicBezTo>
                    <a:pt x="429" y="6"/>
                    <a:pt x="440" y="0"/>
                    <a:pt x="468" y="0"/>
                  </a:cubicBezTo>
                  <a:cubicBezTo>
                    <a:pt x="633" y="0"/>
                    <a:pt x="633" y="0"/>
                    <a:pt x="633" y="0"/>
                  </a:cubicBezTo>
                  <a:cubicBezTo>
                    <a:pt x="633" y="0"/>
                    <a:pt x="397" y="405"/>
                    <a:pt x="382" y="430"/>
                  </a:cubicBezTo>
                  <a:cubicBezTo>
                    <a:pt x="364" y="461"/>
                    <a:pt x="339" y="484"/>
                    <a:pt x="266" y="484"/>
                  </a:cubicBezTo>
                  <a:cubicBezTo>
                    <a:pt x="116" y="484"/>
                    <a:pt x="116" y="484"/>
                    <a:pt x="116" y="484"/>
                  </a:cubicBezTo>
                  <a:cubicBezTo>
                    <a:pt x="116" y="484"/>
                    <a:pt x="184" y="367"/>
                    <a:pt x="192" y="354"/>
                  </a:cubicBezTo>
                  <a:cubicBezTo>
                    <a:pt x="199" y="342"/>
                    <a:pt x="198" y="339"/>
                    <a:pt x="189" y="32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89" y="0"/>
                    <a:pt x="203" y="6"/>
                    <a:pt x="218" y="33"/>
                  </a:cubicBezTo>
                  <a:cubicBezTo>
                    <a:pt x="231" y="55"/>
                    <a:pt x="313" y="196"/>
                    <a:pt x="313" y="196"/>
                  </a:cubicBezTo>
                  <a:lnTo>
                    <a:pt x="318" y="19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32"/>
            <p:cNvSpPr>
              <a:spLocks/>
            </p:cNvSpPr>
            <p:nvPr/>
          </p:nvSpPr>
          <p:spPr bwMode="auto">
            <a:xfrm>
              <a:off x="3418" y="3093"/>
              <a:ext cx="230" cy="285"/>
            </a:xfrm>
            <a:custGeom>
              <a:avLst/>
              <a:gdLst>
                <a:gd name="T0" fmla="*/ 0 w 230"/>
                <a:gd name="T1" fmla="*/ 173 h 285"/>
                <a:gd name="T2" fmla="*/ 142 w 230"/>
                <a:gd name="T3" fmla="*/ 171 h 285"/>
                <a:gd name="T4" fmla="*/ 230 w 230"/>
                <a:gd name="T5" fmla="*/ 285 h 285"/>
                <a:gd name="T6" fmla="*/ 230 w 230"/>
                <a:gd name="T7" fmla="*/ 0 h 285"/>
                <a:gd name="T8" fmla="*/ 0 w 230"/>
                <a:gd name="T9" fmla="*/ 173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0" h="285">
                  <a:moveTo>
                    <a:pt x="0" y="173"/>
                  </a:moveTo>
                  <a:lnTo>
                    <a:pt x="142" y="171"/>
                  </a:lnTo>
                  <a:lnTo>
                    <a:pt x="230" y="285"/>
                  </a:lnTo>
                  <a:lnTo>
                    <a:pt x="230" y="0"/>
                  </a:lnTo>
                  <a:lnTo>
                    <a:pt x="0" y="1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2" name="Freeform 33"/>
            <p:cNvSpPr>
              <a:spLocks/>
            </p:cNvSpPr>
            <p:nvPr/>
          </p:nvSpPr>
          <p:spPr bwMode="auto">
            <a:xfrm>
              <a:off x="3648" y="3207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1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1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3" name="Freeform 34"/>
            <p:cNvSpPr>
              <a:spLocks/>
            </p:cNvSpPr>
            <p:nvPr/>
          </p:nvSpPr>
          <p:spPr bwMode="auto">
            <a:xfrm>
              <a:off x="3648" y="2919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1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1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4" name="Freeform 35"/>
            <p:cNvSpPr>
              <a:spLocks/>
            </p:cNvSpPr>
            <p:nvPr/>
          </p:nvSpPr>
          <p:spPr bwMode="auto">
            <a:xfrm>
              <a:off x="3875" y="3321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5" name="Freeform 36"/>
            <p:cNvSpPr>
              <a:spLocks/>
            </p:cNvSpPr>
            <p:nvPr/>
          </p:nvSpPr>
          <p:spPr bwMode="auto">
            <a:xfrm>
              <a:off x="3875" y="3033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2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2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6" name="Freeform 37"/>
            <p:cNvSpPr>
              <a:spLocks/>
            </p:cNvSpPr>
            <p:nvPr/>
          </p:nvSpPr>
          <p:spPr bwMode="auto">
            <a:xfrm>
              <a:off x="3875" y="2748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grpSp>
        <p:nvGrpSpPr>
          <p:cNvPr id="17" name="Group 19"/>
          <p:cNvGrpSpPr>
            <a:grpSpLocks noChangeAspect="1"/>
          </p:cNvGrpSpPr>
          <p:nvPr userDrawn="1"/>
        </p:nvGrpSpPr>
        <p:grpSpPr bwMode="auto">
          <a:xfrm>
            <a:off x="7961613" y="2278380"/>
            <a:ext cx="4230387" cy="4579620"/>
            <a:chOff x="2768" y="1"/>
            <a:chExt cx="5984" cy="6478"/>
          </a:xfrm>
          <a:solidFill>
            <a:schemeClr val="bg2"/>
          </a:solidFill>
        </p:grpSpPr>
        <p:sp>
          <p:nvSpPr>
            <p:cNvPr id="18" name="Freeform 20"/>
            <p:cNvSpPr>
              <a:spLocks/>
            </p:cNvSpPr>
            <p:nvPr/>
          </p:nvSpPr>
          <p:spPr bwMode="auto">
            <a:xfrm>
              <a:off x="2768" y="3004"/>
              <a:ext cx="1995" cy="2489"/>
            </a:xfrm>
            <a:custGeom>
              <a:avLst/>
              <a:gdLst>
                <a:gd name="T0" fmla="*/ 0 w 1995"/>
                <a:gd name="T1" fmla="*/ 1503 h 2489"/>
                <a:gd name="T2" fmla="*/ 1246 w 1995"/>
                <a:gd name="T3" fmla="*/ 1497 h 2489"/>
                <a:gd name="T4" fmla="*/ 1994 w 1995"/>
                <a:gd name="T5" fmla="*/ 2489 h 2489"/>
                <a:gd name="T6" fmla="*/ 1995 w 1995"/>
                <a:gd name="T7" fmla="*/ 0 h 2489"/>
                <a:gd name="T8" fmla="*/ 0 w 1995"/>
                <a:gd name="T9" fmla="*/ 1503 h 24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95" h="2489">
                  <a:moveTo>
                    <a:pt x="0" y="1503"/>
                  </a:moveTo>
                  <a:lnTo>
                    <a:pt x="1246" y="1497"/>
                  </a:lnTo>
                  <a:lnTo>
                    <a:pt x="1994" y="2489"/>
                  </a:lnTo>
                  <a:lnTo>
                    <a:pt x="1995" y="0"/>
                  </a:lnTo>
                  <a:lnTo>
                    <a:pt x="0" y="15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Freeform 21"/>
            <p:cNvSpPr>
              <a:spLocks/>
            </p:cNvSpPr>
            <p:nvPr/>
          </p:nvSpPr>
          <p:spPr bwMode="auto">
            <a:xfrm>
              <a:off x="4762" y="3992"/>
              <a:ext cx="1993" cy="2487"/>
            </a:xfrm>
            <a:custGeom>
              <a:avLst/>
              <a:gdLst>
                <a:gd name="T0" fmla="*/ 1993 w 1993"/>
                <a:gd name="T1" fmla="*/ 2487 h 2487"/>
                <a:gd name="T2" fmla="*/ 1993 w 1993"/>
                <a:gd name="T3" fmla="*/ 0 h 2487"/>
                <a:gd name="T4" fmla="*/ 0 w 1993"/>
                <a:gd name="T5" fmla="*/ 1501 h 2487"/>
                <a:gd name="T6" fmla="*/ 1246 w 1993"/>
                <a:gd name="T7" fmla="*/ 1495 h 2487"/>
                <a:gd name="T8" fmla="*/ 1993 w 1993"/>
                <a:gd name="T9" fmla="*/ 2487 h 2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93" h="2487">
                  <a:moveTo>
                    <a:pt x="1993" y="2487"/>
                  </a:moveTo>
                  <a:lnTo>
                    <a:pt x="1993" y="0"/>
                  </a:lnTo>
                  <a:lnTo>
                    <a:pt x="0" y="1501"/>
                  </a:lnTo>
                  <a:lnTo>
                    <a:pt x="1246" y="1495"/>
                  </a:lnTo>
                  <a:lnTo>
                    <a:pt x="1993" y="248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0" name="Freeform 22"/>
            <p:cNvSpPr>
              <a:spLocks/>
            </p:cNvSpPr>
            <p:nvPr/>
          </p:nvSpPr>
          <p:spPr bwMode="auto">
            <a:xfrm>
              <a:off x="4762" y="1503"/>
              <a:ext cx="1993" cy="2488"/>
            </a:xfrm>
            <a:custGeom>
              <a:avLst/>
              <a:gdLst>
                <a:gd name="T0" fmla="*/ 1993 w 1993"/>
                <a:gd name="T1" fmla="*/ 2488 h 2488"/>
                <a:gd name="T2" fmla="*/ 1993 w 1993"/>
                <a:gd name="T3" fmla="*/ 0 h 2488"/>
                <a:gd name="T4" fmla="*/ 0 w 1993"/>
                <a:gd name="T5" fmla="*/ 1501 h 2488"/>
                <a:gd name="T6" fmla="*/ 1246 w 1993"/>
                <a:gd name="T7" fmla="*/ 1496 h 2488"/>
                <a:gd name="T8" fmla="*/ 1993 w 1993"/>
                <a:gd name="T9" fmla="*/ 2488 h 2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93" h="2488">
                  <a:moveTo>
                    <a:pt x="1993" y="2488"/>
                  </a:moveTo>
                  <a:lnTo>
                    <a:pt x="1993" y="0"/>
                  </a:lnTo>
                  <a:lnTo>
                    <a:pt x="0" y="1501"/>
                  </a:lnTo>
                  <a:lnTo>
                    <a:pt x="1246" y="1496"/>
                  </a:lnTo>
                  <a:lnTo>
                    <a:pt x="1993" y="24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1" name="Freeform 23"/>
            <p:cNvSpPr>
              <a:spLocks/>
            </p:cNvSpPr>
            <p:nvPr/>
          </p:nvSpPr>
          <p:spPr bwMode="auto">
            <a:xfrm>
              <a:off x="6755" y="2489"/>
              <a:ext cx="1993" cy="2489"/>
            </a:xfrm>
            <a:custGeom>
              <a:avLst/>
              <a:gdLst>
                <a:gd name="T0" fmla="*/ 0 w 1993"/>
                <a:gd name="T1" fmla="*/ 1503 h 2489"/>
                <a:gd name="T2" fmla="*/ 1246 w 1993"/>
                <a:gd name="T3" fmla="*/ 1497 h 2489"/>
                <a:gd name="T4" fmla="*/ 1993 w 1993"/>
                <a:gd name="T5" fmla="*/ 2489 h 2489"/>
                <a:gd name="T6" fmla="*/ 1993 w 1993"/>
                <a:gd name="T7" fmla="*/ 0 h 2489"/>
                <a:gd name="T8" fmla="*/ 0 w 1993"/>
                <a:gd name="T9" fmla="*/ 1503 h 24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93" h="2489">
                  <a:moveTo>
                    <a:pt x="0" y="1503"/>
                  </a:moveTo>
                  <a:lnTo>
                    <a:pt x="1246" y="1497"/>
                  </a:lnTo>
                  <a:lnTo>
                    <a:pt x="1993" y="2489"/>
                  </a:lnTo>
                  <a:lnTo>
                    <a:pt x="1993" y="0"/>
                  </a:lnTo>
                  <a:lnTo>
                    <a:pt x="0" y="15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2" name="Freeform 24"/>
            <p:cNvSpPr>
              <a:spLocks/>
            </p:cNvSpPr>
            <p:nvPr/>
          </p:nvSpPr>
          <p:spPr bwMode="auto">
            <a:xfrm>
              <a:off x="6755" y="1"/>
              <a:ext cx="1993" cy="2487"/>
            </a:xfrm>
            <a:custGeom>
              <a:avLst/>
              <a:gdLst>
                <a:gd name="T0" fmla="*/ 1993 w 1993"/>
                <a:gd name="T1" fmla="*/ 0 h 2487"/>
                <a:gd name="T2" fmla="*/ 0 w 1993"/>
                <a:gd name="T3" fmla="*/ 1501 h 2487"/>
                <a:gd name="T4" fmla="*/ 1246 w 1993"/>
                <a:gd name="T5" fmla="*/ 1496 h 2487"/>
                <a:gd name="T6" fmla="*/ 1993 w 1993"/>
                <a:gd name="T7" fmla="*/ 2487 h 2487"/>
                <a:gd name="T8" fmla="*/ 1993 w 1993"/>
                <a:gd name="T9" fmla="*/ 0 h 2487"/>
                <a:gd name="T10" fmla="*/ 1993 w 1993"/>
                <a:gd name="T11" fmla="*/ 0 h 2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93" h="2487">
                  <a:moveTo>
                    <a:pt x="1993" y="0"/>
                  </a:moveTo>
                  <a:lnTo>
                    <a:pt x="0" y="1501"/>
                  </a:lnTo>
                  <a:lnTo>
                    <a:pt x="1246" y="1496"/>
                  </a:lnTo>
                  <a:lnTo>
                    <a:pt x="1993" y="2487"/>
                  </a:lnTo>
                  <a:lnTo>
                    <a:pt x="1993" y="0"/>
                  </a:lnTo>
                  <a:lnTo>
                    <a:pt x="1993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3" name="Freeform 25"/>
            <p:cNvSpPr>
              <a:spLocks/>
            </p:cNvSpPr>
            <p:nvPr/>
          </p:nvSpPr>
          <p:spPr bwMode="auto">
            <a:xfrm>
              <a:off x="6763" y="4978"/>
              <a:ext cx="1989" cy="1497"/>
            </a:xfrm>
            <a:custGeom>
              <a:avLst/>
              <a:gdLst>
                <a:gd name="T0" fmla="*/ 1989 w 1989"/>
                <a:gd name="T1" fmla="*/ 1497 h 1497"/>
                <a:gd name="T2" fmla="*/ 1989 w 1989"/>
                <a:gd name="T3" fmla="*/ 0 h 1497"/>
                <a:gd name="T4" fmla="*/ 0 w 1989"/>
                <a:gd name="T5" fmla="*/ 1497 h 1497"/>
                <a:gd name="T6" fmla="*/ 1989 w 1989"/>
                <a:gd name="T7" fmla="*/ 1497 h 1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89" h="1497">
                  <a:moveTo>
                    <a:pt x="1989" y="1497"/>
                  </a:moveTo>
                  <a:lnTo>
                    <a:pt x="1989" y="0"/>
                  </a:lnTo>
                  <a:lnTo>
                    <a:pt x="0" y="1497"/>
                  </a:lnTo>
                  <a:lnTo>
                    <a:pt x="1989" y="149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17631025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5_Teksti+kuv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Kuvan paikkamerkki 6">
            <a:extLst>
              <a:ext uri="{FF2B5EF4-FFF2-40B4-BE49-F238E27FC236}">
                <a16:creationId xmlns:a16="http://schemas.microsoft.com/office/drawing/2014/main" id="{890ED7CE-A9D2-4D19-B978-56BFB74E657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200776" y="486534"/>
            <a:ext cx="5991224" cy="6371465"/>
          </a:xfrm>
          <a:solidFill>
            <a:schemeClr val="bg1">
              <a:lumMod val="95000"/>
            </a:schemeClr>
          </a:solidFill>
        </p:spPr>
        <p:txBody>
          <a:bodyPr tIns="1584000" rtlCol="0" anchor="t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fi-FI" dirty="0"/>
              <a:t>Lisää tai vedä ja pudota valokuva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10242" y="409576"/>
            <a:ext cx="5283799" cy="1352038"/>
          </a:xfrm>
        </p:spPr>
        <p:txBody>
          <a:bodyPr rtlCol="0" anchor="t"/>
          <a:lstStyle>
            <a:lvl1pPr rtl="0">
              <a:lnSpc>
                <a:spcPct val="100000"/>
              </a:lnSpc>
              <a:defRPr sz="3200" b="0">
                <a:solidFill>
                  <a:schemeClr val="bg1"/>
                </a:solidFill>
              </a:defRPr>
            </a:lvl1pPr>
          </a:lstStyle>
          <a:p>
            <a:pPr rtl="0"/>
            <a:r>
              <a:rPr lang="fi-FI" dirty="0"/>
              <a:t>5 </a:t>
            </a:r>
            <a:r>
              <a:rPr lang="fi-FI" dirty="0" err="1"/>
              <a:t>Teksti+kuva</a:t>
            </a:r>
            <a:r>
              <a:rPr lang="fi-FI" dirty="0"/>
              <a:t> 32 pt </a:t>
            </a:r>
            <a:r>
              <a:rPr lang="fi-FI" dirty="0" err="1"/>
              <a:t>Curabitur</a:t>
            </a:r>
            <a:r>
              <a:rPr lang="fi-FI" dirty="0"/>
              <a:t> </a:t>
            </a:r>
            <a:r>
              <a:rPr lang="fi-FI" dirty="0" err="1"/>
              <a:t>aliquam</a:t>
            </a:r>
            <a:r>
              <a:rPr lang="fi-FI" dirty="0"/>
              <a:t> </a:t>
            </a:r>
            <a:r>
              <a:rPr lang="fi-FI" dirty="0" err="1"/>
              <a:t>bibendum</a:t>
            </a:r>
            <a:r>
              <a:rPr lang="fi-FI" dirty="0"/>
              <a:t> </a:t>
            </a:r>
            <a:r>
              <a:rPr lang="fi-FI" dirty="0" err="1"/>
              <a:t>orci</a:t>
            </a:r>
            <a:r>
              <a:rPr lang="fi-FI" dirty="0"/>
              <a:t> </a:t>
            </a:r>
            <a:r>
              <a:rPr lang="fi-FI" dirty="0" err="1"/>
              <a:t>feugiat</a:t>
            </a:r>
            <a:endParaRPr lang="fi-FI" dirty="0"/>
          </a:p>
        </p:txBody>
      </p:sp>
      <p:grpSp>
        <p:nvGrpSpPr>
          <p:cNvPr id="26" name="Group 28"/>
          <p:cNvGrpSpPr>
            <a:grpSpLocks noChangeAspect="1"/>
          </p:cNvGrpSpPr>
          <p:nvPr userDrawn="1"/>
        </p:nvGrpSpPr>
        <p:grpSpPr bwMode="auto">
          <a:xfrm>
            <a:off x="310242" y="6144138"/>
            <a:ext cx="1524141" cy="428400"/>
            <a:chOff x="3418" y="2582"/>
            <a:chExt cx="4682" cy="1316"/>
          </a:xfrm>
          <a:solidFill>
            <a:schemeClr val="bg1"/>
          </a:solidFill>
        </p:grpSpPr>
        <p:sp>
          <p:nvSpPr>
            <p:cNvPr id="27" name="Freeform 29"/>
            <p:cNvSpPr>
              <a:spLocks/>
            </p:cNvSpPr>
            <p:nvPr/>
          </p:nvSpPr>
          <p:spPr bwMode="auto">
            <a:xfrm>
              <a:off x="4383" y="2748"/>
              <a:ext cx="1342" cy="858"/>
            </a:xfrm>
            <a:custGeom>
              <a:avLst/>
              <a:gdLst>
                <a:gd name="T0" fmla="*/ 0 w 567"/>
                <a:gd name="T1" fmla="*/ 361 h 361"/>
                <a:gd name="T2" fmla="*/ 0 w 567"/>
                <a:gd name="T3" fmla="*/ 0 h 361"/>
                <a:gd name="T4" fmla="*/ 197 w 567"/>
                <a:gd name="T5" fmla="*/ 0 h 361"/>
                <a:gd name="T6" fmla="*/ 203 w 567"/>
                <a:gd name="T7" fmla="*/ 59 h 361"/>
                <a:gd name="T8" fmla="*/ 358 w 567"/>
                <a:gd name="T9" fmla="*/ 0 h 361"/>
                <a:gd name="T10" fmla="*/ 567 w 567"/>
                <a:gd name="T11" fmla="*/ 195 h 361"/>
                <a:gd name="T12" fmla="*/ 567 w 567"/>
                <a:gd name="T13" fmla="*/ 361 h 361"/>
                <a:gd name="T14" fmla="*/ 442 w 567"/>
                <a:gd name="T15" fmla="*/ 361 h 361"/>
                <a:gd name="T16" fmla="*/ 365 w 567"/>
                <a:gd name="T17" fmla="*/ 301 h 361"/>
                <a:gd name="T18" fmla="*/ 365 w 567"/>
                <a:gd name="T19" fmla="*/ 135 h 361"/>
                <a:gd name="T20" fmla="*/ 284 w 567"/>
                <a:gd name="T21" fmla="*/ 57 h 361"/>
                <a:gd name="T22" fmla="*/ 203 w 567"/>
                <a:gd name="T23" fmla="*/ 135 h 361"/>
                <a:gd name="T24" fmla="*/ 203 w 567"/>
                <a:gd name="T25" fmla="*/ 301 h 361"/>
                <a:gd name="T26" fmla="*/ 127 w 567"/>
                <a:gd name="T27" fmla="*/ 361 h 361"/>
                <a:gd name="T28" fmla="*/ 0 w 567"/>
                <a:gd name="T29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67" h="361">
                  <a:moveTo>
                    <a:pt x="0" y="361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203" y="59"/>
                    <a:pt x="203" y="59"/>
                    <a:pt x="203" y="59"/>
                  </a:cubicBezTo>
                  <a:cubicBezTo>
                    <a:pt x="213" y="49"/>
                    <a:pt x="269" y="0"/>
                    <a:pt x="358" y="0"/>
                  </a:cubicBezTo>
                  <a:cubicBezTo>
                    <a:pt x="542" y="0"/>
                    <a:pt x="567" y="97"/>
                    <a:pt x="567" y="195"/>
                  </a:cubicBezTo>
                  <a:cubicBezTo>
                    <a:pt x="567" y="361"/>
                    <a:pt x="567" y="361"/>
                    <a:pt x="567" y="361"/>
                  </a:cubicBezTo>
                  <a:cubicBezTo>
                    <a:pt x="442" y="361"/>
                    <a:pt x="442" y="361"/>
                    <a:pt x="442" y="361"/>
                  </a:cubicBezTo>
                  <a:cubicBezTo>
                    <a:pt x="404" y="361"/>
                    <a:pt x="365" y="353"/>
                    <a:pt x="365" y="301"/>
                  </a:cubicBezTo>
                  <a:cubicBezTo>
                    <a:pt x="365" y="135"/>
                    <a:pt x="365" y="135"/>
                    <a:pt x="365" y="135"/>
                  </a:cubicBezTo>
                  <a:cubicBezTo>
                    <a:pt x="365" y="99"/>
                    <a:pt x="345" y="57"/>
                    <a:pt x="284" y="57"/>
                  </a:cubicBezTo>
                  <a:cubicBezTo>
                    <a:pt x="224" y="57"/>
                    <a:pt x="203" y="99"/>
                    <a:pt x="203" y="135"/>
                  </a:cubicBezTo>
                  <a:cubicBezTo>
                    <a:pt x="203" y="301"/>
                    <a:pt x="203" y="301"/>
                    <a:pt x="203" y="301"/>
                  </a:cubicBezTo>
                  <a:cubicBezTo>
                    <a:pt x="203" y="353"/>
                    <a:pt x="165" y="361"/>
                    <a:pt x="127" y="361"/>
                  </a:cubicBezTo>
                  <a:lnTo>
                    <a:pt x="0" y="36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8" name="Freeform 30"/>
            <p:cNvSpPr>
              <a:spLocks/>
            </p:cNvSpPr>
            <p:nvPr/>
          </p:nvSpPr>
          <p:spPr bwMode="auto">
            <a:xfrm>
              <a:off x="7243" y="2582"/>
              <a:ext cx="857" cy="1024"/>
            </a:xfrm>
            <a:custGeom>
              <a:avLst/>
              <a:gdLst>
                <a:gd name="T0" fmla="*/ 362 w 362"/>
                <a:gd name="T1" fmla="*/ 70 h 431"/>
                <a:gd name="T2" fmla="*/ 362 w 362"/>
                <a:gd name="T3" fmla="*/ 127 h 431"/>
                <a:gd name="T4" fmla="*/ 255 w 362"/>
                <a:gd name="T5" fmla="*/ 127 h 431"/>
                <a:gd name="T6" fmla="*/ 255 w 362"/>
                <a:gd name="T7" fmla="*/ 298 h 431"/>
                <a:gd name="T8" fmla="*/ 362 w 362"/>
                <a:gd name="T9" fmla="*/ 327 h 431"/>
                <a:gd name="T10" fmla="*/ 362 w 362"/>
                <a:gd name="T11" fmla="*/ 375 h 431"/>
                <a:gd name="T12" fmla="*/ 215 w 362"/>
                <a:gd name="T13" fmla="*/ 431 h 431"/>
                <a:gd name="T14" fmla="*/ 54 w 362"/>
                <a:gd name="T15" fmla="*/ 298 h 431"/>
                <a:gd name="T16" fmla="*/ 54 w 362"/>
                <a:gd name="T17" fmla="*/ 127 h 431"/>
                <a:gd name="T18" fmla="*/ 0 w 362"/>
                <a:gd name="T19" fmla="*/ 127 h 431"/>
                <a:gd name="T20" fmla="*/ 0 w 362"/>
                <a:gd name="T21" fmla="*/ 70 h 431"/>
                <a:gd name="T22" fmla="*/ 54 w 362"/>
                <a:gd name="T23" fmla="*/ 70 h 431"/>
                <a:gd name="T24" fmla="*/ 54 w 362"/>
                <a:gd name="T25" fmla="*/ 60 h 431"/>
                <a:gd name="T26" fmla="*/ 130 w 362"/>
                <a:gd name="T27" fmla="*/ 0 h 431"/>
                <a:gd name="T28" fmla="*/ 255 w 362"/>
                <a:gd name="T29" fmla="*/ 0 h 431"/>
                <a:gd name="T30" fmla="*/ 255 w 362"/>
                <a:gd name="T31" fmla="*/ 70 h 431"/>
                <a:gd name="T32" fmla="*/ 362 w 362"/>
                <a:gd name="T33" fmla="*/ 70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62" h="431">
                  <a:moveTo>
                    <a:pt x="362" y="70"/>
                  </a:moveTo>
                  <a:cubicBezTo>
                    <a:pt x="362" y="127"/>
                    <a:pt x="362" y="127"/>
                    <a:pt x="362" y="127"/>
                  </a:cubicBezTo>
                  <a:cubicBezTo>
                    <a:pt x="255" y="127"/>
                    <a:pt x="255" y="127"/>
                    <a:pt x="255" y="127"/>
                  </a:cubicBezTo>
                  <a:cubicBezTo>
                    <a:pt x="255" y="298"/>
                    <a:pt x="255" y="298"/>
                    <a:pt x="255" y="298"/>
                  </a:cubicBezTo>
                  <a:cubicBezTo>
                    <a:pt x="255" y="349"/>
                    <a:pt x="327" y="356"/>
                    <a:pt x="362" y="327"/>
                  </a:cubicBezTo>
                  <a:cubicBezTo>
                    <a:pt x="362" y="375"/>
                    <a:pt x="362" y="375"/>
                    <a:pt x="362" y="375"/>
                  </a:cubicBezTo>
                  <a:cubicBezTo>
                    <a:pt x="358" y="391"/>
                    <a:pt x="311" y="431"/>
                    <a:pt x="215" y="431"/>
                  </a:cubicBezTo>
                  <a:cubicBezTo>
                    <a:pt x="125" y="431"/>
                    <a:pt x="54" y="398"/>
                    <a:pt x="54" y="298"/>
                  </a:cubicBezTo>
                  <a:cubicBezTo>
                    <a:pt x="54" y="127"/>
                    <a:pt x="54" y="127"/>
                    <a:pt x="54" y="127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54" y="70"/>
                    <a:pt x="54" y="70"/>
                    <a:pt x="54" y="70"/>
                  </a:cubicBezTo>
                  <a:cubicBezTo>
                    <a:pt x="54" y="60"/>
                    <a:pt x="54" y="60"/>
                    <a:pt x="54" y="60"/>
                  </a:cubicBezTo>
                  <a:cubicBezTo>
                    <a:pt x="54" y="7"/>
                    <a:pt x="92" y="0"/>
                    <a:pt x="130" y="0"/>
                  </a:cubicBezTo>
                  <a:cubicBezTo>
                    <a:pt x="255" y="0"/>
                    <a:pt x="255" y="0"/>
                    <a:pt x="255" y="0"/>
                  </a:cubicBezTo>
                  <a:cubicBezTo>
                    <a:pt x="255" y="70"/>
                    <a:pt x="255" y="70"/>
                    <a:pt x="255" y="70"/>
                  </a:cubicBezTo>
                  <a:lnTo>
                    <a:pt x="362" y="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9" name="Freeform 31"/>
            <p:cNvSpPr>
              <a:spLocks/>
            </p:cNvSpPr>
            <p:nvPr/>
          </p:nvSpPr>
          <p:spPr bwMode="auto">
            <a:xfrm>
              <a:off x="5675" y="2748"/>
              <a:ext cx="1497" cy="1150"/>
            </a:xfrm>
            <a:custGeom>
              <a:avLst/>
              <a:gdLst>
                <a:gd name="T0" fmla="*/ 318 w 633"/>
                <a:gd name="T1" fmla="*/ 196 h 484"/>
                <a:gd name="T2" fmla="*/ 414 w 633"/>
                <a:gd name="T3" fmla="*/ 32 h 484"/>
                <a:gd name="T4" fmla="*/ 468 w 633"/>
                <a:gd name="T5" fmla="*/ 0 h 484"/>
                <a:gd name="T6" fmla="*/ 633 w 633"/>
                <a:gd name="T7" fmla="*/ 0 h 484"/>
                <a:gd name="T8" fmla="*/ 382 w 633"/>
                <a:gd name="T9" fmla="*/ 430 h 484"/>
                <a:gd name="T10" fmla="*/ 266 w 633"/>
                <a:gd name="T11" fmla="*/ 484 h 484"/>
                <a:gd name="T12" fmla="*/ 116 w 633"/>
                <a:gd name="T13" fmla="*/ 484 h 484"/>
                <a:gd name="T14" fmla="*/ 192 w 633"/>
                <a:gd name="T15" fmla="*/ 354 h 484"/>
                <a:gd name="T16" fmla="*/ 189 w 633"/>
                <a:gd name="T17" fmla="*/ 322 h 484"/>
                <a:gd name="T18" fmla="*/ 0 w 633"/>
                <a:gd name="T19" fmla="*/ 0 h 484"/>
                <a:gd name="T20" fmla="*/ 161 w 633"/>
                <a:gd name="T21" fmla="*/ 0 h 484"/>
                <a:gd name="T22" fmla="*/ 218 w 633"/>
                <a:gd name="T23" fmla="*/ 33 h 484"/>
                <a:gd name="T24" fmla="*/ 313 w 633"/>
                <a:gd name="T25" fmla="*/ 196 h 484"/>
                <a:gd name="T26" fmla="*/ 318 w 633"/>
                <a:gd name="T27" fmla="*/ 196 h 4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33" h="484">
                  <a:moveTo>
                    <a:pt x="318" y="196"/>
                  </a:moveTo>
                  <a:cubicBezTo>
                    <a:pt x="318" y="196"/>
                    <a:pt x="404" y="49"/>
                    <a:pt x="414" y="32"/>
                  </a:cubicBezTo>
                  <a:cubicBezTo>
                    <a:pt x="429" y="6"/>
                    <a:pt x="440" y="0"/>
                    <a:pt x="468" y="0"/>
                  </a:cubicBezTo>
                  <a:cubicBezTo>
                    <a:pt x="633" y="0"/>
                    <a:pt x="633" y="0"/>
                    <a:pt x="633" y="0"/>
                  </a:cubicBezTo>
                  <a:cubicBezTo>
                    <a:pt x="633" y="0"/>
                    <a:pt x="397" y="405"/>
                    <a:pt x="382" y="430"/>
                  </a:cubicBezTo>
                  <a:cubicBezTo>
                    <a:pt x="364" y="461"/>
                    <a:pt x="339" y="484"/>
                    <a:pt x="266" y="484"/>
                  </a:cubicBezTo>
                  <a:cubicBezTo>
                    <a:pt x="116" y="484"/>
                    <a:pt x="116" y="484"/>
                    <a:pt x="116" y="484"/>
                  </a:cubicBezTo>
                  <a:cubicBezTo>
                    <a:pt x="116" y="484"/>
                    <a:pt x="184" y="367"/>
                    <a:pt x="192" y="354"/>
                  </a:cubicBezTo>
                  <a:cubicBezTo>
                    <a:pt x="199" y="342"/>
                    <a:pt x="198" y="339"/>
                    <a:pt x="189" y="32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89" y="0"/>
                    <a:pt x="203" y="6"/>
                    <a:pt x="218" y="33"/>
                  </a:cubicBezTo>
                  <a:cubicBezTo>
                    <a:pt x="231" y="55"/>
                    <a:pt x="313" y="196"/>
                    <a:pt x="313" y="196"/>
                  </a:cubicBezTo>
                  <a:lnTo>
                    <a:pt x="318" y="19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32"/>
            <p:cNvSpPr>
              <a:spLocks/>
            </p:cNvSpPr>
            <p:nvPr/>
          </p:nvSpPr>
          <p:spPr bwMode="auto">
            <a:xfrm>
              <a:off x="3418" y="3093"/>
              <a:ext cx="230" cy="285"/>
            </a:xfrm>
            <a:custGeom>
              <a:avLst/>
              <a:gdLst>
                <a:gd name="T0" fmla="*/ 0 w 230"/>
                <a:gd name="T1" fmla="*/ 173 h 285"/>
                <a:gd name="T2" fmla="*/ 142 w 230"/>
                <a:gd name="T3" fmla="*/ 171 h 285"/>
                <a:gd name="T4" fmla="*/ 230 w 230"/>
                <a:gd name="T5" fmla="*/ 285 h 285"/>
                <a:gd name="T6" fmla="*/ 230 w 230"/>
                <a:gd name="T7" fmla="*/ 0 h 285"/>
                <a:gd name="T8" fmla="*/ 0 w 230"/>
                <a:gd name="T9" fmla="*/ 173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0" h="285">
                  <a:moveTo>
                    <a:pt x="0" y="173"/>
                  </a:moveTo>
                  <a:lnTo>
                    <a:pt x="142" y="171"/>
                  </a:lnTo>
                  <a:lnTo>
                    <a:pt x="230" y="285"/>
                  </a:lnTo>
                  <a:lnTo>
                    <a:pt x="230" y="0"/>
                  </a:lnTo>
                  <a:lnTo>
                    <a:pt x="0" y="1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33"/>
            <p:cNvSpPr>
              <a:spLocks/>
            </p:cNvSpPr>
            <p:nvPr/>
          </p:nvSpPr>
          <p:spPr bwMode="auto">
            <a:xfrm>
              <a:off x="3648" y="3207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1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1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34"/>
            <p:cNvSpPr>
              <a:spLocks/>
            </p:cNvSpPr>
            <p:nvPr/>
          </p:nvSpPr>
          <p:spPr bwMode="auto">
            <a:xfrm>
              <a:off x="3648" y="2919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1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1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35"/>
            <p:cNvSpPr>
              <a:spLocks/>
            </p:cNvSpPr>
            <p:nvPr/>
          </p:nvSpPr>
          <p:spPr bwMode="auto">
            <a:xfrm>
              <a:off x="3875" y="3321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36"/>
            <p:cNvSpPr>
              <a:spLocks/>
            </p:cNvSpPr>
            <p:nvPr/>
          </p:nvSpPr>
          <p:spPr bwMode="auto">
            <a:xfrm>
              <a:off x="3875" y="3033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2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2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37"/>
            <p:cNvSpPr>
              <a:spLocks/>
            </p:cNvSpPr>
            <p:nvPr/>
          </p:nvSpPr>
          <p:spPr bwMode="auto">
            <a:xfrm>
              <a:off x="3875" y="2748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2" name="Tekstin paikkamerkki 4">
            <a:extLst>
              <a:ext uri="{FF2B5EF4-FFF2-40B4-BE49-F238E27FC236}">
                <a16:creationId xmlns:a16="http://schemas.microsoft.com/office/drawing/2014/main" id="{7867C73D-EE16-41D1-B7CE-A35C765E3B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33427" y="2266951"/>
            <a:ext cx="4860614" cy="3371850"/>
          </a:xfrm>
        </p:spPr>
        <p:txBody>
          <a:bodyPr rtlCol="0"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</a:lstStyle>
          <a:p>
            <a:pPr lvl="0" rtl="0"/>
            <a:r>
              <a:rPr lang="fi-FI" dirty="0"/>
              <a:t>Muokkaa tekstin perustyyliä</a:t>
            </a:r>
          </a:p>
          <a:p>
            <a:pPr lvl="1" rtl="0"/>
            <a:r>
              <a:rPr lang="fi-FI" dirty="0"/>
              <a:t>Toinen taso</a:t>
            </a:r>
          </a:p>
        </p:txBody>
      </p:sp>
    </p:spTree>
    <p:extLst>
      <p:ext uri="{BB962C8B-B14F-4D97-AF65-F5344CB8AC3E}">
        <p14:creationId xmlns:p14="http://schemas.microsoft.com/office/powerpoint/2010/main" val="2811424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1_Teksti+graaf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orakulmio 2"/>
          <p:cNvSpPr/>
          <p:nvPr userDrawn="1"/>
        </p:nvSpPr>
        <p:spPr>
          <a:xfrm>
            <a:off x="0" y="0"/>
            <a:ext cx="598067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10242" y="409576"/>
            <a:ext cx="5283799" cy="1352038"/>
          </a:xfrm>
        </p:spPr>
        <p:txBody>
          <a:bodyPr rtlCol="0" anchor="t"/>
          <a:lstStyle>
            <a:lvl1pPr rtl="0">
              <a:lnSpc>
                <a:spcPct val="100000"/>
              </a:lnSpc>
              <a:defRPr sz="3200" b="0">
                <a:solidFill>
                  <a:schemeClr val="accent1"/>
                </a:solidFill>
              </a:defRPr>
            </a:lvl1pPr>
          </a:lstStyle>
          <a:p>
            <a:pPr rtl="0"/>
            <a:r>
              <a:rPr lang="fi-FI" dirty="0"/>
              <a:t>1 </a:t>
            </a:r>
            <a:r>
              <a:rPr lang="fi-FI" dirty="0" err="1"/>
              <a:t>Teksti+graafi</a:t>
            </a:r>
            <a:r>
              <a:rPr lang="fi-FI" dirty="0"/>
              <a:t> 32 pt </a:t>
            </a:r>
            <a:r>
              <a:rPr lang="fi-FI" dirty="0" err="1"/>
              <a:t>Curabitur</a:t>
            </a:r>
            <a:r>
              <a:rPr lang="fi-FI" dirty="0"/>
              <a:t> </a:t>
            </a:r>
            <a:r>
              <a:rPr lang="fi-FI" dirty="0" err="1"/>
              <a:t>aliquam</a:t>
            </a:r>
            <a:r>
              <a:rPr lang="fi-FI" dirty="0"/>
              <a:t> </a:t>
            </a:r>
            <a:r>
              <a:rPr lang="fi-FI" dirty="0" err="1"/>
              <a:t>bibendum</a:t>
            </a:r>
            <a:r>
              <a:rPr lang="fi-FI" dirty="0"/>
              <a:t> </a:t>
            </a:r>
            <a:r>
              <a:rPr lang="fi-FI" dirty="0" err="1"/>
              <a:t>orci</a:t>
            </a:r>
            <a:r>
              <a:rPr lang="fi-FI" dirty="0"/>
              <a:t> </a:t>
            </a:r>
            <a:r>
              <a:rPr lang="fi-FI" dirty="0" err="1"/>
              <a:t>feugiat</a:t>
            </a:r>
            <a:endParaRPr lang="fi-FI" dirty="0"/>
          </a:p>
        </p:txBody>
      </p:sp>
      <p:grpSp>
        <p:nvGrpSpPr>
          <p:cNvPr id="26" name="Group 28"/>
          <p:cNvGrpSpPr>
            <a:grpSpLocks noChangeAspect="1"/>
          </p:cNvGrpSpPr>
          <p:nvPr userDrawn="1"/>
        </p:nvGrpSpPr>
        <p:grpSpPr bwMode="auto">
          <a:xfrm>
            <a:off x="310242" y="6144138"/>
            <a:ext cx="1524141" cy="428400"/>
            <a:chOff x="3418" y="2582"/>
            <a:chExt cx="4682" cy="1316"/>
          </a:xfrm>
          <a:solidFill>
            <a:schemeClr val="accent1"/>
          </a:solidFill>
        </p:grpSpPr>
        <p:sp>
          <p:nvSpPr>
            <p:cNvPr id="27" name="Freeform 29"/>
            <p:cNvSpPr>
              <a:spLocks/>
            </p:cNvSpPr>
            <p:nvPr/>
          </p:nvSpPr>
          <p:spPr bwMode="auto">
            <a:xfrm>
              <a:off x="4383" y="2748"/>
              <a:ext cx="1342" cy="858"/>
            </a:xfrm>
            <a:custGeom>
              <a:avLst/>
              <a:gdLst>
                <a:gd name="T0" fmla="*/ 0 w 567"/>
                <a:gd name="T1" fmla="*/ 361 h 361"/>
                <a:gd name="T2" fmla="*/ 0 w 567"/>
                <a:gd name="T3" fmla="*/ 0 h 361"/>
                <a:gd name="T4" fmla="*/ 197 w 567"/>
                <a:gd name="T5" fmla="*/ 0 h 361"/>
                <a:gd name="T6" fmla="*/ 203 w 567"/>
                <a:gd name="T7" fmla="*/ 59 h 361"/>
                <a:gd name="T8" fmla="*/ 358 w 567"/>
                <a:gd name="T9" fmla="*/ 0 h 361"/>
                <a:gd name="T10" fmla="*/ 567 w 567"/>
                <a:gd name="T11" fmla="*/ 195 h 361"/>
                <a:gd name="T12" fmla="*/ 567 w 567"/>
                <a:gd name="T13" fmla="*/ 361 h 361"/>
                <a:gd name="T14" fmla="*/ 442 w 567"/>
                <a:gd name="T15" fmla="*/ 361 h 361"/>
                <a:gd name="T16" fmla="*/ 365 w 567"/>
                <a:gd name="T17" fmla="*/ 301 h 361"/>
                <a:gd name="T18" fmla="*/ 365 w 567"/>
                <a:gd name="T19" fmla="*/ 135 h 361"/>
                <a:gd name="T20" fmla="*/ 284 w 567"/>
                <a:gd name="T21" fmla="*/ 57 h 361"/>
                <a:gd name="T22" fmla="*/ 203 w 567"/>
                <a:gd name="T23" fmla="*/ 135 h 361"/>
                <a:gd name="T24" fmla="*/ 203 w 567"/>
                <a:gd name="T25" fmla="*/ 301 h 361"/>
                <a:gd name="T26" fmla="*/ 127 w 567"/>
                <a:gd name="T27" fmla="*/ 361 h 361"/>
                <a:gd name="T28" fmla="*/ 0 w 567"/>
                <a:gd name="T29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67" h="361">
                  <a:moveTo>
                    <a:pt x="0" y="361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203" y="59"/>
                    <a:pt x="203" y="59"/>
                    <a:pt x="203" y="59"/>
                  </a:cubicBezTo>
                  <a:cubicBezTo>
                    <a:pt x="213" y="49"/>
                    <a:pt x="269" y="0"/>
                    <a:pt x="358" y="0"/>
                  </a:cubicBezTo>
                  <a:cubicBezTo>
                    <a:pt x="542" y="0"/>
                    <a:pt x="567" y="97"/>
                    <a:pt x="567" y="195"/>
                  </a:cubicBezTo>
                  <a:cubicBezTo>
                    <a:pt x="567" y="361"/>
                    <a:pt x="567" y="361"/>
                    <a:pt x="567" y="361"/>
                  </a:cubicBezTo>
                  <a:cubicBezTo>
                    <a:pt x="442" y="361"/>
                    <a:pt x="442" y="361"/>
                    <a:pt x="442" y="361"/>
                  </a:cubicBezTo>
                  <a:cubicBezTo>
                    <a:pt x="404" y="361"/>
                    <a:pt x="365" y="353"/>
                    <a:pt x="365" y="301"/>
                  </a:cubicBezTo>
                  <a:cubicBezTo>
                    <a:pt x="365" y="135"/>
                    <a:pt x="365" y="135"/>
                    <a:pt x="365" y="135"/>
                  </a:cubicBezTo>
                  <a:cubicBezTo>
                    <a:pt x="365" y="99"/>
                    <a:pt x="345" y="57"/>
                    <a:pt x="284" y="57"/>
                  </a:cubicBezTo>
                  <a:cubicBezTo>
                    <a:pt x="224" y="57"/>
                    <a:pt x="203" y="99"/>
                    <a:pt x="203" y="135"/>
                  </a:cubicBezTo>
                  <a:cubicBezTo>
                    <a:pt x="203" y="301"/>
                    <a:pt x="203" y="301"/>
                    <a:pt x="203" y="301"/>
                  </a:cubicBezTo>
                  <a:cubicBezTo>
                    <a:pt x="203" y="353"/>
                    <a:pt x="165" y="361"/>
                    <a:pt x="127" y="361"/>
                  </a:cubicBezTo>
                  <a:lnTo>
                    <a:pt x="0" y="36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8" name="Freeform 30"/>
            <p:cNvSpPr>
              <a:spLocks/>
            </p:cNvSpPr>
            <p:nvPr/>
          </p:nvSpPr>
          <p:spPr bwMode="auto">
            <a:xfrm>
              <a:off x="7243" y="2582"/>
              <a:ext cx="857" cy="1024"/>
            </a:xfrm>
            <a:custGeom>
              <a:avLst/>
              <a:gdLst>
                <a:gd name="T0" fmla="*/ 362 w 362"/>
                <a:gd name="T1" fmla="*/ 70 h 431"/>
                <a:gd name="T2" fmla="*/ 362 w 362"/>
                <a:gd name="T3" fmla="*/ 127 h 431"/>
                <a:gd name="T4" fmla="*/ 255 w 362"/>
                <a:gd name="T5" fmla="*/ 127 h 431"/>
                <a:gd name="T6" fmla="*/ 255 w 362"/>
                <a:gd name="T7" fmla="*/ 298 h 431"/>
                <a:gd name="T8" fmla="*/ 362 w 362"/>
                <a:gd name="T9" fmla="*/ 327 h 431"/>
                <a:gd name="T10" fmla="*/ 362 w 362"/>
                <a:gd name="T11" fmla="*/ 375 h 431"/>
                <a:gd name="T12" fmla="*/ 215 w 362"/>
                <a:gd name="T13" fmla="*/ 431 h 431"/>
                <a:gd name="T14" fmla="*/ 54 w 362"/>
                <a:gd name="T15" fmla="*/ 298 h 431"/>
                <a:gd name="T16" fmla="*/ 54 w 362"/>
                <a:gd name="T17" fmla="*/ 127 h 431"/>
                <a:gd name="T18" fmla="*/ 0 w 362"/>
                <a:gd name="T19" fmla="*/ 127 h 431"/>
                <a:gd name="T20" fmla="*/ 0 w 362"/>
                <a:gd name="T21" fmla="*/ 70 h 431"/>
                <a:gd name="T22" fmla="*/ 54 w 362"/>
                <a:gd name="T23" fmla="*/ 70 h 431"/>
                <a:gd name="T24" fmla="*/ 54 w 362"/>
                <a:gd name="T25" fmla="*/ 60 h 431"/>
                <a:gd name="T26" fmla="*/ 130 w 362"/>
                <a:gd name="T27" fmla="*/ 0 h 431"/>
                <a:gd name="T28" fmla="*/ 255 w 362"/>
                <a:gd name="T29" fmla="*/ 0 h 431"/>
                <a:gd name="T30" fmla="*/ 255 w 362"/>
                <a:gd name="T31" fmla="*/ 70 h 431"/>
                <a:gd name="T32" fmla="*/ 362 w 362"/>
                <a:gd name="T33" fmla="*/ 70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62" h="431">
                  <a:moveTo>
                    <a:pt x="362" y="70"/>
                  </a:moveTo>
                  <a:cubicBezTo>
                    <a:pt x="362" y="127"/>
                    <a:pt x="362" y="127"/>
                    <a:pt x="362" y="127"/>
                  </a:cubicBezTo>
                  <a:cubicBezTo>
                    <a:pt x="255" y="127"/>
                    <a:pt x="255" y="127"/>
                    <a:pt x="255" y="127"/>
                  </a:cubicBezTo>
                  <a:cubicBezTo>
                    <a:pt x="255" y="298"/>
                    <a:pt x="255" y="298"/>
                    <a:pt x="255" y="298"/>
                  </a:cubicBezTo>
                  <a:cubicBezTo>
                    <a:pt x="255" y="349"/>
                    <a:pt x="327" y="356"/>
                    <a:pt x="362" y="327"/>
                  </a:cubicBezTo>
                  <a:cubicBezTo>
                    <a:pt x="362" y="375"/>
                    <a:pt x="362" y="375"/>
                    <a:pt x="362" y="375"/>
                  </a:cubicBezTo>
                  <a:cubicBezTo>
                    <a:pt x="358" y="391"/>
                    <a:pt x="311" y="431"/>
                    <a:pt x="215" y="431"/>
                  </a:cubicBezTo>
                  <a:cubicBezTo>
                    <a:pt x="125" y="431"/>
                    <a:pt x="54" y="398"/>
                    <a:pt x="54" y="298"/>
                  </a:cubicBezTo>
                  <a:cubicBezTo>
                    <a:pt x="54" y="127"/>
                    <a:pt x="54" y="127"/>
                    <a:pt x="54" y="127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54" y="70"/>
                    <a:pt x="54" y="70"/>
                    <a:pt x="54" y="70"/>
                  </a:cubicBezTo>
                  <a:cubicBezTo>
                    <a:pt x="54" y="60"/>
                    <a:pt x="54" y="60"/>
                    <a:pt x="54" y="60"/>
                  </a:cubicBezTo>
                  <a:cubicBezTo>
                    <a:pt x="54" y="7"/>
                    <a:pt x="92" y="0"/>
                    <a:pt x="130" y="0"/>
                  </a:cubicBezTo>
                  <a:cubicBezTo>
                    <a:pt x="255" y="0"/>
                    <a:pt x="255" y="0"/>
                    <a:pt x="255" y="0"/>
                  </a:cubicBezTo>
                  <a:cubicBezTo>
                    <a:pt x="255" y="70"/>
                    <a:pt x="255" y="70"/>
                    <a:pt x="255" y="70"/>
                  </a:cubicBezTo>
                  <a:lnTo>
                    <a:pt x="362" y="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9" name="Freeform 31"/>
            <p:cNvSpPr>
              <a:spLocks/>
            </p:cNvSpPr>
            <p:nvPr/>
          </p:nvSpPr>
          <p:spPr bwMode="auto">
            <a:xfrm>
              <a:off x="5675" y="2748"/>
              <a:ext cx="1497" cy="1150"/>
            </a:xfrm>
            <a:custGeom>
              <a:avLst/>
              <a:gdLst>
                <a:gd name="T0" fmla="*/ 318 w 633"/>
                <a:gd name="T1" fmla="*/ 196 h 484"/>
                <a:gd name="T2" fmla="*/ 414 w 633"/>
                <a:gd name="T3" fmla="*/ 32 h 484"/>
                <a:gd name="T4" fmla="*/ 468 w 633"/>
                <a:gd name="T5" fmla="*/ 0 h 484"/>
                <a:gd name="T6" fmla="*/ 633 w 633"/>
                <a:gd name="T7" fmla="*/ 0 h 484"/>
                <a:gd name="T8" fmla="*/ 382 w 633"/>
                <a:gd name="T9" fmla="*/ 430 h 484"/>
                <a:gd name="T10" fmla="*/ 266 w 633"/>
                <a:gd name="T11" fmla="*/ 484 h 484"/>
                <a:gd name="T12" fmla="*/ 116 w 633"/>
                <a:gd name="T13" fmla="*/ 484 h 484"/>
                <a:gd name="T14" fmla="*/ 192 w 633"/>
                <a:gd name="T15" fmla="*/ 354 h 484"/>
                <a:gd name="T16" fmla="*/ 189 w 633"/>
                <a:gd name="T17" fmla="*/ 322 h 484"/>
                <a:gd name="T18" fmla="*/ 0 w 633"/>
                <a:gd name="T19" fmla="*/ 0 h 484"/>
                <a:gd name="T20" fmla="*/ 161 w 633"/>
                <a:gd name="T21" fmla="*/ 0 h 484"/>
                <a:gd name="T22" fmla="*/ 218 w 633"/>
                <a:gd name="T23" fmla="*/ 33 h 484"/>
                <a:gd name="T24" fmla="*/ 313 w 633"/>
                <a:gd name="T25" fmla="*/ 196 h 484"/>
                <a:gd name="T26" fmla="*/ 318 w 633"/>
                <a:gd name="T27" fmla="*/ 196 h 4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33" h="484">
                  <a:moveTo>
                    <a:pt x="318" y="196"/>
                  </a:moveTo>
                  <a:cubicBezTo>
                    <a:pt x="318" y="196"/>
                    <a:pt x="404" y="49"/>
                    <a:pt x="414" y="32"/>
                  </a:cubicBezTo>
                  <a:cubicBezTo>
                    <a:pt x="429" y="6"/>
                    <a:pt x="440" y="0"/>
                    <a:pt x="468" y="0"/>
                  </a:cubicBezTo>
                  <a:cubicBezTo>
                    <a:pt x="633" y="0"/>
                    <a:pt x="633" y="0"/>
                    <a:pt x="633" y="0"/>
                  </a:cubicBezTo>
                  <a:cubicBezTo>
                    <a:pt x="633" y="0"/>
                    <a:pt x="397" y="405"/>
                    <a:pt x="382" y="430"/>
                  </a:cubicBezTo>
                  <a:cubicBezTo>
                    <a:pt x="364" y="461"/>
                    <a:pt x="339" y="484"/>
                    <a:pt x="266" y="484"/>
                  </a:cubicBezTo>
                  <a:cubicBezTo>
                    <a:pt x="116" y="484"/>
                    <a:pt x="116" y="484"/>
                    <a:pt x="116" y="484"/>
                  </a:cubicBezTo>
                  <a:cubicBezTo>
                    <a:pt x="116" y="484"/>
                    <a:pt x="184" y="367"/>
                    <a:pt x="192" y="354"/>
                  </a:cubicBezTo>
                  <a:cubicBezTo>
                    <a:pt x="199" y="342"/>
                    <a:pt x="198" y="339"/>
                    <a:pt x="189" y="32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89" y="0"/>
                    <a:pt x="203" y="6"/>
                    <a:pt x="218" y="33"/>
                  </a:cubicBezTo>
                  <a:cubicBezTo>
                    <a:pt x="231" y="55"/>
                    <a:pt x="313" y="196"/>
                    <a:pt x="313" y="196"/>
                  </a:cubicBezTo>
                  <a:lnTo>
                    <a:pt x="318" y="19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32"/>
            <p:cNvSpPr>
              <a:spLocks/>
            </p:cNvSpPr>
            <p:nvPr/>
          </p:nvSpPr>
          <p:spPr bwMode="auto">
            <a:xfrm>
              <a:off x="3418" y="3093"/>
              <a:ext cx="230" cy="285"/>
            </a:xfrm>
            <a:custGeom>
              <a:avLst/>
              <a:gdLst>
                <a:gd name="T0" fmla="*/ 0 w 230"/>
                <a:gd name="T1" fmla="*/ 173 h 285"/>
                <a:gd name="T2" fmla="*/ 142 w 230"/>
                <a:gd name="T3" fmla="*/ 171 h 285"/>
                <a:gd name="T4" fmla="*/ 230 w 230"/>
                <a:gd name="T5" fmla="*/ 285 h 285"/>
                <a:gd name="T6" fmla="*/ 230 w 230"/>
                <a:gd name="T7" fmla="*/ 0 h 285"/>
                <a:gd name="T8" fmla="*/ 0 w 230"/>
                <a:gd name="T9" fmla="*/ 173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0" h="285">
                  <a:moveTo>
                    <a:pt x="0" y="173"/>
                  </a:moveTo>
                  <a:lnTo>
                    <a:pt x="142" y="171"/>
                  </a:lnTo>
                  <a:lnTo>
                    <a:pt x="230" y="285"/>
                  </a:lnTo>
                  <a:lnTo>
                    <a:pt x="230" y="0"/>
                  </a:lnTo>
                  <a:lnTo>
                    <a:pt x="0" y="1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33"/>
            <p:cNvSpPr>
              <a:spLocks/>
            </p:cNvSpPr>
            <p:nvPr/>
          </p:nvSpPr>
          <p:spPr bwMode="auto">
            <a:xfrm>
              <a:off x="3648" y="3207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1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1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34"/>
            <p:cNvSpPr>
              <a:spLocks/>
            </p:cNvSpPr>
            <p:nvPr/>
          </p:nvSpPr>
          <p:spPr bwMode="auto">
            <a:xfrm>
              <a:off x="3648" y="2919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1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1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35"/>
            <p:cNvSpPr>
              <a:spLocks/>
            </p:cNvSpPr>
            <p:nvPr/>
          </p:nvSpPr>
          <p:spPr bwMode="auto">
            <a:xfrm>
              <a:off x="3875" y="3321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36"/>
            <p:cNvSpPr>
              <a:spLocks/>
            </p:cNvSpPr>
            <p:nvPr/>
          </p:nvSpPr>
          <p:spPr bwMode="auto">
            <a:xfrm>
              <a:off x="3875" y="3033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2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2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37"/>
            <p:cNvSpPr>
              <a:spLocks/>
            </p:cNvSpPr>
            <p:nvPr/>
          </p:nvSpPr>
          <p:spPr bwMode="auto">
            <a:xfrm>
              <a:off x="3875" y="2748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15" name="Tekstin paikkamerkki 4">
            <a:extLst>
              <a:ext uri="{FF2B5EF4-FFF2-40B4-BE49-F238E27FC236}">
                <a16:creationId xmlns:a16="http://schemas.microsoft.com/office/drawing/2014/main" id="{7867C73D-EE16-41D1-B7CE-A35C765E3B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33427" y="2266951"/>
            <a:ext cx="4860614" cy="3371850"/>
          </a:xfrm>
        </p:spPr>
        <p:txBody>
          <a:bodyPr rtlCol="0"/>
          <a:lstStyle>
            <a:lvl1pPr marL="0" indent="0">
              <a:buNone/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</a:lstStyle>
          <a:p>
            <a:pPr lvl="0" rtl="0"/>
            <a:r>
              <a:rPr lang="fi-FI" dirty="0"/>
              <a:t>Muokkaa tekstin perustyyliä</a:t>
            </a:r>
          </a:p>
          <a:p>
            <a:pPr lvl="1" rtl="0"/>
            <a:r>
              <a:rPr lang="fi-FI" dirty="0"/>
              <a:t>Toinen taso</a:t>
            </a:r>
          </a:p>
        </p:txBody>
      </p:sp>
    </p:spTree>
    <p:extLst>
      <p:ext uri="{BB962C8B-B14F-4D97-AF65-F5344CB8AC3E}">
        <p14:creationId xmlns:p14="http://schemas.microsoft.com/office/powerpoint/2010/main" val="41480841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ksti+taulukko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10242" y="409576"/>
            <a:ext cx="11156214" cy="677819"/>
          </a:xfrm>
        </p:spPr>
        <p:txBody>
          <a:bodyPr rtlCol="0" anchor="t"/>
          <a:lstStyle>
            <a:lvl1pPr rtl="0">
              <a:lnSpc>
                <a:spcPct val="100000"/>
              </a:lnSpc>
              <a:defRPr sz="3200" b="0">
                <a:solidFill>
                  <a:schemeClr val="accent1"/>
                </a:solidFill>
              </a:defRPr>
            </a:lvl1pPr>
          </a:lstStyle>
          <a:p>
            <a:pPr rtl="0"/>
            <a:r>
              <a:rPr lang="fi-FI" dirty="0" err="1"/>
              <a:t>Teksti+Taulukko</a:t>
            </a:r>
            <a:r>
              <a:rPr lang="fi-FI" dirty="0"/>
              <a:t> 32 pt </a:t>
            </a:r>
            <a:r>
              <a:rPr lang="fi-FI" dirty="0" err="1"/>
              <a:t>Curabitur</a:t>
            </a:r>
            <a:r>
              <a:rPr lang="fi-FI" dirty="0"/>
              <a:t> eli Otsikko</a:t>
            </a:r>
          </a:p>
        </p:txBody>
      </p:sp>
      <p:sp>
        <p:nvSpPr>
          <p:cNvPr id="7" name="Alaotsikko 2">
            <a:extLst>
              <a:ext uri="{FF2B5EF4-FFF2-40B4-BE49-F238E27FC236}">
                <a16:creationId xmlns:a16="http://schemas.microsoft.com/office/drawing/2014/main" id="{E97A9A62-1AA6-47A9-A1A0-54196823744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733424" y="1087396"/>
            <a:ext cx="10717170" cy="601362"/>
          </a:xfrm>
        </p:spPr>
        <p:txBody>
          <a:bodyPr rtlCol="0">
            <a:normAutofit/>
          </a:bodyPr>
          <a:lstStyle>
            <a:lvl1pPr marL="0" indent="0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sz="1800">
                <a:solidFill>
                  <a:schemeClr val="accent1"/>
                </a:solidFill>
              </a:defRPr>
            </a:lvl1pPr>
            <a:lvl2pPr marL="552450" indent="-28575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fi-FI" dirty="0"/>
              <a:t>18 pt </a:t>
            </a:r>
            <a:r>
              <a:rPr lang="fi-FI" dirty="0" err="1"/>
              <a:t>Sed</a:t>
            </a:r>
            <a:r>
              <a:rPr lang="fi-FI" dirty="0"/>
              <a:t> </a:t>
            </a:r>
            <a:r>
              <a:rPr lang="fi-FI" dirty="0" err="1"/>
              <a:t>finibus</a:t>
            </a:r>
            <a:r>
              <a:rPr lang="fi-FI" dirty="0"/>
              <a:t> </a:t>
            </a:r>
            <a:r>
              <a:rPr lang="fi-FI" dirty="0" err="1"/>
              <a:t>risus</a:t>
            </a:r>
            <a:r>
              <a:rPr lang="fi-FI" dirty="0"/>
              <a:t> </a:t>
            </a:r>
            <a:r>
              <a:rPr lang="fi-FI" dirty="0" err="1"/>
              <a:t>justo</a:t>
            </a:r>
            <a:r>
              <a:rPr lang="fi-FI" dirty="0"/>
              <a:t>, </a:t>
            </a:r>
            <a:r>
              <a:rPr lang="fi-FI" dirty="0" err="1"/>
              <a:t>eu</a:t>
            </a:r>
            <a:r>
              <a:rPr lang="fi-FI" dirty="0"/>
              <a:t> </a:t>
            </a:r>
            <a:r>
              <a:rPr lang="fi-FI" dirty="0" err="1"/>
              <a:t>rutrum</a:t>
            </a:r>
            <a:r>
              <a:rPr lang="fi-FI" dirty="0"/>
              <a:t> </a:t>
            </a:r>
            <a:r>
              <a:rPr lang="fi-FI" dirty="0" err="1"/>
              <a:t>justo</a:t>
            </a:r>
            <a:r>
              <a:rPr lang="fi-FI" dirty="0"/>
              <a:t> </a:t>
            </a:r>
            <a:r>
              <a:rPr lang="fi-FI" dirty="0" err="1"/>
              <a:t>porttitor</a:t>
            </a:r>
            <a:r>
              <a:rPr lang="fi-FI" dirty="0"/>
              <a:t> </a:t>
            </a:r>
            <a:r>
              <a:rPr lang="fi-FI" dirty="0" err="1"/>
              <a:t>ac</a:t>
            </a:r>
            <a:r>
              <a:rPr lang="fi-FI" dirty="0"/>
              <a:t>. </a:t>
            </a:r>
            <a:r>
              <a:rPr lang="fi-FI" dirty="0" err="1"/>
              <a:t>Maecenas</a:t>
            </a:r>
            <a:r>
              <a:rPr lang="fi-FI" dirty="0"/>
              <a:t> </a:t>
            </a:r>
            <a:r>
              <a:rPr lang="fi-FI" dirty="0" err="1"/>
              <a:t>mauris</a:t>
            </a:r>
            <a:r>
              <a:rPr lang="fi-FI" dirty="0"/>
              <a:t> </a:t>
            </a:r>
            <a:r>
              <a:rPr lang="fi-FI" dirty="0" err="1"/>
              <a:t>velit</a:t>
            </a:r>
            <a:r>
              <a:rPr lang="fi-FI" dirty="0"/>
              <a:t>, </a:t>
            </a:r>
            <a:r>
              <a:rPr lang="fi-FI" dirty="0" err="1"/>
              <a:t>ullamcorper</a:t>
            </a:r>
            <a:r>
              <a:rPr lang="fi-FI" dirty="0"/>
              <a:t> </a:t>
            </a:r>
            <a:r>
              <a:rPr lang="fi-FI" dirty="0" err="1"/>
              <a:t>eu</a:t>
            </a:r>
            <a:r>
              <a:rPr lang="fi-FI" dirty="0"/>
              <a:t> </a:t>
            </a:r>
            <a:r>
              <a:rPr lang="fi-FI" dirty="0" err="1"/>
              <a:t>justo</a:t>
            </a:r>
            <a:r>
              <a:rPr lang="fi-FI" dirty="0"/>
              <a:t> sit </a:t>
            </a:r>
            <a:r>
              <a:rPr lang="fi-FI" dirty="0" err="1"/>
              <a:t>amet</a:t>
            </a:r>
            <a:r>
              <a:rPr lang="fi-FI" dirty="0"/>
              <a:t>, </a:t>
            </a:r>
            <a:r>
              <a:rPr lang="fi-FI" dirty="0" err="1"/>
              <a:t>condimentum</a:t>
            </a:r>
            <a:r>
              <a:rPr lang="fi-FI" dirty="0"/>
              <a:t> </a:t>
            </a:r>
            <a:r>
              <a:rPr lang="fi-FI" dirty="0" err="1"/>
              <a:t>facilisis</a:t>
            </a:r>
            <a:r>
              <a:rPr lang="fi-FI" dirty="0"/>
              <a:t> </a:t>
            </a:r>
            <a:r>
              <a:rPr lang="fi-FI" dirty="0" err="1"/>
              <a:t>ipsum</a:t>
            </a:r>
            <a:r>
              <a:rPr lang="fi-FI" dirty="0"/>
              <a:t>.</a:t>
            </a:r>
          </a:p>
        </p:txBody>
      </p:sp>
      <p:grpSp>
        <p:nvGrpSpPr>
          <p:cNvPr id="26" name="Group 28"/>
          <p:cNvGrpSpPr>
            <a:grpSpLocks noChangeAspect="1"/>
          </p:cNvGrpSpPr>
          <p:nvPr userDrawn="1"/>
        </p:nvGrpSpPr>
        <p:grpSpPr bwMode="auto">
          <a:xfrm>
            <a:off x="310242" y="6144138"/>
            <a:ext cx="1524141" cy="428400"/>
            <a:chOff x="3418" y="2582"/>
            <a:chExt cx="4682" cy="1316"/>
          </a:xfrm>
          <a:solidFill>
            <a:schemeClr val="accent1"/>
          </a:solidFill>
        </p:grpSpPr>
        <p:sp>
          <p:nvSpPr>
            <p:cNvPr id="27" name="Freeform 29"/>
            <p:cNvSpPr>
              <a:spLocks/>
            </p:cNvSpPr>
            <p:nvPr/>
          </p:nvSpPr>
          <p:spPr bwMode="auto">
            <a:xfrm>
              <a:off x="4383" y="2748"/>
              <a:ext cx="1342" cy="858"/>
            </a:xfrm>
            <a:custGeom>
              <a:avLst/>
              <a:gdLst>
                <a:gd name="T0" fmla="*/ 0 w 567"/>
                <a:gd name="T1" fmla="*/ 361 h 361"/>
                <a:gd name="T2" fmla="*/ 0 w 567"/>
                <a:gd name="T3" fmla="*/ 0 h 361"/>
                <a:gd name="T4" fmla="*/ 197 w 567"/>
                <a:gd name="T5" fmla="*/ 0 h 361"/>
                <a:gd name="T6" fmla="*/ 203 w 567"/>
                <a:gd name="T7" fmla="*/ 59 h 361"/>
                <a:gd name="T8" fmla="*/ 358 w 567"/>
                <a:gd name="T9" fmla="*/ 0 h 361"/>
                <a:gd name="T10" fmla="*/ 567 w 567"/>
                <a:gd name="T11" fmla="*/ 195 h 361"/>
                <a:gd name="T12" fmla="*/ 567 w 567"/>
                <a:gd name="T13" fmla="*/ 361 h 361"/>
                <a:gd name="T14" fmla="*/ 442 w 567"/>
                <a:gd name="T15" fmla="*/ 361 h 361"/>
                <a:gd name="T16" fmla="*/ 365 w 567"/>
                <a:gd name="T17" fmla="*/ 301 h 361"/>
                <a:gd name="T18" fmla="*/ 365 w 567"/>
                <a:gd name="T19" fmla="*/ 135 h 361"/>
                <a:gd name="T20" fmla="*/ 284 w 567"/>
                <a:gd name="T21" fmla="*/ 57 h 361"/>
                <a:gd name="T22" fmla="*/ 203 w 567"/>
                <a:gd name="T23" fmla="*/ 135 h 361"/>
                <a:gd name="T24" fmla="*/ 203 w 567"/>
                <a:gd name="T25" fmla="*/ 301 h 361"/>
                <a:gd name="T26" fmla="*/ 127 w 567"/>
                <a:gd name="T27" fmla="*/ 361 h 361"/>
                <a:gd name="T28" fmla="*/ 0 w 567"/>
                <a:gd name="T29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67" h="361">
                  <a:moveTo>
                    <a:pt x="0" y="361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203" y="59"/>
                    <a:pt x="203" y="59"/>
                    <a:pt x="203" y="59"/>
                  </a:cubicBezTo>
                  <a:cubicBezTo>
                    <a:pt x="213" y="49"/>
                    <a:pt x="269" y="0"/>
                    <a:pt x="358" y="0"/>
                  </a:cubicBezTo>
                  <a:cubicBezTo>
                    <a:pt x="542" y="0"/>
                    <a:pt x="567" y="97"/>
                    <a:pt x="567" y="195"/>
                  </a:cubicBezTo>
                  <a:cubicBezTo>
                    <a:pt x="567" y="361"/>
                    <a:pt x="567" y="361"/>
                    <a:pt x="567" y="361"/>
                  </a:cubicBezTo>
                  <a:cubicBezTo>
                    <a:pt x="442" y="361"/>
                    <a:pt x="442" y="361"/>
                    <a:pt x="442" y="361"/>
                  </a:cubicBezTo>
                  <a:cubicBezTo>
                    <a:pt x="404" y="361"/>
                    <a:pt x="365" y="353"/>
                    <a:pt x="365" y="301"/>
                  </a:cubicBezTo>
                  <a:cubicBezTo>
                    <a:pt x="365" y="135"/>
                    <a:pt x="365" y="135"/>
                    <a:pt x="365" y="135"/>
                  </a:cubicBezTo>
                  <a:cubicBezTo>
                    <a:pt x="365" y="99"/>
                    <a:pt x="345" y="57"/>
                    <a:pt x="284" y="57"/>
                  </a:cubicBezTo>
                  <a:cubicBezTo>
                    <a:pt x="224" y="57"/>
                    <a:pt x="203" y="99"/>
                    <a:pt x="203" y="135"/>
                  </a:cubicBezTo>
                  <a:cubicBezTo>
                    <a:pt x="203" y="301"/>
                    <a:pt x="203" y="301"/>
                    <a:pt x="203" y="301"/>
                  </a:cubicBezTo>
                  <a:cubicBezTo>
                    <a:pt x="203" y="353"/>
                    <a:pt x="165" y="361"/>
                    <a:pt x="127" y="361"/>
                  </a:cubicBezTo>
                  <a:lnTo>
                    <a:pt x="0" y="36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8" name="Freeform 30"/>
            <p:cNvSpPr>
              <a:spLocks/>
            </p:cNvSpPr>
            <p:nvPr/>
          </p:nvSpPr>
          <p:spPr bwMode="auto">
            <a:xfrm>
              <a:off x="7243" y="2582"/>
              <a:ext cx="857" cy="1024"/>
            </a:xfrm>
            <a:custGeom>
              <a:avLst/>
              <a:gdLst>
                <a:gd name="T0" fmla="*/ 362 w 362"/>
                <a:gd name="T1" fmla="*/ 70 h 431"/>
                <a:gd name="T2" fmla="*/ 362 w 362"/>
                <a:gd name="T3" fmla="*/ 127 h 431"/>
                <a:gd name="T4" fmla="*/ 255 w 362"/>
                <a:gd name="T5" fmla="*/ 127 h 431"/>
                <a:gd name="T6" fmla="*/ 255 w 362"/>
                <a:gd name="T7" fmla="*/ 298 h 431"/>
                <a:gd name="T8" fmla="*/ 362 w 362"/>
                <a:gd name="T9" fmla="*/ 327 h 431"/>
                <a:gd name="T10" fmla="*/ 362 w 362"/>
                <a:gd name="T11" fmla="*/ 375 h 431"/>
                <a:gd name="T12" fmla="*/ 215 w 362"/>
                <a:gd name="T13" fmla="*/ 431 h 431"/>
                <a:gd name="T14" fmla="*/ 54 w 362"/>
                <a:gd name="T15" fmla="*/ 298 h 431"/>
                <a:gd name="T16" fmla="*/ 54 w 362"/>
                <a:gd name="T17" fmla="*/ 127 h 431"/>
                <a:gd name="T18" fmla="*/ 0 w 362"/>
                <a:gd name="T19" fmla="*/ 127 h 431"/>
                <a:gd name="T20" fmla="*/ 0 w 362"/>
                <a:gd name="T21" fmla="*/ 70 h 431"/>
                <a:gd name="T22" fmla="*/ 54 w 362"/>
                <a:gd name="T23" fmla="*/ 70 h 431"/>
                <a:gd name="T24" fmla="*/ 54 w 362"/>
                <a:gd name="T25" fmla="*/ 60 h 431"/>
                <a:gd name="T26" fmla="*/ 130 w 362"/>
                <a:gd name="T27" fmla="*/ 0 h 431"/>
                <a:gd name="T28" fmla="*/ 255 w 362"/>
                <a:gd name="T29" fmla="*/ 0 h 431"/>
                <a:gd name="T30" fmla="*/ 255 w 362"/>
                <a:gd name="T31" fmla="*/ 70 h 431"/>
                <a:gd name="T32" fmla="*/ 362 w 362"/>
                <a:gd name="T33" fmla="*/ 70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62" h="431">
                  <a:moveTo>
                    <a:pt x="362" y="70"/>
                  </a:moveTo>
                  <a:cubicBezTo>
                    <a:pt x="362" y="127"/>
                    <a:pt x="362" y="127"/>
                    <a:pt x="362" y="127"/>
                  </a:cubicBezTo>
                  <a:cubicBezTo>
                    <a:pt x="255" y="127"/>
                    <a:pt x="255" y="127"/>
                    <a:pt x="255" y="127"/>
                  </a:cubicBezTo>
                  <a:cubicBezTo>
                    <a:pt x="255" y="298"/>
                    <a:pt x="255" y="298"/>
                    <a:pt x="255" y="298"/>
                  </a:cubicBezTo>
                  <a:cubicBezTo>
                    <a:pt x="255" y="349"/>
                    <a:pt x="327" y="356"/>
                    <a:pt x="362" y="327"/>
                  </a:cubicBezTo>
                  <a:cubicBezTo>
                    <a:pt x="362" y="375"/>
                    <a:pt x="362" y="375"/>
                    <a:pt x="362" y="375"/>
                  </a:cubicBezTo>
                  <a:cubicBezTo>
                    <a:pt x="358" y="391"/>
                    <a:pt x="311" y="431"/>
                    <a:pt x="215" y="431"/>
                  </a:cubicBezTo>
                  <a:cubicBezTo>
                    <a:pt x="125" y="431"/>
                    <a:pt x="54" y="398"/>
                    <a:pt x="54" y="298"/>
                  </a:cubicBezTo>
                  <a:cubicBezTo>
                    <a:pt x="54" y="127"/>
                    <a:pt x="54" y="127"/>
                    <a:pt x="54" y="127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54" y="70"/>
                    <a:pt x="54" y="70"/>
                    <a:pt x="54" y="70"/>
                  </a:cubicBezTo>
                  <a:cubicBezTo>
                    <a:pt x="54" y="60"/>
                    <a:pt x="54" y="60"/>
                    <a:pt x="54" y="60"/>
                  </a:cubicBezTo>
                  <a:cubicBezTo>
                    <a:pt x="54" y="7"/>
                    <a:pt x="92" y="0"/>
                    <a:pt x="130" y="0"/>
                  </a:cubicBezTo>
                  <a:cubicBezTo>
                    <a:pt x="255" y="0"/>
                    <a:pt x="255" y="0"/>
                    <a:pt x="255" y="0"/>
                  </a:cubicBezTo>
                  <a:cubicBezTo>
                    <a:pt x="255" y="70"/>
                    <a:pt x="255" y="70"/>
                    <a:pt x="255" y="70"/>
                  </a:cubicBezTo>
                  <a:lnTo>
                    <a:pt x="362" y="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9" name="Freeform 31"/>
            <p:cNvSpPr>
              <a:spLocks/>
            </p:cNvSpPr>
            <p:nvPr/>
          </p:nvSpPr>
          <p:spPr bwMode="auto">
            <a:xfrm>
              <a:off x="5675" y="2748"/>
              <a:ext cx="1497" cy="1150"/>
            </a:xfrm>
            <a:custGeom>
              <a:avLst/>
              <a:gdLst>
                <a:gd name="T0" fmla="*/ 318 w 633"/>
                <a:gd name="T1" fmla="*/ 196 h 484"/>
                <a:gd name="T2" fmla="*/ 414 w 633"/>
                <a:gd name="T3" fmla="*/ 32 h 484"/>
                <a:gd name="T4" fmla="*/ 468 w 633"/>
                <a:gd name="T5" fmla="*/ 0 h 484"/>
                <a:gd name="T6" fmla="*/ 633 w 633"/>
                <a:gd name="T7" fmla="*/ 0 h 484"/>
                <a:gd name="T8" fmla="*/ 382 w 633"/>
                <a:gd name="T9" fmla="*/ 430 h 484"/>
                <a:gd name="T10" fmla="*/ 266 w 633"/>
                <a:gd name="T11" fmla="*/ 484 h 484"/>
                <a:gd name="T12" fmla="*/ 116 w 633"/>
                <a:gd name="T13" fmla="*/ 484 h 484"/>
                <a:gd name="T14" fmla="*/ 192 w 633"/>
                <a:gd name="T15" fmla="*/ 354 h 484"/>
                <a:gd name="T16" fmla="*/ 189 w 633"/>
                <a:gd name="T17" fmla="*/ 322 h 484"/>
                <a:gd name="T18" fmla="*/ 0 w 633"/>
                <a:gd name="T19" fmla="*/ 0 h 484"/>
                <a:gd name="T20" fmla="*/ 161 w 633"/>
                <a:gd name="T21" fmla="*/ 0 h 484"/>
                <a:gd name="T22" fmla="*/ 218 w 633"/>
                <a:gd name="T23" fmla="*/ 33 h 484"/>
                <a:gd name="T24" fmla="*/ 313 w 633"/>
                <a:gd name="T25" fmla="*/ 196 h 484"/>
                <a:gd name="T26" fmla="*/ 318 w 633"/>
                <a:gd name="T27" fmla="*/ 196 h 4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33" h="484">
                  <a:moveTo>
                    <a:pt x="318" y="196"/>
                  </a:moveTo>
                  <a:cubicBezTo>
                    <a:pt x="318" y="196"/>
                    <a:pt x="404" y="49"/>
                    <a:pt x="414" y="32"/>
                  </a:cubicBezTo>
                  <a:cubicBezTo>
                    <a:pt x="429" y="6"/>
                    <a:pt x="440" y="0"/>
                    <a:pt x="468" y="0"/>
                  </a:cubicBezTo>
                  <a:cubicBezTo>
                    <a:pt x="633" y="0"/>
                    <a:pt x="633" y="0"/>
                    <a:pt x="633" y="0"/>
                  </a:cubicBezTo>
                  <a:cubicBezTo>
                    <a:pt x="633" y="0"/>
                    <a:pt x="397" y="405"/>
                    <a:pt x="382" y="430"/>
                  </a:cubicBezTo>
                  <a:cubicBezTo>
                    <a:pt x="364" y="461"/>
                    <a:pt x="339" y="484"/>
                    <a:pt x="266" y="484"/>
                  </a:cubicBezTo>
                  <a:cubicBezTo>
                    <a:pt x="116" y="484"/>
                    <a:pt x="116" y="484"/>
                    <a:pt x="116" y="484"/>
                  </a:cubicBezTo>
                  <a:cubicBezTo>
                    <a:pt x="116" y="484"/>
                    <a:pt x="184" y="367"/>
                    <a:pt x="192" y="354"/>
                  </a:cubicBezTo>
                  <a:cubicBezTo>
                    <a:pt x="199" y="342"/>
                    <a:pt x="198" y="339"/>
                    <a:pt x="189" y="32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89" y="0"/>
                    <a:pt x="203" y="6"/>
                    <a:pt x="218" y="33"/>
                  </a:cubicBezTo>
                  <a:cubicBezTo>
                    <a:pt x="231" y="55"/>
                    <a:pt x="313" y="196"/>
                    <a:pt x="313" y="196"/>
                  </a:cubicBezTo>
                  <a:lnTo>
                    <a:pt x="318" y="19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32"/>
            <p:cNvSpPr>
              <a:spLocks/>
            </p:cNvSpPr>
            <p:nvPr/>
          </p:nvSpPr>
          <p:spPr bwMode="auto">
            <a:xfrm>
              <a:off x="3418" y="3093"/>
              <a:ext cx="230" cy="285"/>
            </a:xfrm>
            <a:custGeom>
              <a:avLst/>
              <a:gdLst>
                <a:gd name="T0" fmla="*/ 0 w 230"/>
                <a:gd name="T1" fmla="*/ 173 h 285"/>
                <a:gd name="T2" fmla="*/ 142 w 230"/>
                <a:gd name="T3" fmla="*/ 171 h 285"/>
                <a:gd name="T4" fmla="*/ 230 w 230"/>
                <a:gd name="T5" fmla="*/ 285 h 285"/>
                <a:gd name="T6" fmla="*/ 230 w 230"/>
                <a:gd name="T7" fmla="*/ 0 h 285"/>
                <a:gd name="T8" fmla="*/ 0 w 230"/>
                <a:gd name="T9" fmla="*/ 173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0" h="285">
                  <a:moveTo>
                    <a:pt x="0" y="173"/>
                  </a:moveTo>
                  <a:lnTo>
                    <a:pt x="142" y="171"/>
                  </a:lnTo>
                  <a:lnTo>
                    <a:pt x="230" y="285"/>
                  </a:lnTo>
                  <a:lnTo>
                    <a:pt x="230" y="0"/>
                  </a:lnTo>
                  <a:lnTo>
                    <a:pt x="0" y="1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33"/>
            <p:cNvSpPr>
              <a:spLocks/>
            </p:cNvSpPr>
            <p:nvPr/>
          </p:nvSpPr>
          <p:spPr bwMode="auto">
            <a:xfrm>
              <a:off x="3648" y="3207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1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1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34"/>
            <p:cNvSpPr>
              <a:spLocks/>
            </p:cNvSpPr>
            <p:nvPr/>
          </p:nvSpPr>
          <p:spPr bwMode="auto">
            <a:xfrm>
              <a:off x="3648" y="2919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1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1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35"/>
            <p:cNvSpPr>
              <a:spLocks/>
            </p:cNvSpPr>
            <p:nvPr/>
          </p:nvSpPr>
          <p:spPr bwMode="auto">
            <a:xfrm>
              <a:off x="3875" y="3321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36"/>
            <p:cNvSpPr>
              <a:spLocks/>
            </p:cNvSpPr>
            <p:nvPr/>
          </p:nvSpPr>
          <p:spPr bwMode="auto">
            <a:xfrm>
              <a:off x="3875" y="3033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2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2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37"/>
            <p:cNvSpPr>
              <a:spLocks/>
            </p:cNvSpPr>
            <p:nvPr/>
          </p:nvSpPr>
          <p:spPr bwMode="auto">
            <a:xfrm>
              <a:off x="3875" y="2748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39811602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eronost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10242" y="409576"/>
            <a:ext cx="9052833" cy="895350"/>
          </a:xfrm>
        </p:spPr>
        <p:txBody>
          <a:bodyPr rtlCol="0" anchor="t"/>
          <a:lstStyle>
            <a:lvl1pPr rtl="0">
              <a:lnSpc>
                <a:spcPct val="100000"/>
              </a:lnSpc>
              <a:defRPr sz="3200" b="0">
                <a:solidFill>
                  <a:schemeClr val="bg2"/>
                </a:solidFill>
              </a:defRPr>
            </a:lvl1pPr>
          </a:lstStyle>
          <a:p>
            <a:pPr rtl="0"/>
            <a:r>
              <a:rPr lang="fi-FI" dirty="0"/>
              <a:t>Numeronosto 32 pt </a:t>
            </a:r>
            <a:r>
              <a:rPr lang="fi-FI" dirty="0" err="1"/>
              <a:t>Curabitur</a:t>
            </a:r>
            <a:r>
              <a:rPr lang="fi-FI" dirty="0"/>
              <a:t> </a:t>
            </a:r>
            <a:r>
              <a:rPr lang="fi-FI" dirty="0" err="1"/>
              <a:t>aliquam</a:t>
            </a:r>
            <a:br>
              <a:rPr lang="fi-FI" dirty="0"/>
            </a:br>
            <a:r>
              <a:rPr lang="fi-FI" dirty="0" err="1"/>
              <a:t>bibendum</a:t>
            </a:r>
            <a:r>
              <a:rPr lang="fi-FI" dirty="0"/>
              <a:t> </a:t>
            </a:r>
            <a:r>
              <a:rPr lang="fi-FI" dirty="0" err="1"/>
              <a:t>orci</a:t>
            </a:r>
            <a:r>
              <a:rPr lang="fi-FI" dirty="0"/>
              <a:t> </a:t>
            </a:r>
            <a:r>
              <a:rPr lang="fi-FI" dirty="0" err="1"/>
              <a:t>eu</a:t>
            </a:r>
            <a:r>
              <a:rPr lang="fi-FI" dirty="0"/>
              <a:t> </a:t>
            </a:r>
            <a:r>
              <a:rPr lang="fi-FI" dirty="0" err="1"/>
              <a:t>feugiat</a:t>
            </a:r>
            <a:r>
              <a:rPr lang="fi-FI" dirty="0"/>
              <a:t> elit</a:t>
            </a:r>
          </a:p>
        </p:txBody>
      </p:sp>
      <p:grpSp>
        <p:nvGrpSpPr>
          <p:cNvPr id="26" name="Group 28"/>
          <p:cNvGrpSpPr>
            <a:grpSpLocks noChangeAspect="1"/>
          </p:cNvGrpSpPr>
          <p:nvPr userDrawn="1"/>
        </p:nvGrpSpPr>
        <p:grpSpPr bwMode="auto">
          <a:xfrm>
            <a:off x="310242" y="6144138"/>
            <a:ext cx="1524141" cy="428400"/>
            <a:chOff x="3418" y="2582"/>
            <a:chExt cx="4682" cy="1316"/>
          </a:xfrm>
          <a:solidFill>
            <a:schemeClr val="bg2"/>
          </a:solidFill>
        </p:grpSpPr>
        <p:sp>
          <p:nvSpPr>
            <p:cNvPr id="27" name="Freeform 29"/>
            <p:cNvSpPr>
              <a:spLocks/>
            </p:cNvSpPr>
            <p:nvPr/>
          </p:nvSpPr>
          <p:spPr bwMode="auto">
            <a:xfrm>
              <a:off x="4383" y="2748"/>
              <a:ext cx="1342" cy="858"/>
            </a:xfrm>
            <a:custGeom>
              <a:avLst/>
              <a:gdLst>
                <a:gd name="T0" fmla="*/ 0 w 567"/>
                <a:gd name="T1" fmla="*/ 361 h 361"/>
                <a:gd name="T2" fmla="*/ 0 w 567"/>
                <a:gd name="T3" fmla="*/ 0 h 361"/>
                <a:gd name="T4" fmla="*/ 197 w 567"/>
                <a:gd name="T5" fmla="*/ 0 h 361"/>
                <a:gd name="T6" fmla="*/ 203 w 567"/>
                <a:gd name="T7" fmla="*/ 59 h 361"/>
                <a:gd name="T8" fmla="*/ 358 w 567"/>
                <a:gd name="T9" fmla="*/ 0 h 361"/>
                <a:gd name="T10" fmla="*/ 567 w 567"/>
                <a:gd name="T11" fmla="*/ 195 h 361"/>
                <a:gd name="T12" fmla="*/ 567 w 567"/>
                <a:gd name="T13" fmla="*/ 361 h 361"/>
                <a:gd name="T14" fmla="*/ 442 w 567"/>
                <a:gd name="T15" fmla="*/ 361 h 361"/>
                <a:gd name="T16" fmla="*/ 365 w 567"/>
                <a:gd name="T17" fmla="*/ 301 h 361"/>
                <a:gd name="T18" fmla="*/ 365 w 567"/>
                <a:gd name="T19" fmla="*/ 135 h 361"/>
                <a:gd name="T20" fmla="*/ 284 w 567"/>
                <a:gd name="T21" fmla="*/ 57 h 361"/>
                <a:gd name="T22" fmla="*/ 203 w 567"/>
                <a:gd name="T23" fmla="*/ 135 h 361"/>
                <a:gd name="T24" fmla="*/ 203 w 567"/>
                <a:gd name="T25" fmla="*/ 301 h 361"/>
                <a:gd name="T26" fmla="*/ 127 w 567"/>
                <a:gd name="T27" fmla="*/ 361 h 361"/>
                <a:gd name="T28" fmla="*/ 0 w 567"/>
                <a:gd name="T29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67" h="361">
                  <a:moveTo>
                    <a:pt x="0" y="361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203" y="59"/>
                    <a:pt x="203" y="59"/>
                    <a:pt x="203" y="59"/>
                  </a:cubicBezTo>
                  <a:cubicBezTo>
                    <a:pt x="213" y="49"/>
                    <a:pt x="269" y="0"/>
                    <a:pt x="358" y="0"/>
                  </a:cubicBezTo>
                  <a:cubicBezTo>
                    <a:pt x="542" y="0"/>
                    <a:pt x="567" y="97"/>
                    <a:pt x="567" y="195"/>
                  </a:cubicBezTo>
                  <a:cubicBezTo>
                    <a:pt x="567" y="361"/>
                    <a:pt x="567" y="361"/>
                    <a:pt x="567" y="361"/>
                  </a:cubicBezTo>
                  <a:cubicBezTo>
                    <a:pt x="442" y="361"/>
                    <a:pt x="442" y="361"/>
                    <a:pt x="442" y="361"/>
                  </a:cubicBezTo>
                  <a:cubicBezTo>
                    <a:pt x="404" y="361"/>
                    <a:pt x="365" y="353"/>
                    <a:pt x="365" y="301"/>
                  </a:cubicBezTo>
                  <a:cubicBezTo>
                    <a:pt x="365" y="135"/>
                    <a:pt x="365" y="135"/>
                    <a:pt x="365" y="135"/>
                  </a:cubicBezTo>
                  <a:cubicBezTo>
                    <a:pt x="365" y="99"/>
                    <a:pt x="345" y="57"/>
                    <a:pt x="284" y="57"/>
                  </a:cubicBezTo>
                  <a:cubicBezTo>
                    <a:pt x="224" y="57"/>
                    <a:pt x="203" y="99"/>
                    <a:pt x="203" y="135"/>
                  </a:cubicBezTo>
                  <a:cubicBezTo>
                    <a:pt x="203" y="301"/>
                    <a:pt x="203" y="301"/>
                    <a:pt x="203" y="301"/>
                  </a:cubicBezTo>
                  <a:cubicBezTo>
                    <a:pt x="203" y="353"/>
                    <a:pt x="165" y="361"/>
                    <a:pt x="127" y="361"/>
                  </a:cubicBezTo>
                  <a:lnTo>
                    <a:pt x="0" y="36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8" name="Freeform 30"/>
            <p:cNvSpPr>
              <a:spLocks/>
            </p:cNvSpPr>
            <p:nvPr/>
          </p:nvSpPr>
          <p:spPr bwMode="auto">
            <a:xfrm>
              <a:off x="7243" y="2582"/>
              <a:ext cx="857" cy="1024"/>
            </a:xfrm>
            <a:custGeom>
              <a:avLst/>
              <a:gdLst>
                <a:gd name="T0" fmla="*/ 362 w 362"/>
                <a:gd name="T1" fmla="*/ 70 h 431"/>
                <a:gd name="T2" fmla="*/ 362 w 362"/>
                <a:gd name="T3" fmla="*/ 127 h 431"/>
                <a:gd name="T4" fmla="*/ 255 w 362"/>
                <a:gd name="T5" fmla="*/ 127 h 431"/>
                <a:gd name="T6" fmla="*/ 255 w 362"/>
                <a:gd name="T7" fmla="*/ 298 h 431"/>
                <a:gd name="T8" fmla="*/ 362 w 362"/>
                <a:gd name="T9" fmla="*/ 327 h 431"/>
                <a:gd name="T10" fmla="*/ 362 w 362"/>
                <a:gd name="T11" fmla="*/ 375 h 431"/>
                <a:gd name="T12" fmla="*/ 215 w 362"/>
                <a:gd name="T13" fmla="*/ 431 h 431"/>
                <a:gd name="T14" fmla="*/ 54 w 362"/>
                <a:gd name="T15" fmla="*/ 298 h 431"/>
                <a:gd name="T16" fmla="*/ 54 w 362"/>
                <a:gd name="T17" fmla="*/ 127 h 431"/>
                <a:gd name="T18" fmla="*/ 0 w 362"/>
                <a:gd name="T19" fmla="*/ 127 h 431"/>
                <a:gd name="T20" fmla="*/ 0 w 362"/>
                <a:gd name="T21" fmla="*/ 70 h 431"/>
                <a:gd name="T22" fmla="*/ 54 w 362"/>
                <a:gd name="T23" fmla="*/ 70 h 431"/>
                <a:gd name="T24" fmla="*/ 54 w 362"/>
                <a:gd name="T25" fmla="*/ 60 h 431"/>
                <a:gd name="T26" fmla="*/ 130 w 362"/>
                <a:gd name="T27" fmla="*/ 0 h 431"/>
                <a:gd name="T28" fmla="*/ 255 w 362"/>
                <a:gd name="T29" fmla="*/ 0 h 431"/>
                <a:gd name="T30" fmla="*/ 255 w 362"/>
                <a:gd name="T31" fmla="*/ 70 h 431"/>
                <a:gd name="T32" fmla="*/ 362 w 362"/>
                <a:gd name="T33" fmla="*/ 70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62" h="431">
                  <a:moveTo>
                    <a:pt x="362" y="70"/>
                  </a:moveTo>
                  <a:cubicBezTo>
                    <a:pt x="362" y="127"/>
                    <a:pt x="362" y="127"/>
                    <a:pt x="362" y="127"/>
                  </a:cubicBezTo>
                  <a:cubicBezTo>
                    <a:pt x="255" y="127"/>
                    <a:pt x="255" y="127"/>
                    <a:pt x="255" y="127"/>
                  </a:cubicBezTo>
                  <a:cubicBezTo>
                    <a:pt x="255" y="298"/>
                    <a:pt x="255" y="298"/>
                    <a:pt x="255" y="298"/>
                  </a:cubicBezTo>
                  <a:cubicBezTo>
                    <a:pt x="255" y="349"/>
                    <a:pt x="327" y="356"/>
                    <a:pt x="362" y="327"/>
                  </a:cubicBezTo>
                  <a:cubicBezTo>
                    <a:pt x="362" y="375"/>
                    <a:pt x="362" y="375"/>
                    <a:pt x="362" y="375"/>
                  </a:cubicBezTo>
                  <a:cubicBezTo>
                    <a:pt x="358" y="391"/>
                    <a:pt x="311" y="431"/>
                    <a:pt x="215" y="431"/>
                  </a:cubicBezTo>
                  <a:cubicBezTo>
                    <a:pt x="125" y="431"/>
                    <a:pt x="54" y="398"/>
                    <a:pt x="54" y="298"/>
                  </a:cubicBezTo>
                  <a:cubicBezTo>
                    <a:pt x="54" y="127"/>
                    <a:pt x="54" y="127"/>
                    <a:pt x="54" y="127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54" y="70"/>
                    <a:pt x="54" y="70"/>
                    <a:pt x="54" y="70"/>
                  </a:cubicBezTo>
                  <a:cubicBezTo>
                    <a:pt x="54" y="60"/>
                    <a:pt x="54" y="60"/>
                    <a:pt x="54" y="60"/>
                  </a:cubicBezTo>
                  <a:cubicBezTo>
                    <a:pt x="54" y="7"/>
                    <a:pt x="92" y="0"/>
                    <a:pt x="130" y="0"/>
                  </a:cubicBezTo>
                  <a:cubicBezTo>
                    <a:pt x="255" y="0"/>
                    <a:pt x="255" y="0"/>
                    <a:pt x="255" y="0"/>
                  </a:cubicBezTo>
                  <a:cubicBezTo>
                    <a:pt x="255" y="70"/>
                    <a:pt x="255" y="70"/>
                    <a:pt x="255" y="70"/>
                  </a:cubicBezTo>
                  <a:lnTo>
                    <a:pt x="362" y="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9" name="Freeform 31"/>
            <p:cNvSpPr>
              <a:spLocks/>
            </p:cNvSpPr>
            <p:nvPr/>
          </p:nvSpPr>
          <p:spPr bwMode="auto">
            <a:xfrm>
              <a:off x="5675" y="2748"/>
              <a:ext cx="1497" cy="1150"/>
            </a:xfrm>
            <a:custGeom>
              <a:avLst/>
              <a:gdLst>
                <a:gd name="T0" fmla="*/ 318 w 633"/>
                <a:gd name="T1" fmla="*/ 196 h 484"/>
                <a:gd name="T2" fmla="*/ 414 w 633"/>
                <a:gd name="T3" fmla="*/ 32 h 484"/>
                <a:gd name="T4" fmla="*/ 468 w 633"/>
                <a:gd name="T5" fmla="*/ 0 h 484"/>
                <a:gd name="T6" fmla="*/ 633 w 633"/>
                <a:gd name="T7" fmla="*/ 0 h 484"/>
                <a:gd name="T8" fmla="*/ 382 w 633"/>
                <a:gd name="T9" fmla="*/ 430 h 484"/>
                <a:gd name="T10" fmla="*/ 266 w 633"/>
                <a:gd name="T11" fmla="*/ 484 h 484"/>
                <a:gd name="T12" fmla="*/ 116 w 633"/>
                <a:gd name="T13" fmla="*/ 484 h 484"/>
                <a:gd name="T14" fmla="*/ 192 w 633"/>
                <a:gd name="T15" fmla="*/ 354 h 484"/>
                <a:gd name="T16" fmla="*/ 189 w 633"/>
                <a:gd name="T17" fmla="*/ 322 h 484"/>
                <a:gd name="T18" fmla="*/ 0 w 633"/>
                <a:gd name="T19" fmla="*/ 0 h 484"/>
                <a:gd name="T20" fmla="*/ 161 w 633"/>
                <a:gd name="T21" fmla="*/ 0 h 484"/>
                <a:gd name="T22" fmla="*/ 218 w 633"/>
                <a:gd name="T23" fmla="*/ 33 h 484"/>
                <a:gd name="T24" fmla="*/ 313 w 633"/>
                <a:gd name="T25" fmla="*/ 196 h 484"/>
                <a:gd name="T26" fmla="*/ 318 w 633"/>
                <a:gd name="T27" fmla="*/ 196 h 4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33" h="484">
                  <a:moveTo>
                    <a:pt x="318" y="196"/>
                  </a:moveTo>
                  <a:cubicBezTo>
                    <a:pt x="318" y="196"/>
                    <a:pt x="404" y="49"/>
                    <a:pt x="414" y="32"/>
                  </a:cubicBezTo>
                  <a:cubicBezTo>
                    <a:pt x="429" y="6"/>
                    <a:pt x="440" y="0"/>
                    <a:pt x="468" y="0"/>
                  </a:cubicBezTo>
                  <a:cubicBezTo>
                    <a:pt x="633" y="0"/>
                    <a:pt x="633" y="0"/>
                    <a:pt x="633" y="0"/>
                  </a:cubicBezTo>
                  <a:cubicBezTo>
                    <a:pt x="633" y="0"/>
                    <a:pt x="397" y="405"/>
                    <a:pt x="382" y="430"/>
                  </a:cubicBezTo>
                  <a:cubicBezTo>
                    <a:pt x="364" y="461"/>
                    <a:pt x="339" y="484"/>
                    <a:pt x="266" y="484"/>
                  </a:cubicBezTo>
                  <a:cubicBezTo>
                    <a:pt x="116" y="484"/>
                    <a:pt x="116" y="484"/>
                    <a:pt x="116" y="484"/>
                  </a:cubicBezTo>
                  <a:cubicBezTo>
                    <a:pt x="116" y="484"/>
                    <a:pt x="184" y="367"/>
                    <a:pt x="192" y="354"/>
                  </a:cubicBezTo>
                  <a:cubicBezTo>
                    <a:pt x="199" y="342"/>
                    <a:pt x="198" y="339"/>
                    <a:pt x="189" y="32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89" y="0"/>
                    <a:pt x="203" y="6"/>
                    <a:pt x="218" y="33"/>
                  </a:cubicBezTo>
                  <a:cubicBezTo>
                    <a:pt x="231" y="55"/>
                    <a:pt x="313" y="196"/>
                    <a:pt x="313" y="196"/>
                  </a:cubicBezTo>
                  <a:lnTo>
                    <a:pt x="318" y="19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32"/>
            <p:cNvSpPr>
              <a:spLocks/>
            </p:cNvSpPr>
            <p:nvPr/>
          </p:nvSpPr>
          <p:spPr bwMode="auto">
            <a:xfrm>
              <a:off x="3418" y="3093"/>
              <a:ext cx="230" cy="285"/>
            </a:xfrm>
            <a:custGeom>
              <a:avLst/>
              <a:gdLst>
                <a:gd name="T0" fmla="*/ 0 w 230"/>
                <a:gd name="T1" fmla="*/ 173 h 285"/>
                <a:gd name="T2" fmla="*/ 142 w 230"/>
                <a:gd name="T3" fmla="*/ 171 h 285"/>
                <a:gd name="T4" fmla="*/ 230 w 230"/>
                <a:gd name="T5" fmla="*/ 285 h 285"/>
                <a:gd name="T6" fmla="*/ 230 w 230"/>
                <a:gd name="T7" fmla="*/ 0 h 285"/>
                <a:gd name="T8" fmla="*/ 0 w 230"/>
                <a:gd name="T9" fmla="*/ 173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0" h="285">
                  <a:moveTo>
                    <a:pt x="0" y="173"/>
                  </a:moveTo>
                  <a:lnTo>
                    <a:pt x="142" y="171"/>
                  </a:lnTo>
                  <a:lnTo>
                    <a:pt x="230" y="285"/>
                  </a:lnTo>
                  <a:lnTo>
                    <a:pt x="230" y="0"/>
                  </a:lnTo>
                  <a:lnTo>
                    <a:pt x="0" y="1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33"/>
            <p:cNvSpPr>
              <a:spLocks/>
            </p:cNvSpPr>
            <p:nvPr/>
          </p:nvSpPr>
          <p:spPr bwMode="auto">
            <a:xfrm>
              <a:off x="3648" y="3207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1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1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34"/>
            <p:cNvSpPr>
              <a:spLocks/>
            </p:cNvSpPr>
            <p:nvPr/>
          </p:nvSpPr>
          <p:spPr bwMode="auto">
            <a:xfrm>
              <a:off x="3648" y="2919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1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1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35"/>
            <p:cNvSpPr>
              <a:spLocks/>
            </p:cNvSpPr>
            <p:nvPr/>
          </p:nvSpPr>
          <p:spPr bwMode="auto">
            <a:xfrm>
              <a:off x="3875" y="3321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36"/>
            <p:cNvSpPr>
              <a:spLocks/>
            </p:cNvSpPr>
            <p:nvPr/>
          </p:nvSpPr>
          <p:spPr bwMode="auto">
            <a:xfrm>
              <a:off x="3875" y="3033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2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2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37"/>
            <p:cNvSpPr>
              <a:spLocks/>
            </p:cNvSpPr>
            <p:nvPr/>
          </p:nvSpPr>
          <p:spPr bwMode="auto">
            <a:xfrm>
              <a:off x="3875" y="2748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14" name="Tekstin paikkamerkki 4">
            <a:extLst>
              <a:ext uri="{FF2B5EF4-FFF2-40B4-BE49-F238E27FC236}">
                <a16:creationId xmlns:a16="http://schemas.microsoft.com/office/drawing/2014/main" id="{1F5B3657-F2AE-455A-BF81-1A0C2ACECD2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47951" y="3502019"/>
            <a:ext cx="2191668" cy="1440000"/>
          </a:xfrm>
        </p:spPr>
        <p:txBody>
          <a:bodyPr rtlCol="0" anchor="t"/>
          <a:lstStyle>
            <a:lvl1pPr marL="0" indent="0" algn="l" rtl="0">
              <a:buNone/>
              <a:defRPr sz="1600">
                <a:solidFill>
                  <a:schemeClr val="bg2"/>
                </a:solidFill>
              </a:defRPr>
            </a:lvl1pPr>
            <a:lvl2pPr marL="266700" indent="0">
              <a:buNone/>
              <a:defRPr sz="1600">
                <a:solidFill>
                  <a:schemeClr val="tx1"/>
                </a:solidFill>
              </a:defRPr>
            </a:lvl2pPr>
            <a:lvl3pPr marL="542925" indent="0">
              <a:buNone/>
              <a:defRPr sz="1600">
                <a:solidFill>
                  <a:schemeClr val="tx1"/>
                </a:solidFill>
              </a:defRPr>
            </a:lvl3pPr>
            <a:lvl4pPr marL="809625" indent="0">
              <a:buNone/>
              <a:defRPr sz="1600">
                <a:solidFill>
                  <a:schemeClr val="tx1"/>
                </a:solidFill>
              </a:defRPr>
            </a:lvl4pPr>
            <a:lvl5pPr marL="1076325" indent="0">
              <a:buNone/>
              <a:defRPr sz="16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fi-FI" dirty="0"/>
              <a:t>Lorem </a:t>
            </a:r>
            <a:r>
              <a:rPr lang="fi-FI" dirty="0" err="1"/>
              <a:t>ipsum</a:t>
            </a:r>
            <a:r>
              <a:rPr lang="fi-FI" dirty="0"/>
              <a:t> </a:t>
            </a:r>
            <a:r>
              <a:rPr lang="fi-FI" dirty="0" err="1"/>
              <a:t>dolor</a:t>
            </a:r>
            <a:r>
              <a:rPr lang="fi-FI" dirty="0"/>
              <a:t> sit </a:t>
            </a:r>
            <a:r>
              <a:rPr lang="fi-FI" dirty="0" err="1"/>
              <a:t>amet</a:t>
            </a:r>
            <a:r>
              <a:rPr lang="fi-FI" dirty="0"/>
              <a:t>, </a:t>
            </a:r>
            <a:r>
              <a:rPr lang="fi-FI" dirty="0" err="1"/>
              <a:t>consectetur</a:t>
            </a:r>
            <a:r>
              <a:rPr lang="fi-FI" dirty="0"/>
              <a:t> </a:t>
            </a:r>
            <a:r>
              <a:rPr lang="fi-FI" dirty="0" err="1"/>
              <a:t>adipiscing</a:t>
            </a:r>
            <a:r>
              <a:rPr lang="fi-FI" dirty="0"/>
              <a:t> elit.</a:t>
            </a:r>
          </a:p>
        </p:txBody>
      </p:sp>
      <p:sp>
        <p:nvSpPr>
          <p:cNvPr id="15" name="Tekstin paikkamerkki 5">
            <a:extLst>
              <a:ext uri="{FF2B5EF4-FFF2-40B4-BE49-F238E27FC236}">
                <a16:creationId xmlns:a16="http://schemas.microsoft.com/office/drawing/2014/main" id="{6A983D98-E0AB-429A-9EC2-B50D4216D69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410756" y="2376884"/>
            <a:ext cx="2278634" cy="737020"/>
          </a:xfrm>
        </p:spPr>
        <p:txBody>
          <a:bodyPr rtlCol="0" anchor="t"/>
          <a:lstStyle>
            <a:lvl1pPr marL="0" indent="0" algn="l">
              <a:buNone/>
              <a:defRPr sz="6400" b="1" spc="20" baseline="0">
                <a:solidFill>
                  <a:schemeClr val="bg2"/>
                </a:solidFill>
              </a:defRPr>
            </a:lvl1pPr>
            <a:lvl2pPr marL="266700" indent="0" algn="ctr">
              <a:buNone/>
              <a:defRPr sz="1600">
                <a:solidFill>
                  <a:schemeClr val="tx1"/>
                </a:solidFill>
              </a:defRPr>
            </a:lvl2pPr>
            <a:lvl3pPr marL="542925" indent="0" algn="ctr">
              <a:buNone/>
              <a:defRPr sz="1600">
                <a:solidFill>
                  <a:schemeClr val="tx1"/>
                </a:solidFill>
              </a:defRPr>
            </a:lvl3pPr>
            <a:lvl4pPr marL="809625" indent="0" algn="ctr">
              <a:buNone/>
              <a:defRPr sz="1600">
                <a:solidFill>
                  <a:schemeClr val="tx1"/>
                </a:solidFill>
              </a:defRPr>
            </a:lvl4pPr>
            <a:lvl5pPr marL="1076325" indent="0" algn="ctr">
              <a:buNone/>
              <a:defRPr sz="16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fi-FI" dirty="0"/>
              <a:t>1 234</a:t>
            </a:r>
          </a:p>
        </p:txBody>
      </p:sp>
      <p:sp>
        <p:nvSpPr>
          <p:cNvPr id="16" name="Tekstin paikkamerkki 6">
            <a:extLst>
              <a:ext uri="{FF2B5EF4-FFF2-40B4-BE49-F238E27FC236}">
                <a16:creationId xmlns:a16="http://schemas.microsoft.com/office/drawing/2014/main" id="{755213BF-EF6D-45DC-A01B-DE6C2F23A6D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777048" y="2376884"/>
            <a:ext cx="2245178" cy="737020"/>
          </a:xfrm>
        </p:spPr>
        <p:txBody>
          <a:bodyPr rtlCol="0" anchor="t"/>
          <a:lstStyle>
            <a:lvl1pPr marL="0" indent="0" algn="l">
              <a:buNone/>
              <a:defRPr sz="6400" b="1" spc="20" baseline="0">
                <a:solidFill>
                  <a:schemeClr val="bg2"/>
                </a:solidFill>
              </a:defRPr>
            </a:lvl1pPr>
            <a:lvl2pPr marL="266700" indent="0">
              <a:buNone/>
              <a:defRPr sz="1600">
                <a:solidFill>
                  <a:schemeClr val="tx1"/>
                </a:solidFill>
              </a:defRPr>
            </a:lvl2pPr>
            <a:lvl3pPr marL="542925" indent="0">
              <a:buNone/>
              <a:defRPr sz="1600">
                <a:solidFill>
                  <a:schemeClr val="tx1"/>
                </a:solidFill>
              </a:defRPr>
            </a:lvl3pPr>
            <a:lvl4pPr marL="809625" indent="0">
              <a:buNone/>
              <a:defRPr sz="1600">
                <a:solidFill>
                  <a:schemeClr val="tx1"/>
                </a:solidFill>
              </a:defRPr>
            </a:lvl4pPr>
            <a:lvl5pPr marL="1076325" indent="0">
              <a:buNone/>
              <a:defRPr sz="16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fi-FI" dirty="0"/>
              <a:t>1 234</a:t>
            </a:r>
          </a:p>
        </p:txBody>
      </p:sp>
      <p:sp>
        <p:nvSpPr>
          <p:cNvPr id="17" name="Tekstin paikkamerkki 7">
            <a:extLst>
              <a:ext uri="{FF2B5EF4-FFF2-40B4-BE49-F238E27FC236}">
                <a16:creationId xmlns:a16="http://schemas.microsoft.com/office/drawing/2014/main" id="{77D6BBBA-F4A3-45D4-91BC-A405FFDC7C3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094199" y="3502019"/>
            <a:ext cx="2245178" cy="1440000"/>
          </a:xfrm>
        </p:spPr>
        <p:txBody>
          <a:bodyPr rtlCol="0" anchor="t"/>
          <a:lstStyle>
            <a:lvl1pPr marL="0" indent="0" algn="l" rtl="0">
              <a:buNone/>
              <a:defRPr sz="1600">
                <a:solidFill>
                  <a:schemeClr val="bg2"/>
                </a:solidFill>
              </a:defRPr>
            </a:lvl1pPr>
            <a:lvl2pPr marL="266700" indent="0">
              <a:buNone/>
              <a:defRPr sz="1600">
                <a:solidFill>
                  <a:schemeClr val="tx1"/>
                </a:solidFill>
              </a:defRPr>
            </a:lvl2pPr>
            <a:lvl3pPr marL="542925" indent="0">
              <a:buNone/>
              <a:defRPr sz="1600">
                <a:solidFill>
                  <a:schemeClr val="tx1"/>
                </a:solidFill>
              </a:defRPr>
            </a:lvl3pPr>
            <a:lvl4pPr marL="809625" indent="0">
              <a:buNone/>
              <a:defRPr sz="1600">
                <a:solidFill>
                  <a:schemeClr val="tx1"/>
                </a:solidFill>
              </a:defRPr>
            </a:lvl4pPr>
            <a:lvl5pPr marL="1076325" indent="0">
              <a:buNone/>
              <a:defRPr sz="16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fi-FI" dirty="0"/>
              <a:t>Lorem </a:t>
            </a:r>
            <a:r>
              <a:rPr lang="fi-FI" dirty="0" err="1"/>
              <a:t>ipsum</a:t>
            </a:r>
            <a:r>
              <a:rPr lang="fi-FI" dirty="0"/>
              <a:t> </a:t>
            </a:r>
            <a:r>
              <a:rPr lang="fi-FI" dirty="0" err="1"/>
              <a:t>dolor</a:t>
            </a:r>
            <a:r>
              <a:rPr lang="fi-FI" dirty="0"/>
              <a:t> sit </a:t>
            </a:r>
            <a:r>
              <a:rPr lang="fi-FI" dirty="0" err="1"/>
              <a:t>amet</a:t>
            </a:r>
            <a:r>
              <a:rPr lang="fi-FI" dirty="0"/>
              <a:t>, </a:t>
            </a:r>
            <a:r>
              <a:rPr lang="fi-FI" dirty="0" err="1"/>
              <a:t>consectetur</a:t>
            </a:r>
            <a:r>
              <a:rPr lang="fi-FI" dirty="0"/>
              <a:t> </a:t>
            </a:r>
            <a:r>
              <a:rPr lang="fi-FI" dirty="0" err="1"/>
              <a:t>adipiscing</a:t>
            </a:r>
            <a:r>
              <a:rPr lang="fi-FI" dirty="0"/>
              <a:t> elit.</a:t>
            </a:r>
          </a:p>
        </p:txBody>
      </p:sp>
      <p:sp>
        <p:nvSpPr>
          <p:cNvPr id="18" name="Tekstin paikkamerkki 4">
            <a:extLst>
              <a:ext uri="{FF2B5EF4-FFF2-40B4-BE49-F238E27FC236}">
                <a16:creationId xmlns:a16="http://schemas.microsoft.com/office/drawing/2014/main" id="{1F5B3657-F2AE-455A-BF81-1A0C2ACECD20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747951" y="2376884"/>
            <a:ext cx="2230931" cy="737020"/>
          </a:xfrm>
        </p:spPr>
        <p:txBody>
          <a:bodyPr rtlCol="0" anchor="t"/>
          <a:lstStyle>
            <a:lvl1pPr marL="0" indent="0" algn="l">
              <a:buFont typeface="Arial" panose="020B0604020202020204" pitchFamily="34" charset="0"/>
              <a:buNone/>
              <a:defRPr sz="6400" b="1" spc="20" baseline="0">
                <a:solidFill>
                  <a:schemeClr val="bg2"/>
                </a:solidFill>
              </a:defRPr>
            </a:lvl1pPr>
            <a:lvl2pPr marL="266700" indent="0">
              <a:buNone/>
              <a:defRPr sz="1600">
                <a:solidFill>
                  <a:schemeClr val="tx1"/>
                </a:solidFill>
              </a:defRPr>
            </a:lvl2pPr>
            <a:lvl3pPr marL="542925" indent="0">
              <a:buNone/>
              <a:defRPr sz="1600">
                <a:solidFill>
                  <a:schemeClr val="tx1"/>
                </a:solidFill>
              </a:defRPr>
            </a:lvl3pPr>
            <a:lvl4pPr marL="809625" indent="0">
              <a:buNone/>
              <a:defRPr sz="1600">
                <a:solidFill>
                  <a:schemeClr val="tx1"/>
                </a:solidFill>
              </a:defRPr>
            </a:lvl4pPr>
            <a:lvl5pPr marL="1076325" indent="0">
              <a:buNone/>
              <a:defRPr sz="16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fi-FI" dirty="0"/>
              <a:t>1 234</a:t>
            </a:r>
          </a:p>
        </p:txBody>
      </p:sp>
      <p:sp>
        <p:nvSpPr>
          <p:cNvPr id="19" name="Tekstin paikkamerkki 5">
            <a:extLst>
              <a:ext uri="{FF2B5EF4-FFF2-40B4-BE49-F238E27FC236}">
                <a16:creationId xmlns:a16="http://schemas.microsoft.com/office/drawing/2014/main" id="{6A983D98-E0AB-429A-9EC2-B50D4216D691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121264" y="2376884"/>
            <a:ext cx="2223909" cy="737020"/>
          </a:xfrm>
        </p:spPr>
        <p:txBody>
          <a:bodyPr rtlCol="0" anchor="t"/>
          <a:lstStyle>
            <a:lvl1pPr marL="0" indent="0" algn="l">
              <a:buFont typeface="Arial" panose="020B0604020202020204" pitchFamily="34" charset="0"/>
              <a:buNone/>
              <a:defRPr sz="6400" b="1" spc="20" baseline="0">
                <a:solidFill>
                  <a:schemeClr val="bg2"/>
                </a:solidFill>
              </a:defRPr>
            </a:lvl1pPr>
            <a:lvl2pPr marL="266700" indent="0" algn="ctr">
              <a:buNone/>
              <a:defRPr sz="1600">
                <a:solidFill>
                  <a:schemeClr val="tx1"/>
                </a:solidFill>
              </a:defRPr>
            </a:lvl2pPr>
            <a:lvl3pPr marL="542925" indent="0" algn="ctr">
              <a:buNone/>
              <a:defRPr sz="1600">
                <a:solidFill>
                  <a:schemeClr val="tx1"/>
                </a:solidFill>
              </a:defRPr>
            </a:lvl3pPr>
            <a:lvl4pPr marL="809625" indent="0" algn="ctr">
              <a:buNone/>
              <a:defRPr sz="1600">
                <a:solidFill>
                  <a:schemeClr val="tx1"/>
                </a:solidFill>
              </a:defRPr>
            </a:lvl4pPr>
            <a:lvl5pPr marL="1076325" indent="0" algn="ctr">
              <a:buNone/>
              <a:defRPr sz="16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fi-FI" dirty="0"/>
              <a:t>1 234</a:t>
            </a:r>
          </a:p>
        </p:txBody>
      </p:sp>
      <p:sp>
        <p:nvSpPr>
          <p:cNvPr id="21" name="Vertailu, vasen paikkamerkki 2">
            <a:extLst>
              <a:ext uri="{FF2B5EF4-FFF2-40B4-BE49-F238E27FC236}">
                <a16:creationId xmlns:a16="http://schemas.microsoft.com/office/drawing/2014/main" id="{78A963F8-6F6E-440E-B3B3-DDE13C083A36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3377290" y="3502019"/>
            <a:ext cx="2279238" cy="1440000"/>
          </a:xfrm>
        </p:spPr>
        <p:txBody>
          <a:bodyPr rtlCol="0" anchor="t"/>
          <a:lstStyle>
            <a:lvl1pPr marL="0" indent="0" algn="l" rtl="0">
              <a:buFont typeface="Arial" panose="020B0604020202020204" pitchFamily="34" charset="0"/>
              <a:buNone/>
              <a:defRPr lang="fi-FI" sz="1600" kern="120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 rtl="0"/>
            <a:r>
              <a:rPr lang="fi-FI" dirty="0"/>
              <a:t>Lorem </a:t>
            </a:r>
            <a:r>
              <a:rPr lang="fi-FI" dirty="0" err="1"/>
              <a:t>ipsum</a:t>
            </a:r>
            <a:r>
              <a:rPr lang="fi-FI" dirty="0"/>
              <a:t> </a:t>
            </a:r>
            <a:r>
              <a:rPr lang="fi-FI" dirty="0" err="1"/>
              <a:t>dolor</a:t>
            </a:r>
            <a:r>
              <a:rPr lang="fi-FI" dirty="0"/>
              <a:t> sit </a:t>
            </a:r>
            <a:r>
              <a:rPr lang="fi-FI" dirty="0" err="1"/>
              <a:t>amet</a:t>
            </a:r>
            <a:r>
              <a:rPr lang="fi-FI" dirty="0"/>
              <a:t>, </a:t>
            </a:r>
            <a:r>
              <a:rPr lang="fi-FI" dirty="0" err="1"/>
              <a:t>consectetur</a:t>
            </a:r>
            <a:r>
              <a:rPr lang="fi-FI" dirty="0"/>
              <a:t> </a:t>
            </a:r>
            <a:r>
              <a:rPr lang="fi-FI" dirty="0" err="1"/>
              <a:t>adipiscing</a:t>
            </a:r>
            <a:r>
              <a:rPr lang="fi-FI" dirty="0"/>
              <a:t> elit.</a:t>
            </a:r>
          </a:p>
        </p:txBody>
      </p:sp>
      <p:sp>
        <p:nvSpPr>
          <p:cNvPr id="23" name="Tekstin paikkamerkki 7">
            <a:extLst>
              <a:ext uri="{FF2B5EF4-FFF2-40B4-BE49-F238E27FC236}">
                <a16:creationId xmlns:a16="http://schemas.microsoft.com/office/drawing/2014/main" id="{77D6BBBA-F4A3-45D4-91BC-A405FFDC7C3D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8777049" y="3502019"/>
            <a:ext cx="2245178" cy="1440000"/>
          </a:xfrm>
        </p:spPr>
        <p:txBody>
          <a:bodyPr rtlCol="0" anchor="t"/>
          <a:lstStyle>
            <a:lvl1pPr marL="0" indent="0" algn="l" rtl="0">
              <a:buNone/>
              <a:defRPr sz="1600">
                <a:solidFill>
                  <a:schemeClr val="bg2"/>
                </a:solidFill>
              </a:defRPr>
            </a:lvl1pPr>
            <a:lvl2pPr marL="266700" indent="0">
              <a:buNone/>
              <a:defRPr sz="1600">
                <a:solidFill>
                  <a:schemeClr val="tx1"/>
                </a:solidFill>
              </a:defRPr>
            </a:lvl2pPr>
            <a:lvl3pPr marL="542925" indent="0">
              <a:buNone/>
              <a:defRPr sz="1600">
                <a:solidFill>
                  <a:schemeClr val="tx1"/>
                </a:solidFill>
              </a:defRPr>
            </a:lvl3pPr>
            <a:lvl4pPr marL="809625" indent="0">
              <a:buNone/>
              <a:defRPr sz="1600">
                <a:solidFill>
                  <a:schemeClr val="tx1"/>
                </a:solidFill>
              </a:defRPr>
            </a:lvl4pPr>
            <a:lvl5pPr marL="1076325" indent="0">
              <a:buNone/>
              <a:defRPr sz="16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fi-FI" dirty="0"/>
              <a:t>Lorem </a:t>
            </a:r>
            <a:r>
              <a:rPr lang="fi-FI" dirty="0" err="1"/>
              <a:t>ipsum</a:t>
            </a:r>
            <a:r>
              <a:rPr lang="fi-FI" dirty="0"/>
              <a:t> </a:t>
            </a:r>
            <a:r>
              <a:rPr lang="fi-FI" dirty="0" err="1"/>
              <a:t>dolor</a:t>
            </a:r>
            <a:r>
              <a:rPr lang="fi-FI" dirty="0"/>
              <a:t> sit </a:t>
            </a:r>
            <a:r>
              <a:rPr lang="fi-FI" dirty="0" err="1"/>
              <a:t>amet</a:t>
            </a:r>
            <a:r>
              <a:rPr lang="fi-FI" dirty="0"/>
              <a:t>, </a:t>
            </a:r>
            <a:r>
              <a:rPr lang="fi-FI" dirty="0" err="1"/>
              <a:t>consectetur</a:t>
            </a:r>
            <a:r>
              <a:rPr lang="fi-FI" dirty="0"/>
              <a:t> </a:t>
            </a:r>
            <a:r>
              <a:rPr lang="fi-FI" dirty="0" err="1"/>
              <a:t>adipiscing</a:t>
            </a:r>
            <a:r>
              <a:rPr lang="fi-FI" dirty="0"/>
              <a:t> elit.</a:t>
            </a:r>
          </a:p>
        </p:txBody>
      </p:sp>
    </p:spTree>
    <p:extLst>
      <p:ext uri="{BB962C8B-B14F-4D97-AF65-F5344CB8AC3E}">
        <p14:creationId xmlns:p14="http://schemas.microsoft.com/office/powerpoint/2010/main" val="33369761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grafiikka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10242" y="409576"/>
            <a:ext cx="9052833" cy="895350"/>
          </a:xfrm>
        </p:spPr>
        <p:txBody>
          <a:bodyPr rtlCol="0" anchor="t"/>
          <a:lstStyle>
            <a:lvl1pPr rtl="0">
              <a:lnSpc>
                <a:spcPct val="100000"/>
              </a:lnSpc>
              <a:defRPr sz="3200" b="0">
                <a:solidFill>
                  <a:schemeClr val="accent5"/>
                </a:solidFill>
              </a:defRPr>
            </a:lvl1pPr>
          </a:lstStyle>
          <a:p>
            <a:pPr rtl="0"/>
            <a:r>
              <a:rPr lang="fi-FI" dirty="0"/>
              <a:t>Numeronosto 32 pt </a:t>
            </a:r>
            <a:r>
              <a:rPr lang="fi-FI" dirty="0" err="1"/>
              <a:t>Curabitur</a:t>
            </a:r>
            <a:r>
              <a:rPr lang="fi-FI" dirty="0"/>
              <a:t> </a:t>
            </a:r>
            <a:r>
              <a:rPr lang="fi-FI" dirty="0" err="1"/>
              <a:t>aliquam</a:t>
            </a:r>
            <a:br>
              <a:rPr lang="fi-FI" dirty="0"/>
            </a:br>
            <a:r>
              <a:rPr lang="fi-FI" dirty="0" err="1"/>
              <a:t>bibendum</a:t>
            </a:r>
            <a:r>
              <a:rPr lang="fi-FI" dirty="0"/>
              <a:t> </a:t>
            </a:r>
            <a:r>
              <a:rPr lang="fi-FI" dirty="0" err="1"/>
              <a:t>orci</a:t>
            </a:r>
            <a:r>
              <a:rPr lang="fi-FI" dirty="0"/>
              <a:t> </a:t>
            </a:r>
            <a:r>
              <a:rPr lang="fi-FI" dirty="0" err="1"/>
              <a:t>eu</a:t>
            </a:r>
            <a:r>
              <a:rPr lang="fi-FI" dirty="0"/>
              <a:t> </a:t>
            </a:r>
            <a:r>
              <a:rPr lang="fi-FI" dirty="0" err="1"/>
              <a:t>feugiat</a:t>
            </a:r>
            <a:r>
              <a:rPr lang="fi-FI" dirty="0"/>
              <a:t> elit</a:t>
            </a:r>
          </a:p>
        </p:txBody>
      </p:sp>
      <p:grpSp>
        <p:nvGrpSpPr>
          <p:cNvPr id="26" name="Group 28"/>
          <p:cNvGrpSpPr>
            <a:grpSpLocks noChangeAspect="1"/>
          </p:cNvGrpSpPr>
          <p:nvPr userDrawn="1"/>
        </p:nvGrpSpPr>
        <p:grpSpPr bwMode="auto">
          <a:xfrm>
            <a:off x="310242" y="6144138"/>
            <a:ext cx="1524141" cy="428400"/>
            <a:chOff x="3418" y="2582"/>
            <a:chExt cx="4682" cy="1316"/>
          </a:xfrm>
          <a:solidFill>
            <a:schemeClr val="accent5"/>
          </a:solidFill>
        </p:grpSpPr>
        <p:sp>
          <p:nvSpPr>
            <p:cNvPr id="27" name="Freeform 29"/>
            <p:cNvSpPr>
              <a:spLocks/>
            </p:cNvSpPr>
            <p:nvPr/>
          </p:nvSpPr>
          <p:spPr bwMode="auto">
            <a:xfrm>
              <a:off x="4383" y="2748"/>
              <a:ext cx="1342" cy="858"/>
            </a:xfrm>
            <a:custGeom>
              <a:avLst/>
              <a:gdLst>
                <a:gd name="T0" fmla="*/ 0 w 567"/>
                <a:gd name="T1" fmla="*/ 361 h 361"/>
                <a:gd name="T2" fmla="*/ 0 w 567"/>
                <a:gd name="T3" fmla="*/ 0 h 361"/>
                <a:gd name="T4" fmla="*/ 197 w 567"/>
                <a:gd name="T5" fmla="*/ 0 h 361"/>
                <a:gd name="T6" fmla="*/ 203 w 567"/>
                <a:gd name="T7" fmla="*/ 59 h 361"/>
                <a:gd name="T8" fmla="*/ 358 w 567"/>
                <a:gd name="T9" fmla="*/ 0 h 361"/>
                <a:gd name="T10" fmla="*/ 567 w 567"/>
                <a:gd name="T11" fmla="*/ 195 h 361"/>
                <a:gd name="T12" fmla="*/ 567 w 567"/>
                <a:gd name="T13" fmla="*/ 361 h 361"/>
                <a:gd name="T14" fmla="*/ 442 w 567"/>
                <a:gd name="T15" fmla="*/ 361 h 361"/>
                <a:gd name="T16" fmla="*/ 365 w 567"/>
                <a:gd name="T17" fmla="*/ 301 h 361"/>
                <a:gd name="T18" fmla="*/ 365 w 567"/>
                <a:gd name="T19" fmla="*/ 135 h 361"/>
                <a:gd name="T20" fmla="*/ 284 w 567"/>
                <a:gd name="T21" fmla="*/ 57 h 361"/>
                <a:gd name="T22" fmla="*/ 203 w 567"/>
                <a:gd name="T23" fmla="*/ 135 h 361"/>
                <a:gd name="T24" fmla="*/ 203 w 567"/>
                <a:gd name="T25" fmla="*/ 301 h 361"/>
                <a:gd name="T26" fmla="*/ 127 w 567"/>
                <a:gd name="T27" fmla="*/ 361 h 361"/>
                <a:gd name="T28" fmla="*/ 0 w 567"/>
                <a:gd name="T29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67" h="361">
                  <a:moveTo>
                    <a:pt x="0" y="361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203" y="59"/>
                    <a:pt x="203" y="59"/>
                    <a:pt x="203" y="59"/>
                  </a:cubicBezTo>
                  <a:cubicBezTo>
                    <a:pt x="213" y="49"/>
                    <a:pt x="269" y="0"/>
                    <a:pt x="358" y="0"/>
                  </a:cubicBezTo>
                  <a:cubicBezTo>
                    <a:pt x="542" y="0"/>
                    <a:pt x="567" y="97"/>
                    <a:pt x="567" y="195"/>
                  </a:cubicBezTo>
                  <a:cubicBezTo>
                    <a:pt x="567" y="361"/>
                    <a:pt x="567" y="361"/>
                    <a:pt x="567" y="361"/>
                  </a:cubicBezTo>
                  <a:cubicBezTo>
                    <a:pt x="442" y="361"/>
                    <a:pt x="442" y="361"/>
                    <a:pt x="442" y="361"/>
                  </a:cubicBezTo>
                  <a:cubicBezTo>
                    <a:pt x="404" y="361"/>
                    <a:pt x="365" y="353"/>
                    <a:pt x="365" y="301"/>
                  </a:cubicBezTo>
                  <a:cubicBezTo>
                    <a:pt x="365" y="135"/>
                    <a:pt x="365" y="135"/>
                    <a:pt x="365" y="135"/>
                  </a:cubicBezTo>
                  <a:cubicBezTo>
                    <a:pt x="365" y="99"/>
                    <a:pt x="345" y="57"/>
                    <a:pt x="284" y="57"/>
                  </a:cubicBezTo>
                  <a:cubicBezTo>
                    <a:pt x="224" y="57"/>
                    <a:pt x="203" y="99"/>
                    <a:pt x="203" y="135"/>
                  </a:cubicBezTo>
                  <a:cubicBezTo>
                    <a:pt x="203" y="301"/>
                    <a:pt x="203" y="301"/>
                    <a:pt x="203" y="301"/>
                  </a:cubicBezTo>
                  <a:cubicBezTo>
                    <a:pt x="203" y="353"/>
                    <a:pt x="165" y="361"/>
                    <a:pt x="127" y="361"/>
                  </a:cubicBezTo>
                  <a:lnTo>
                    <a:pt x="0" y="36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8" name="Freeform 30"/>
            <p:cNvSpPr>
              <a:spLocks/>
            </p:cNvSpPr>
            <p:nvPr/>
          </p:nvSpPr>
          <p:spPr bwMode="auto">
            <a:xfrm>
              <a:off x="7243" y="2582"/>
              <a:ext cx="857" cy="1024"/>
            </a:xfrm>
            <a:custGeom>
              <a:avLst/>
              <a:gdLst>
                <a:gd name="T0" fmla="*/ 362 w 362"/>
                <a:gd name="T1" fmla="*/ 70 h 431"/>
                <a:gd name="T2" fmla="*/ 362 w 362"/>
                <a:gd name="T3" fmla="*/ 127 h 431"/>
                <a:gd name="T4" fmla="*/ 255 w 362"/>
                <a:gd name="T5" fmla="*/ 127 h 431"/>
                <a:gd name="T6" fmla="*/ 255 w 362"/>
                <a:gd name="T7" fmla="*/ 298 h 431"/>
                <a:gd name="T8" fmla="*/ 362 w 362"/>
                <a:gd name="T9" fmla="*/ 327 h 431"/>
                <a:gd name="T10" fmla="*/ 362 w 362"/>
                <a:gd name="T11" fmla="*/ 375 h 431"/>
                <a:gd name="T12" fmla="*/ 215 w 362"/>
                <a:gd name="T13" fmla="*/ 431 h 431"/>
                <a:gd name="T14" fmla="*/ 54 w 362"/>
                <a:gd name="T15" fmla="*/ 298 h 431"/>
                <a:gd name="T16" fmla="*/ 54 w 362"/>
                <a:gd name="T17" fmla="*/ 127 h 431"/>
                <a:gd name="T18" fmla="*/ 0 w 362"/>
                <a:gd name="T19" fmla="*/ 127 h 431"/>
                <a:gd name="T20" fmla="*/ 0 w 362"/>
                <a:gd name="T21" fmla="*/ 70 h 431"/>
                <a:gd name="T22" fmla="*/ 54 w 362"/>
                <a:gd name="T23" fmla="*/ 70 h 431"/>
                <a:gd name="T24" fmla="*/ 54 w 362"/>
                <a:gd name="T25" fmla="*/ 60 h 431"/>
                <a:gd name="T26" fmla="*/ 130 w 362"/>
                <a:gd name="T27" fmla="*/ 0 h 431"/>
                <a:gd name="T28" fmla="*/ 255 w 362"/>
                <a:gd name="T29" fmla="*/ 0 h 431"/>
                <a:gd name="T30" fmla="*/ 255 w 362"/>
                <a:gd name="T31" fmla="*/ 70 h 431"/>
                <a:gd name="T32" fmla="*/ 362 w 362"/>
                <a:gd name="T33" fmla="*/ 70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62" h="431">
                  <a:moveTo>
                    <a:pt x="362" y="70"/>
                  </a:moveTo>
                  <a:cubicBezTo>
                    <a:pt x="362" y="127"/>
                    <a:pt x="362" y="127"/>
                    <a:pt x="362" y="127"/>
                  </a:cubicBezTo>
                  <a:cubicBezTo>
                    <a:pt x="255" y="127"/>
                    <a:pt x="255" y="127"/>
                    <a:pt x="255" y="127"/>
                  </a:cubicBezTo>
                  <a:cubicBezTo>
                    <a:pt x="255" y="298"/>
                    <a:pt x="255" y="298"/>
                    <a:pt x="255" y="298"/>
                  </a:cubicBezTo>
                  <a:cubicBezTo>
                    <a:pt x="255" y="349"/>
                    <a:pt x="327" y="356"/>
                    <a:pt x="362" y="327"/>
                  </a:cubicBezTo>
                  <a:cubicBezTo>
                    <a:pt x="362" y="375"/>
                    <a:pt x="362" y="375"/>
                    <a:pt x="362" y="375"/>
                  </a:cubicBezTo>
                  <a:cubicBezTo>
                    <a:pt x="358" y="391"/>
                    <a:pt x="311" y="431"/>
                    <a:pt x="215" y="431"/>
                  </a:cubicBezTo>
                  <a:cubicBezTo>
                    <a:pt x="125" y="431"/>
                    <a:pt x="54" y="398"/>
                    <a:pt x="54" y="298"/>
                  </a:cubicBezTo>
                  <a:cubicBezTo>
                    <a:pt x="54" y="127"/>
                    <a:pt x="54" y="127"/>
                    <a:pt x="54" y="127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54" y="70"/>
                    <a:pt x="54" y="70"/>
                    <a:pt x="54" y="70"/>
                  </a:cubicBezTo>
                  <a:cubicBezTo>
                    <a:pt x="54" y="60"/>
                    <a:pt x="54" y="60"/>
                    <a:pt x="54" y="60"/>
                  </a:cubicBezTo>
                  <a:cubicBezTo>
                    <a:pt x="54" y="7"/>
                    <a:pt x="92" y="0"/>
                    <a:pt x="130" y="0"/>
                  </a:cubicBezTo>
                  <a:cubicBezTo>
                    <a:pt x="255" y="0"/>
                    <a:pt x="255" y="0"/>
                    <a:pt x="255" y="0"/>
                  </a:cubicBezTo>
                  <a:cubicBezTo>
                    <a:pt x="255" y="70"/>
                    <a:pt x="255" y="70"/>
                    <a:pt x="255" y="70"/>
                  </a:cubicBezTo>
                  <a:lnTo>
                    <a:pt x="362" y="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9" name="Freeform 31"/>
            <p:cNvSpPr>
              <a:spLocks/>
            </p:cNvSpPr>
            <p:nvPr/>
          </p:nvSpPr>
          <p:spPr bwMode="auto">
            <a:xfrm>
              <a:off x="5675" y="2748"/>
              <a:ext cx="1497" cy="1150"/>
            </a:xfrm>
            <a:custGeom>
              <a:avLst/>
              <a:gdLst>
                <a:gd name="T0" fmla="*/ 318 w 633"/>
                <a:gd name="T1" fmla="*/ 196 h 484"/>
                <a:gd name="T2" fmla="*/ 414 w 633"/>
                <a:gd name="T3" fmla="*/ 32 h 484"/>
                <a:gd name="T4" fmla="*/ 468 w 633"/>
                <a:gd name="T5" fmla="*/ 0 h 484"/>
                <a:gd name="T6" fmla="*/ 633 w 633"/>
                <a:gd name="T7" fmla="*/ 0 h 484"/>
                <a:gd name="T8" fmla="*/ 382 w 633"/>
                <a:gd name="T9" fmla="*/ 430 h 484"/>
                <a:gd name="T10" fmla="*/ 266 w 633"/>
                <a:gd name="T11" fmla="*/ 484 h 484"/>
                <a:gd name="T12" fmla="*/ 116 w 633"/>
                <a:gd name="T13" fmla="*/ 484 h 484"/>
                <a:gd name="T14" fmla="*/ 192 w 633"/>
                <a:gd name="T15" fmla="*/ 354 h 484"/>
                <a:gd name="T16" fmla="*/ 189 w 633"/>
                <a:gd name="T17" fmla="*/ 322 h 484"/>
                <a:gd name="T18" fmla="*/ 0 w 633"/>
                <a:gd name="T19" fmla="*/ 0 h 484"/>
                <a:gd name="T20" fmla="*/ 161 w 633"/>
                <a:gd name="T21" fmla="*/ 0 h 484"/>
                <a:gd name="T22" fmla="*/ 218 w 633"/>
                <a:gd name="T23" fmla="*/ 33 h 484"/>
                <a:gd name="T24" fmla="*/ 313 w 633"/>
                <a:gd name="T25" fmla="*/ 196 h 484"/>
                <a:gd name="T26" fmla="*/ 318 w 633"/>
                <a:gd name="T27" fmla="*/ 196 h 4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33" h="484">
                  <a:moveTo>
                    <a:pt x="318" y="196"/>
                  </a:moveTo>
                  <a:cubicBezTo>
                    <a:pt x="318" y="196"/>
                    <a:pt x="404" y="49"/>
                    <a:pt x="414" y="32"/>
                  </a:cubicBezTo>
                  <a:cubicBezTo>
                    <a:pt x="429" y="6"/>
                    <a:pt x="440" y="0"/>
                    <a:pt x="468" y="0"/>
                  </a:cubicBezTo>
                  <a:cubicBezTo>
                    <a:pt x="633" y="0"/>
                    <a:pt x="633" y="0"/>
                    <a:pt x="633" y="0"/>
                  </a:cubicBezTo>
                  <a:cubicBezTo>
                    <a:pt x="633" y="0"/>
                    <a:pt x="397" y="405"/>
                    <a:pt x="382" y="430"/>
                  </a:cubicBezTo>
                  <a:cubicBezTo>
                    <a:pt x="364" y="461"/>
                    <a:pt x="339" y="484"/>
                    <a:pt x="266" y="484"/>
                  </a:cubicBezTo>
                  <a:cubicBezTo>
                    <a:pt x="116" y="484"/>
                    <a:pt x="116" y="484"/>
                    <a:pt x="116" y="484"/>
                  </a:cubicBezTo>
                  <a:cubicBezTo>
                    <a:pt x="116" y="484"/>
                    <a:pt x="184" y="367"/>
                    <a:pt x="192" y="354"/>
                  </a:cubicBezTo>
                  <a:cubicBezTo>
                    <a:pt x="199" y="342"/>
                    <a:pt x="198" y="339"/>
                    <a:pt x="189" y="32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89" y="0"/>
                    <a:pt x="203" y="6"/>
                    <a:pt x="218" y="33"/>
                  </a:cubicBezTo>
                  <a:cubicBezTo>
                    <a:pt x="231" y="55"/>
                    <a:pt x="313" y="196"/>
                    <a:pt x="313" y="196"/>
                  </a:cubicBezTo>
                  <a:lnTo>
                    <a:pt x="318" y="19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32"/>
            <p:cNvSpPr>
              <a:spLocks/>
            </p:cNvSpPr>
            <p:nvPr/>
          </p:nvSpPr>
          <p:spPr bwMode="auto">
            <a:xfrm>
              <a:off x="3418" y="3093"/>
              <a:ext cx="230" cy="285"/>
            </a:xfrm>
            <a:custGeom>
              <a:avLst/>
              <a:gdLst>
                <a:gd name="T0" fmla="*/ 0 w 230"/>
                <a:gd name="T1" fmla="*/ 173 h 285"/>
                <a:gd name="T2" fmla="*/ 142 w 230"/>
                <a:gd name="T3" fmla="*/ 171 h 285"/>
                <a:gd name="T4" fmla="*/ 230 w 230"/>
                <a:gd name="T5" fmla="*/ 285 h 285"/>
                <a:gd name="T6" fmla="*/ 230 w 230"/>
                <a:gd name="T7" fmla="*/ 0 h 285"/>
                <a:gd name="T8" fmla="*/ 0 w 230"/>
                <a:gd name="T9" fmla="*/ 173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0" h="285">
                  <a:moveTo>
                    <a:pt x="0" y="173"/>
                  </a:moveTo>
                  <a:lnTo>
                    <a:pt x="142" y="171"/>
                  </a:lnTo>
                  <a:lnTo>
                    <a:pt x="230" y="285"/>
                  </a:lnTo>
                  <a:lnTo>
                    <a:pt x="230" y="0"/>
                  </a:lnTo>
                  <a:lnTo>
                    <a:pt x="0" y="1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33"/>
            <p:cNvSpPr>
              <a:spLocks/>
            </p:cNvSpPr>
            <p:nvPr/>
          </p:nvSpPr>
          <p:spPr bwMode="auto">
            <a:xfrm>
              <a:off x="3648" y="3207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1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1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34"/>
            <p:cNvSpPr>
              <a:spLocks/>
            </p:cNvSpPr>
            <p:nvPr/>
          </p:nvSpPr>
          <p:spPr bwMode="auto">
            <a:xfrm>
              <a:off x="3648" y="2919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1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1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35"/>
            <p:cNvSpPr>
              <a:spLocks/>
            </p:cNvSpPr>
            <p:nvPr/>
          </p:nvSpPr>
          <p:spPr bwMode="auto">
            <a:xfrm>
              <a:off x="3875" y="3321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36"/>
            <p:cNvSpPr>
              <a:spLocks/>
            </p:cNvSpPr>
            <p:nvPr/>
          </p:nvSpPr>
          <p:spPr bwMode="auto">
            <a:xfrm>
              <a:off x="3875" y="3033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2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2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37"/>
            <p:cNvSpPr>
              <a:spLocks/>
            </p:cNvSpPr>
            <p:nvPr/>
          </p:nvSpPr>
          <p:spPr bwMode="auto">
            <a:xfrm>
              <a:off x="3875" y="2748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14" name="Tekstin paikkamerkki 4">
            <a:extLst>
              <a:ext uri="{FF2B5EF4-FFF2-40B4-BE49-F238E27FC236}">
                <a16:creationId xmlns:a16="http://schemas.microsoft.com/office/drawing/2014/main" id="{1F5B3657-F2AE-455A-BF81-1A0C2ACECD2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47951" y="3502019"/>
            <a:ext cx="1620000" cy="1440000"/>
          </a:xfrm>
        </p:spPr>
        <p:txBody>
          <a:bodyPr rtlCol="0" anchor="t"/>
          <a:lstStyle>
            <a:lvl1pPr marL="0" indent="0" algn="l" rtl="0">
              <a:buNone/>
              <a:defRPr sz="1600">
                <a:solidFill>
                  <a:schemeClr val="accent5"/>
                </a:solidFill>
              </a:defRPr>
            </a:lvl1pPr>
            <a:lvl2pPr marL="266700" indent="0">
              <a:buNone/>
              <a:defRPr sz="1600">
                <a:solidFill>
                  <a:schemeClr val="tx1"/>
                </a:solidFill>
              </a:defRPr>
            </a:lvl2pPr>
            <a:lvl3pPr marL="542925" indent="0">
              <a:buNone/>
              <a:defRPr sz="1600">
                <a:solidFill>
                  <a:schemeClr val="tx1"/>
                </a:solidFill>
              </a:defRPr>
            </a:lvl3pPr>
            <a:lvl4pPr marL="809625" indent="0">
              <a:buNone/>
              <a:defRPr sz="1600">
                <a:solidFill>
                  <a:schemeClr val="tx1"/>
                </a:solidFill>
              </a:defRPr>
            </a:lvl4pPr>
            <a:lvl5pPr marL="1076325" indent="0">
              <a:buNone/>
              <a:defRPr sz="16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fi-FI" dirty="0"/>
              <a:t>Lorem </a:t>
            </a:r>
            <a:r>
              <a:rPr lang="fi-FI" dirty="0" err="1"/>
              <a:t>ipsum</a:t>
            </a:r>
            <a:r>
              <a:rPr lang="fi-FI" dirty="0"/>
              <a:t> </a:t>
            </a:r>
            <a:r>
              <a:rPr lang="fi-FI" dirty="0" err="1"/>
              <a:t>dolor</a:t>
            </a:r>
            <a:r>
              <a:rPr lang="fi-FI" dirty="0"/>
              <a:t> sit </a:t>
            </a:r>
            <a:r>
              <a:rPr lang="fi-FI" dirty="0" err="1"/>
              <a:t>amet</a:t>
            </a:r>
            <a:r>
              <a:rPr lang="fi-FI" dirty="0"/>
              <a:t>, </a:t>
            </a:r>
            <a:r>
              <a:rPr lang="fi-FI" dirty="0" err="1"/>
              <a:t>consectetur</a:t>
            </a:r>
            <a:r>
              <a:rPr lang="fi-FI" dirty="0"/>
              <a:t> </a:t>
            </a:r>
            <a:r>
              <a:rPr lang="fi-FI" dirty="0" err="1"/>
              <a:t>adipiscing</a:t>
            </a:r>
            <a:r>
              <a:rPr lang="fi-FI" dirty="0"/>
              <a:t> elit.</a:t>
            </a:r>
          </a:p>
        </p:txBody>
      </p:sp>
      <p:sp>
        <p:nvSpPr>
          <p:cNvPr id="16" name="Tekstin paikkamerkki 6">
            <a:extLst>
              <a:ext uri="{FF2B5EF4-FFF2-40B4-BE49-F238E27FC236}">
                <a16:creationId xmlns:a16="http://schemas.microsoft.com/office/drawing/2014/main" id="{755213BF-EF6D-45DC-A01B-DE6C2F23A6D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10497" y="3502019"/>
            <a:ext cx="1620000" cy="1449176"/>
          </a:xfrm>
        </p:spPr>
        <p:txBody>
          <a:bodyPr rtlCol="0" anchor="t"/>
          <a:lstStyle>
            <a:lvl1pPr marL="0" indent="0" algn="l" rtl="0">
              <a:buNone/>
              <a:defRPr lang="fi-FI" sz="1600" kern="1200" dirty="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1pPr>
            <a:lvl2pPr marL="266700" indent="0">
              <a:buNone/>
              <a:defRPr sz="1600">
                <a:solidFill>
                  <a:schemeClr val="tx1"/>
                </a:solidFill>
              </a:defRPr>
            </a:lvl2pPr>
            <a:lvl3pPr marL="542925" indent="0">
              <a:buNone/>
              <a:defRPr sz="1600">
                <a:solidFill>
                  <a:schemeClr val="tx1"/>
                </a:solidFill>
              </a:defRPr>
            </a:lvl3pPr>
            <a:lvl4pPr marL="809625" indent="0">
              <a:buNone/>
              <a:defRPr sz="1600">
                <a:solidFill>
                  <a:schemeClr val="tx1"/>
                </a:solidFill>
              </a:defRPr>
            </a:lvl4pPr>
            <a:lvl5pPr marL="1076325" indent="0">
              <a:buNone/>
              <a:defRPr sz="16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fi-FI" dirty="0"/>
              <a:t>Lorem </a:t>
            </a:r>
            <a:r>
              <a:rPr lang="fi-FI" dirty="0" err="1"/>
              <a:t>ipsum</a:t>
            </a:r>
            <a:r>
              <a:rPr lang="fi-FI" dirty="0"/>
              <a:t> </a:t>
            </a:r>
            <a:r>
              <a:rPr lang="fi-FI" dirty="0" err="1"/>
              <a:t>dolor</a:t>
            </a:r>
            <a:r>
              <a:rPr lang="fi-FI" dirty="0"/>
              <a:t> sit </a:t>
            </a:r>
            <a:r>
              <a:rPr lang="fi-FI" dirty="0" err="1"/>
              <a:t>amet</a:t>
            </a:r>
            <a:r>
              <a:rPr lang="fi-FI" dirty="0"/>
              <a:t>, </a:t>
            </a:r>
            <a:r>
              <a:rPr lang="fi-FI" dirty="0" err="1"/>
              <a:t>consectetur</a:t>
            </a:r>
            <a:r>
              <a:rPr lang="fi-FI" dirty="0"/>
              <a:t> </a:t>
            </a:r>
            <a:r>
              <a:rPr lang="fi-FI" dirty="0" err="1"/>
              <a:t>adipiscing</a:t>
            </a:r>
            <a:r>
              <a:rPr lang="fi-FI" dirty="0"/>
              <a:t> elit.</a:t>
            </a:r>
          </a:p>
        </p:txBody>
      </p:sp>
      <p:sp>
        <p:nvSpPr>
          <p:cNvPr id="17" name="Tekstin paikkamerkki 7">
            <a:extLst>
              <a:ext uri="{FF2B5EF4-FFF2-40B4-BE49-F238E27FC236}">
                <a16:creationId xmlns:a16="http://schemas.microsoft.com/office/drawing/2014/main" id="{77D6BBBA-F4A3-45D4-91BC-A405FFDC7C3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225014" y="3502019"/>
            <a:ext cx="1620000" cy="1440000"/>
          </a:xfrm>
        </p:spPr>
        <p:txBody>
          <a:bodyPr rtlCol="0" anchor="t"/>
          <a:lstStyle>
            <a:lvl1pPr marL="0" indent="0" algn="l" rtl="0">
              <a:buNone/>
              <a:defRPr sz="1600">
                <a:solidFill>
                  <a:schemeClr val="accent5"/>
                </a:solidFill>
              </a:defRPr>
            </a:lvl1pPr>
            <a:lvl2pPr marL="266700" indent="0">
              <a:buNone/>
              <a:defRPr sz="1600">
                <a:solidFill>
                  <a:schemeClr val="tx1"/>
                </a:solidFill>
              </a:defRPr>
            </a:lvl2pPr>
            <a:lvl3pPr marL="542925" indent="0">
              <a:buNone/>
              <a:defRPr sz="1600">
                <a:solidFill>
                  <a:schemeClr val="tx1"/>
                </a:solidFill>
              </a:defRPr>
            </a:lvl3pPr>
            <a:lvl4pPr marL="809625" indent="0">
              <a:buNone/>
              <a:defRPr sz="1600">
                <a:solidFill>
                  <a:schemeClr val="tx1"/>
                </a:solidFill>
              </a:defRPr>
            </a:lvl4pPr>
            <a:lvl5pPr marL="1076325" indent="0">
              <a:buNone/>
              <a:defRPr sz="16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fi-FI" dirty="0"/>
              <a:t>Lorem </a:t>
            </a:r>
            <a:r>
              <a:rPr lang="fi-FI" dirty="0" err="1"/>
              <a:t>ipsum</a:t>
            </a:r>
            <a:r>
              <a:rPr lang="fi-FI" dirty="0"/>
              <a:t> </a:t>
            </a:r>
            <a:r>
              <a:rPr lang="fi-FI" dirty="0" err="1"/>
              <a:t>dolor</a:t>
            </a:r>
            <a:r>
              <a:rPr lang="fi-FI" dirty="0"/>
              <a:t> sit </a:t>
            </a:r>
            <a:r>
              <a:rPr lang="fi-FI" dirty="0" err="1"/>
              <a:t>amet</a:t>
            </a:r>
            <a:r>
              <a:rPr lang="fi-FI" dirty="0"/>
              <a:t>, </a:t>
            </a:r>
            <a:r>
              <a:rPr lang="fi-FI" dirty="0" err="1"/>
              <a:t>consectetur</a:t>
            </a:r>
            <a:r>
              <a:rPr lang="fi-FI" dirty="0"/>
              <a:t> </a:t>
            </a:r>
            <a:r>
              <a:rPr lang="fi-FI" dirty="0" err="1"/>
              <a:t>adipiscing</a:t>
            </a:r>
            <a:r>
              <a:rPr lang="fi-FI" dirty="0"/>
              <a:t> elit.</a:t>
            </a:r>
          </a:p>
        </p:txBody>
      </p:sp>
      <p:sp>
        <p:nvSpPr>
          <p:cNvPr id="21" name="Vertailu, vasen paikkamerkki 2">
            <a:extLst>
              <a:ext uri="{FF2B5EF4-FFF2-40B4-BE49-F238E27FC236}">
                <a16:creationId xmlns:a16="http://schemas.microsoft.com/office/drawing/2014/main" id="{78A963F8-6F6E-440E-B3B3-DDE13C083A36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2990601" y="3502019"/>
            <a:ext cx="1620000" cy="1440000"/>
          </a:xfrm>
        </p:spPr>
        <p:txBody>
          <a:bodyPr rtlCol="0" anchor="t"/>
          <a:lstStyle>
            <a:lvl1pPr marL="0" indent="0" algn="l" rtl="0">
              <a:buFont typeface="Arial" panose="020B0604020202020204" pitchFamily="34" charset="0"/>
              <a:buNone/>
              <a:defRPr lang="fi-FI" sz="1600" kern="1200" dirty="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 rtl="0"/>
            <a:r>
              <a:rPr lang="fi-FI" dirty="0"/>
              <a:t>Lorem </a:t>
            </a:r>
            <a:r>
              <a:rPr lang="fi-FI" dirty="0" err="1"/>
              <a:t>ipsum</a:t>
            </a:r>
            <a:r>
              <a:rPr lang="fi-FI" dirty="0"/>
              <a:t> </a:t>
            </a:r>
            <a:r>
              <a:rPr lang="fi-FI" dirty="0" err="1"/>
              <a:t>dolor</a:t>
            </a:r>
            <a:r>
              <a:rPr lang="fi-FI" dirty="0"/>
              <a:t> sit </a:t>
            </a:r>
            <a:r>
              <a:rPr lang="fi-FI" dirty="0" err="1"/>
              <a:t>amet</a:t>
            </a:r>
            <a:r>
              <a:rPr lang="fi-FI" dirty="0"/>
              <a:t>, </a:t>
            </a:r>
            <a:r>
              <a:rPr lang="fi-FI" dirty="0" err="1"/>
              <a:t>consectetur</a:t>
            </a:r>
            <a:r>
              <a:rPr lang="fi-FI" dirty="0"/>
              <a:t> </a:t>
            </a:r>
            <a:r>
              <a:rPr lang="fi-FI" dirty="0" err="1"/>
              <a:t>adipiscing</a:t>
            </a:r>
            <a:r>
              <a:rPr lang="fi-FI" dirty="0"/>
              <a:t> elit.</a:t>
            </a:r>
          </a:p>
        </p:txBody>
      </p:sp>
      <p:sp>
        <p:nvSpPr>
          <p:cNvPr id="23" name="Tekstin paikkamerkki 7">
            <a:extLst>
              <a:ext uri="{FF2B5EF4-FFF2-40B4-BE49-F238E27FC236}">
                <a16:creationId xmlns:a16="http://schemas.microsoft.com/office/drawing/2014/main" id="{77D6BBBA-F4A3-45D4-91BC-A405FFDC7C3D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567755" y="3511195"/>
            <a:ext cx="1620000" cy="1440000"/>
          </a:xfrm>
        </p:spPr>
        <p:txBody>
          <a:bodyPr rtlCol="0" anchor="t"/>
          <a:lstStyle>
            <a:lvl1pPr marL="0" indent="0" algn="l" rtl="0">
              <a:buNone/>
              <a:defRPr sz="1600">
                <a:solidFill>
                  <a:schemeClr val="accent5"/>
                </a:solidFill>
              </a:defRPr>
            </a:lvl1pPr>
            <a:lvl2pPr marL="266700" indent="0">
              <a:buNone/>
              <a:defRPr sz="1600">
                <a:solidFill>
                  <a:schemeClr val="tx1"/>
                </a:solidFill>
              </a:defRPr>
            </a:lvl2pPr>
            <a:lvl3pPr marL="542925" indent="0">
              <a:buNone/>
              <a:defRPr sz="1600">
                <a:solidFill>
                  <a:schemeClr val="tx1"/>
                </a:solidFill>
              </a:defRPr>
            </a:lvl3pPr>
            <a:lvl4pPr marL="809625" indent="0">
              <a:buNone/>
              <a:defRPr sz="1600">
                <a:solidFill>
                  <a:schemeClr val="tx1"/>
                </a:solidFill>
              </a:defRPr>
            </a:lvl4pPr>
            <a:lvl5pPr marL="1076325" indent="0">
              <a:buNone/>
              <a:defRPr sz="16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fi-FI" dirty="0"/>
              <a:t>Lorem </a:t>
            </a:r>
            <a:r>
              <a:rPr lang="fi-FI" dirty="0" err="1"/>
              <a:t>ipsum</a:t>
            </a:r>
            <a:r>
              <a:rPr lang="fi-FI" dirty="0"/>
              <a:t> </a:t>
            </a:r>
            <a:r>
              <a:rPr lang="fi-FI" dirty="0" err="1"/>
              <a:t>dolor</a:t>
            </a:r>
            <a:r>
              <a:rPr lang="fi-FI" dirty="0"/>
              <a:t> sit </a:t>
            </a:r>
            <a:r>
              <a:rPr lang="fi-FI" dirty="0" err="1"/>
              <a:t>amet</a:t>
            </a:r>
            <a:r>
              <a:rPr lang="fi-FI" dirty="0"/>
              <a:t>, </a:t>
            </a:r>
            <a:r>
              <a:rPr lang="fi-FI" dirty="0" err="1"/>
              <a:t>consectetur</a:t>
            </a:r>
            <a:r>
              <a:rPr lang="fi-FI" dirty="0"/>
              <a:t> </a:t>
            </a:r>
            <a:r>
              <a:rPr lang="fi-FI" dirty="0" err="1"/>
              <a:t>adipiscing</a:t>
            </a:r>
            <a:r>
              <a:rPr lang="fi-FI" dirty="0"/>
              <a:t> elit.</a:t>
            </a:r>
          </a:p>
        </p:txBody>
      </p:sp>
      <p:sp>
        <p:nvSpPr>
          <p:cNvPr id="6" name="Freeform 5"/>
          <p:cNvSpPr>
            <a:spLocks noEditPoints="1"/>
          </p:cNvSpPr>
          <p:nvPr userDrawn="1"/>
        </p:nvSpPr>
        <p:spPr bwMode="auto">
          <a:xfrm>
            <a:off x="747951" y="2432390"/>
            <a:ext cx="627769" cy="627769"/>
          </a:xfrm>
          <a:custGeom>
            <a:avLst/>
            <a:gdLst>
              <a:gd name="T0" fmla="*/ 196 w 392"/>
              <a:gd name="T1" fmla="*/ 392 h 392"/>
              <a:gd name="T2" fmla="*/ 0 w 392"/>
              <a:gd name="T3" fmla="*/ 196 h 392"/>
              <a:gd name="T4" fmla="*/ 196 w 392"/>
              <a:gd name="T5" fmla="*/ 0 h 392"/>
              <a:gd name="T6" fmla="*/ 392 w 392"/>
              <a:gd name="T7" fmla="*/ 196 h 392"/>
              <a:gd name="T8" fmla="*/ 196 w 392"/>
              <a:gd name="T9" fmla="*/ 392 h 392"/>
              <a:gd name="T10" fmla="*/ 196 w 392"/>
              <a:gd name="T11" fmla="*/ 40 h 392"/>
              <a:gd name="T12" fmla="*/ 40 w 392"/>
              <a:gd name="T13" fmla="*/ 196 h 392"/>
              <a:gd name="T14" fmla="*/ 196 w 392"/>
              <a:gd name="T15" fmla="*/ 352 h 392"/>
              <a:gd name="T16" fmla="*/ 352 w 392"/>
              <a:gd name="T17" fmla="*/ 196 h 392"/>
              <a:gd name="T18" fmla="*/ 196 w 392"/>
              <a:gd name="T19" fmla="*/ 40 h 3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92" h="392">
                <a:moveTo>
                  <a:pt x="196" y="392"/>
                </a:moveTo>
                <a:cubicBezTo>
                  <a:pt x="88" y="392"/>
                  <a:pt x="0" y="304"/>
                  <a:pt x="0" y="196"/>
                </a:cubicBezTo>
                <a:cubicBezTo>
                  <a:pt x="0" y="88"/>
                  <a:pt x="88" y="0"/>
                  <a:pt x="196" y="0"/>
                </a:cubicBezTo>
                <a:cubicBezTo>
                  <a:pt x="304" y="0"/>
                  <a:pt x="392" y="88"/>
                  <a:pt x="392" y="196"/>
                </a:cubicBezTo>
                <a:cubicBezTo>
                  <a:pt x="392" y="304"/>
                  <a:pt x="304" y="392"/>
                  <a:pt x="196" y="392"/>
                </a:cubicBezTo>
                <a:close/>
                <a:moveTo>
                  <a:pt x="196" y="40"/>
                </a:moveTo>
                <a:cubicBezTo>
                  <a:pt x="110" y="40"/>
                  <a:pt x="40" y="110"/>
                  <a:pt x="40" y="196"/>
                </a:cubicBezTo>
                <a:cubicBezTo>
                  <a:pt x="40" y="282"/>
                  <a:pt x="110" y="352"/>
                  <a:pt x="196" y="352"/>
                </a:cubicBezTo>
                <a:cubicBezTo>
                  <a:pt x="282" y="352"/>
                  <a:pt x="352" y="282"/>
                  <a:pt x="352" y="196"/>
                </a:cubicBezTo>
                <a:cubicBezTo>
                  <a:pt x="352" y="110"/>
                  <a:pt x="282" y="40"/>
                  <a:pt x="196" y="4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0" name="Freeform 9"/>
          <p:cNvSpPr>
            <a:spLocks noEditPoints="1"/>
          </p:cNvSpPr>
          <p:nvPr userDrawn="1"/>
        </p:nvSpPr>
        <p:spPr bwMode="auto">
          <a:xfrm>
            <a:off x="2990601" y="2432390"/>
            <a:ext cx="627769" cy="628442"/>
          </a:xfrm>
          <a:custGeom>
            <a:avLst/>
            <a:gdLst>
              <a:gd name="T0" fmla="*/ 933 w 933"/>
              <a:gd name="T1" fmla="*/ 934 h 934"/>
              <a:gd name="T2" fmla="*/ 0 w 933"/>
              <a:gd name="T3" fmla="*/ 934 h 934"/>
              <a:gd name="T4" fmla="*/ 0 w 933"/>
              <a:gd name="T5" fmla="*/ 0 h 934"/>
              <a:gd name="T6" fmla="*/ 933 w 933"/>
              <a:gd name="T7" fmla="*/ 0 h 934"/>
              <a:gd name="T8" fmla="*/ 933 w 933"/>
              <a:gd name="T9" fmla="*/ 934 h 934"/>
              <a:gd name="T10" fmla="*/ 95 w 933"/>
              <a:gd name="T11" fmla="*/ 839 h 934"/>
              <a:gd name="T12" fmla="*/ 837 w 933"/>
              <a:gd name="T13" fmla="*/ 839 h 934"/>
              <a:gd name="T14" fmla="*/ 837 w 933"/>
              <a:gd name="T15" fmla="*/ 96 h 934"/>
              <a:gd name="T16" fmla="*/ 95 w 933"/>
              <a:gd name="T17" fmla="*/ 96 h 934"/>
              <a:gd name="T18" fmla="*/ 95 w 933"/>
              <a:gd name="T19" fmla="*/ 839 h 9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933" h="934">
                <a:moveTo>
                  <a:pt x="933" y="934"/>
                </a:moveTo>
                <a:lnTo>
                  <a:pt x="0" y="934"/>
                </a:lnTo>
                <a:lnTo>
                  <a:pt x="0" y="0"/>
                </a:lnTo>
                <a:lnTo>
                  <a:pt x="933" y="0"/>
                </a:lnTo>
                <a:lnTo>
                  <a:pt x="933" y="934"/>
                </a:lnTo>
                <a:close/>
                <a:moveTo>
                  <a:pt x="95" y="839"/>
                </a:moveTo>
                <a:lnTo>
                  <a:pt x="837" y="839"/>
                </a:lnTo>
                <a:lnTo>
                  <a:pt x="837" y="96"/>
                </a:lnTo>
                <a:lnTo>
                  <a:pt x="95" y="96"/>
                </a:lnTo>
                <a:lnTo>
                  <a:pt x="95" y="839"/>
                </a:lnTo>
                <a:close/>
              </a:path>
            </a:pathLst>
          </a:custGeom>
          <a:solidFill>
            <a:srgbClr val="FF864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0" name="Freeform 13"/>
          <p:cNvSpPr>
            <a:spLocks noEditPoints="1"/>
          </p:cNvSpPr>
          <p:nvPr userDrawn="1"/>
        </p:nvSpPr>
        <p:spPr bwMode="auto">
          <a:xfrm>
            <a:off x="5225014" y="2432390"/>
            <a:ext cx="736097" cy="628442"/>
          </a:xfrm>
          <a:custGeom>
            <a:avLst/>
            <a:gdLst>
              <a:gd name="T0" fmla="*/ 1094 w 1094"/>
              <a:gd name="T1" fmla="*/ 934 h 934"/>
              <a:gd name="T2" fmla="*/ 0 w 1094"/>
              <a:gd name="T3" fmla="*/ 934 h 934"/>
              <a:gd name="T4" fmla="*/ 547 w 1094"/>
              <a:gd name="T5" fmla="*/ 0 h 934"/>
              <a:gd name="T6" fmla="*/ 1094 w 1094"/>
              <a:gd name="T7" fmla="*/ 934 h 934"/>
              <a:gd name="T8" fmla="*/ 167 w 1094"/>
              <a:gd name="T9" fmla="*/ 839 h 934"/>
              <a:gd name="T10" fmla="*/ 928 w 1094"/>
              <a:gd name="T11" fmla="*/ 839 h 934"/>
              <a:gd name="T12" fmla="*/ 547 w 1094"/>
              <a:gd name="T13" fmla="*/ 189 h 934"/>
              <a:gd name="T14" fmla="*/ 167 w 1094"/>
              <a:gd name="T15" fmla="*/ 839 h 9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094" h="934">
                <a:moveTo>
                  <a:pt x="1094" y="934"/>
                </a:moveTo>
                <a:lnTo>
                  <a:pt x="0" y="934"/>
                </a:lnTo>
                <a:lnTo>
                  <a:pt x="547" y="0"/>
                </a:lnTo>
                <a:lnTo>
                  <a:pt x="1094" y="934"/>
                </a:lnTo>
                <a:close/>
                <a:moveTo>
                  <a:pt x="167" y="839"/>
                </a:moveTo>
                <a:lnTo>
                  <a:pt x="928" y="839"/>
                </a:lnTo>
                <a:lnTo>
                  <a:pt x="547" y="189"/>
                </a:lnTo>
                <a:lnTo>
                  <a:pt x="167" y="83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36" name="Freeform 17"/>
          <p:cNvSpPr>
            <a:spLocks noEditPoints="1"/>
          </p:cNvSpPr>
          <p:nvPr userDrawn="1"/>
        </p:nvSpPr>
        <p:spPr bwMode="auto">
          <a:xfrm>
            <a:off x="7567755" y="2432390"/>
            <a:ext cx="736097" cy="628442"/>
          </a:xfrm>
          <a:custGeom>
            <a:avLst/>
            <a:gdLst>
              <a:gd name="T0" fmla="*/ 821 w 1094"/>
              <a:gd name="T1" fmla="*/ 934 h 934"/>
              <a:gd name="T2" fmla="*/ 274 w 1094"/>
              <a:gd name="T3" fmla="*/ 934 h 934"/>
              <a:gd name="T4" fmla="*/ 0 w 1094"/>
              <a:gd name="T5" fmla="*/ 467 h 934"/>
              <a:gd name="T6" fmla="*/ 274 w 1094"/>
              <a:gd name="T7" fmla="*/ 0 h 934"/>
              <a:gd name="T8" fmla="*/ 821 w 1094"/>
              <a:gd name="T9" fmla="*/ 0 h 934"/>
              <a:gd name="T10" fmla="*/ 1094 w 1094"/>
              <a:gd name="T11" fmla="*/ 467 h 934"/>
              <a:gd name="T12" fmla="*/ 821 w 1094"/>
              <a:gd name="T13" fmla="*/ 934 h 934"/>
              <a:gd name="T14" fmla="*/ 328 w 1094"/>
              <a:gd name="T15" fmla="*/ 839 h 934"/>
              <a:gd name="T16" fmla="*/ 766 w 1094"/>
              <a:gd name="T17" fmla="*/ 839 h 934"/>
              <a:gd name="T18" fmla="*/ 985 w 1094"/>
              <a:gd name="T19" fmla="*/ 467 h 934"/>
              <a:gd name="T20" fmla="*/ 766 w 1094"/>
              <a:gd name="T21" fmla="*/ 96 h 934"/>
              <a:gd name="T22" fmla="*/ 328 w 1094"/>
              <a:gd name="T23" fmla="*/ 96 h 934"/>
              <a:gd name="T24" fmla="*/ 109 w 1094"/>
              <a:gd name="T25" fmla="*/ 467 h 934"/>
              <a:gd name="T26" fmla="*/ 328 w 1094"/>
              <a:gd name="T27" fmla="*/ 839 h 9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094" h="934">
                <a:moveTo>
                  <a:pt x="821" y="934"/>
                </a:moveTo>
                <a:lnTo>
                  <a:pt x="274" y="934"/>
                </a:lnTo>
                <a:lnTo>
                  <a:pt x="0" y="467"/>
                </a:lnTo>
                <a:lnTo>
                  <a:pt x="274" y="0"/>
                </a:lnTo>
                <a:lnTo>
                  <a:pt x="821" y="0"/>
                </a:lnTo>
                <a:lnTo>
                  <a:pt x="1094" y="467"/>
                </a:lnTo>
                <a:lnTo>
                  <a:pt x="821" y="934"/>
                </a:lnTo>
                <a:close/>
                <a:moveTo>
                  <a:pt x="328" y="839"/>
                </a:moveTo>
                <a:lnTo>
                  <a:pt x="766" y="839"/>
                </a:lnTo>
                <a:lnTo>
                  <a:pt x="985" y="467"/>
                </a:lnTo>
                <a:lnTo>
                  <a:pt x="766" y="96"/>
                </a:lnTo>
                <a:lnTo>
                  <a:pt x="328" y="96"/>
                </a:lnTo>
                <a:lnTo>
                  <a:pt x="109" y="467"/>
                </a:lnTo>
                <a:lnTo>
                  <a:pt x="328" y="83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0" name="Freeform 21"/>
          <p:cNvSpPr>
            <a:spLocks noEditPoints="1"/>
          </p:cNvSpPr>
          <p:nvPr userDrawn="1"/>
        </p:nvSpPr>
        <p:spPr bwMode="auto">
          <a:xfrm>
            <a:off x="9910497" y="2432390"/>
            <a:ext cx="628442" cy="628442"/>
          </a:xfrm>
          <a:custGeom>
            <a:avLst/>
            <a:gdLst>
              <a:gd name="T0" fmla="*/ 791 w 934"/>
              <a:gd name="T1" fmla="*/ 934 h 934"/>
              <a:gd name="T2" fmla="*/ 143 w 934"/>
              <a:gd name="T3" fmla="*/ 934 h 934"/>
              <a:gd name="T4" fmla="*/ 0 w 934"/>
              <a:gd name="T5" fmla="*/ 791 h 934"/>
              <a:gd name="T6" fmla="*/ 0 w 934"/>
              <a:gd name="T7" fmla="*/ 143 h 934"/>
              <a:gd name="T8" fmla="*/ 143 w 934"/>
              <a:gd name="T9" fmla="*/ 0 h 934"/>
              <a:gd name="T10" fmla="*/ 791 w 934"/>
              <a:gd name="T11" fmla="*/ 0 h 934"/>
              <a:gd name="T12" fmla="*/ 934 w 934"/>
              <a:gd name="T13" fmla="*/ 143 h 934"/>
              <a:gd name="T14" fmla="*/ 934 w 934"/>
              <a:gd name="T15" fmla="*/ 791 h 934"/>
              <a:gd name="T16" fmla="*/ 791 w 934"/>
              <a:gd name="T17" fmla="*/ 934 h 934"/>
              <a:gd name="T18" fmla="*/ 181 w 934"/>
              <a:gd name="T19" fmla="*/ 839 h 934"/>
              <a:gd name="T20" fmla="*/ 753 w 934"/>
              <a:gd name="T21" fmla="*/ 839 h 934"/>
              <a:gd name="T22" fmla="*/ 838 w 934"/>
              <a:gd name="T23" fmla="*/ 753 h 934"/>
              <a:gd name="T24" fmla="*/ 838 w 934"/>
              <a:gd name="T25" fmla="*/ 181 h 934"/>
              <a:gd name="T26" fmla="*/ 753 w 934"/>
              <a:gd name="T27" fmla="*/ 96 h 934"/>
              <a:gd name="T28" fmla="*/ 181 w 934"/>
              <a:gd name="T29" fmla="*/ 96 h 934"/>
              <a:gd name="T30" fmla="*/ 95 w 934"/>
              <a:gd name="T31" fmla="*/ 181 h 934"/>
              <a:gd name="T32" fmla="*/ 95 w 934"/>
              <a:gd name="T33" fmla="*/ 753 h 934"/>
              <a:gd name="T34" fmla="*/ 181 w 934"/>
              <a:gd name="T35" fmla="*/ 839 h 9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934" h="934">
                <a:moveTo>
                  <a:pt x="791" y="934"/>
                </a:moveTo>
                <a:lnTo>
                  <a:pt x="143" y="934"/>
                </a:lnTo>
                <a:lnTo>
                  <a:pt x="0" y="791"/>
                </a:lnTo>
                <a:lnTo>
                  <a:pt x="0" y="143"/>
                </a:lnTo>
                <a:lnTo>
                  <a:pt x="143" y="0"/>
                </a:lnTo>
                <a:lnTo>
                  <a:pt x="791" y="0"/>
                </a:lnTo>
                <a:lnTo>
                  <a:pt x="934" y="143"/>
                </a:lnTo>
                <a:lnTo>
                  <a:pt x="934" y="791"/>
                </a:lnTo>
                <a:lnTo>
                  <a:pt x="791" y="934"/>
                </a:lnTo>
                <a:close/>
                <a:moveTo>
                  <a:pt x="181" y="839"/>
                </a:moveTo>
                <a:lnTo>
                  <a:pt x="753" y="839"/>
                </a:lnTo>
                <a:lnTo>
                  <a:pt x="838" y="753"/>
                </a:lnTo>
                <a:lnTo>
                  <a:pt x="838" y="181"/>
                </a:lnTo>
                <a:lnTo>
                  <a:pt x="753" y="96"/>
                </a:lnTo>
                <a:lnTo>
                  <a:pt x="181" y="96"/>
                </a:lnTo>
                <a:lnTo>
                  <a:pt x="95" y="181"/>
                </a:lnTo>
                <a:lnTo>
                  <a:pt x="95" y="753"/>
                </a:lnTo>
                <a:lnTo>
                  <a:pt x="181" y="839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913346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ikajana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10242" y="409576"/>
            <a:ext cx="11185072" cy="1093070"/>
          </a:xfrm>
        </p:spPr>
        <p:txBody>
          <a:bodyPr rtlCol="0" anchor="t"/>
          <a:lstStyle>
            <a:lvl1pPr rtl="0">
              <a:lnSpc>
                <a:spcPct val="100000"/>
              </a:lnSpc>
              <a:defRPr sz="3200" b="0">
                <a:solidFill>
                  <a:schemeClr val="tx1"/>
                </a:solidFill>
              </a:defRPr>
            </a:lvl1pPr>
          </a:lstStyle>
          <a:p>
            <a:pPr rtl="0"/>
            <a:r>
              <a:rPr lang="fi-FI" dirty="0"/>
              <a:t>Aikajana 32 pt </a:t>
            </a:r>
            <a:r>
              <a:rPr lang="fi-FI" dirty="0" err="1"/>
              <a:t>aliquam</a:t>
            </a:r>
            <a:r>
              <a:rPr lang="fi-FI" dirty="0"/>
              <a:t> </a:t>
            </a:r>
            <a:r>
              <a:rPr lang="fi-FI" dirty="0" err="1"/>
              <a:t>bibendum</a:t>
            </a:r>
            <a:r>
              <a:rPr lang="fi-FI" dirty="0"/>
              <a:t> </a:t>
            </a:r>
            <a:r>
              <a:rPr lang="fi-FI" dirty="0" err="1"/>
              <a:t>orci</a:t>
            </a:r>
            <a:r>
              <a:rPr lang="fi-FI" dirty="0"/>
              <a:t> </a:t>
            </a:r>
            <a:r>
              <a:rPr lang="fi-FI" dirty="0" err="1"/>
              <a:t>feugiat</a:t>
            </a:r>
            <a:r>
              <a:rPr lang="fi-FI" dirty="0"/>
              <a:t> elit</a:t>
            </a:r>
          </a:p>
        </p:txBody>
      </p:sp>
      <p:grpSp>
        <p:nvGrpSpPr>
          <p:cNvPr id="26" name="Group 28"/>
          <p:cNvGrpSpPr>
            <a:grpSpLocks noChangeAspect="1"/>
          </p:cNvGrpSpPr>
          <p:nvPr userDrawn="1"/>
        </p:nvGrpSpPr>
        <p:grpSpPr bwMode="auto">
          <a:xfrm>
            <a:off x="310242" y="6144138"/>
            <a:ext cx="1524141" cy="428400"/>
            <a:chOff x="3418" y="2582"/>
            <a:chExt cx="4682" cy="1316"/>
          </a:xfrm>
          <a:solidFill>
            <a:schemeClr val="tx1"/>
          </a:solidFill>
        </p:grpSpPr>
        <p:sp>
          <p:nvSpPr>
            <p:cNvPr id="27" name="Freeform 29"/>
            <p:cNvSpPr>
              <a:spLocks/>
            </p:cNvSpPr>
            <p:nvPr/>
          </p:nvSpPr>
          <p:spPr bwMode="auto">
            <a:xfrm>
              <a:off x="4383" y="2748"/>
              <a:ext cx="1342" cy="858"/>
            </a:xfrm>
            <a:custGeom>
              <a:avLst/>
              <a:gdLst>
                <a:gd name="T0" fmla="*/ 0 w 567"/>
                <a:gd name="T1" fmla="*/ 361 h 361"/>
                <a:gd name="T2" fmla="*/ 0 w 567"/>
                <a:gd name="T3" fmla="*/ 0 h 361"/>
                <a:gd name="T4" fmla="*/ 197 w 567"/>
                <a:gd name="T5" fmla="*/ 0 h 361"/>
                <a:gd name="T6" fmla="*/ 203 w 567"/>
                <a:gd name="T7" fmla="*/ 59 h 361"/>
                <a:gd name="T8" fmla="*/ 358 w 567"/>
                <a:gd name="T9" fmla="*/ 0 h 361"/>
                <a:gd name="T10" fmla="*/ 567 w 567"/>
                <a:gd name="T11" fmla="*/ 195 h 361"/>
                <a:gd name="T12" fmla="*/ 567 w 567"/>
                <a:gd name="T13" fmla="*/ 361 h 361"/>
                <a:gd name="T14" fmla="*/ 442 w 567"/>
                <a:gd name="T15" fmla="*/ 361 h 361"/>
                <a:gd name="T16" fmla="*/ 365 w 567"/>
                <a:gd name="T17" fmla="*/ 301 h 361"/>
                <a:gd name="T18" fmla="*/ 365 w 567"/>
                <a:gd name="T19" fmla="*/ 135 h 361"/>
                <a:gd name="T20" fmla="*/ 284 w 567"/>
                <a:gd name="T21" fmla="*/ 57 h 361"/>
                <a:gd name="T22" fmla="*/ 203 w 567"/>
                <a:gd name="T23" fmla="*/ 135 h 361"/>
                <a:gd name="T24" fmla="*/ 203 w 567"/>
                <a:gd name="T25" fmla="*/ 301 h 361"/>
                <a:gd name="T26" fmla="*/ 127 w 567"/>
                <a:gd name="T27" fmla="*/ 361 h 361"/>
                <a:gd name="T28" fmla="*/ 0 w 567"/>
                <a:gd name="T29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67" h="361">
                  <a:moveTo>
                    <a:pt x="0" y="361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203" y="59"/>
                    <a:pt x="203" y="59"/>
                    <a:pt x="203" y="59"/>
                  </a:cubicBezTo>
                  <a:cubicBezTo>
                    <a:pt x="213" y="49"/>
                    <a:pt x="269" y="0"/>
                    <a:pt x="358" y="0"/>
                  </a:cubicBezTo>
                  <a:cubicBezTo>
                    <a:pt x="542" y="0"/>
                    <a:pt x="567" y="97"/>
                    <a:pt x="567" y="195"/>
                  </a:cubicBezTo>
                  <a:cubicBezTo>
                    <a:pt x="567" y="361"/>
                    <a:pt x="567" y="361"/>
                    <a:pt x="567" y="361"/>
                  </a:cubicBezTo>
                  <a:cubicBezTo>
                    <a:pt x="442" y="361"/>
                    <a:pt x="442" y="361"/>
                    <a:pt x="442" y="361"/>
                  </a:cubicBezTo>
                  <a:cubicBezTo>
                    <a:pt x="404" y="361"/>
                    <a:pt x="365" y="353"/>
                    <a:pt x="365" y="301"/>
                  </a:cubicBezTo>
                  <a:cubicBezTo>
                    <a:pt x="365" y="135"/>
                    <a:pt x="365" y="135"/>
                    <a:pt x="365" y="135"/>
                  </a:cubicBezTo>
                  <a:cubicBezTo>
                    <a:pt x="365" y="99"/>
                    <a:pt x="345" y="57"/>
                    <a:pt x="284" y="57"/>
                  </a:cubicBezTo>
                  <a:cubicBezTo>
                    <a:pt x="224" y="57"/>
                    <a:pt x="203" y="99"/>
                    <a:pt x="203" y="135"/>
                  </a:cubicBezTo>
                  <a:cubicBezTo>
                    <a:pt x="203" y="301"/>
                    <a:pt x="203" y="301"/>
                    <a:pt x="203" y="301"/>
                  </a:cubicBezTo>
                  <a:cubicBezTo>
                    <a:pt x="203" y="353"/>
                    <a:pt x="165" y="361"/>
                    <a:pt x="127" y="361"/>
                  </a:cubicBezTo>
                  <a:lnTo>
                    <a:pt x="0" y="36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8" name="Freeform 30"/>
            <p:cNvSpPr>
              <a:spLocks/>
            </p:cNvSpPr>
            <p:nvPr/>
          </p:nvSpPr>
          <p:spPr bwMode="auto">
            <a:xfrm>
              <a:off x="7243" y="2582"/>
              <a:ext cx="857" cy="1024"/>
            </a:xfrm>
            <a:custGeom>
              <a:avLst/>
              <a:gdLst>
                <a:gd name="T0" fmla="*/ 362 w 362"/>
                <a:gd name="T1" fmla="*/ 70 h 431"/>
                <a:gd name="T2" fmla="*/ 362 w 362"/>
                <a:gd name="T3" fmla="*/ 127 h 431"/>
                <a:gd name="T4" fmla="*/ 255 w 362"/>
                <a:gd name="T5" fmla="*/ 127 h 431"/>
                <a:gd name="T6" fmla="*/ 255 w 362"/>
                <a:gd name="T7" fmla="*/ 298 h 431"/>
                <a:gd name="T8" fmla="*/ 362 w 362"/>
                <a:gd name="T9" fmla="*/ 327 h 431"/>
                <a:gd name="T10" fmla="*/ 362 w 362"/>
                <a:gd name="T11" fmla="*/ 375 h 431"/>
                <a:gd name="T12" fmla="*/ 215 w 362"/>
                <a:gd name="T13" fmla="*/ 431 h 431"/>
                <a:gd name="T14" fmla="*/ 54 w 362"/>
                <a:gd name="T15" fmla="*/ 298 h 431"/>
                <a:gd name="T16" fmla="*/ 54 w 362"/>
                <a:gd name="T17" fmla="*/ 127 h 431"/>
                <a:gd name="T18" fmla="*/ 0 w 362"/>
                <a:gd name="T19" fmla="*/ 127 h 431"/>
                <a:gd name="T20" fmla="*/ 0 w 362"/>
                <a:gd name="T21" fmla="*/ 70 h 431"/>
                <a:gd name="T22" fmla="*/ 54 w 362"/>
                <a:gd name="T23" fmla="*/ 70 h 431"/>
                <a:gd name="T24" fmla="*/ 54 w 362"/>
                <a:gd name="T25" fmla="*/ 60 h 431"/>
                <a:gd name="T26" fmla="*/ 130 w 362"/>
                <a:gd name="T27" fmla="*/ 0 h 431"/>
                <a:gd name="T28" fmla="*/ 255 w 362"/>
                <a:gd name="T29" fmla="*/ 0 h 431"/>
                <a:gd name="T30" fmla="*/ 255 w 362"/>
                <a:gd name="T31" fmla="*/ 70 h 431"/>
                <a:gd name="T32" fmla="*/ 362 w 362"/>
                <a:gd name="T33" fmla="*/ 70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62" h="431">
                  <a:moveTo>
                    <a:pt x="362" y="70"/>
                  </a:moveTo>
                  <a:cubicBezTo>
                    <a:pt x="362" y="127"/>
                    <a:pt x="362" y="127"/>
                    <a:pt x="362" y="127"/>
                  </a:cubicBezTo>
                  <a:cubicBezTo>
                    <a:pt x="255" y="127"/>
                    <a:pt x="255" y="127"/>
                    <a:pt x="255" y="127"/>
                  </a:cubicBezTo>
                  <a:cubicBezTo>
                    <a:pt x="255" y="298"/>
                    <a:pt x="255" y="298"/>
                    <a:pt x="255" y="298"/>
                  </a:cubicBezTo>
                  <a:cubicBezTo>
                    <a:pt x="255" y="349"/>
                    <a:pt x="327" y="356"/>
                    <a:pt x="362" y="327"/>
                  </a:cubicBezTo>
                  <a:cubicBezTo>
                    <a:pt x="362" y="375"/>
                    <a:pt x="362" y="375"/>
                    <a:pt x="362" y="375"/>
                  </a:cubicBezTo>
                  <a:cubicBezTo>
                    <a:pt x="358" y="391"/>
                    <a:pt x="311" y="431"/>
                    <a:pt x="215" y="431"/>
                  </a:cubicBezTo>
                  <a:cubicBezTo>
                    <a:pt x="125" y="431"/>
                    <a:pt x="54" y="398"/>
                    <a:pt x="54" y="298"/>
                  </a:cubicBezTo>
                  <a:cubicBezTo>
                    <a:pt x="54" y="127"/>
                    <a:pt x="54" y="127"/>
                    <a:pt x="54" y="127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54" y="70"/>
                    <a:pt x="54" y="70"/>
                    <a:pt x="54" y="70"/>
                  </a:cubicBezTo>
                  <a:cubicBezTo>
                    <a:pt x="54" y="60"/>
                    <a:pt x="54" y="60"/>
                    <a:pt x="54" y="60"/>
                  </a:cubicBezTo>
                  <a:cubicBezTo>
                    <a:pt x="54" y="7"/>
                    <a:pt x="92" y="0"/>
                    <a:pt x="130" y="0"/>
                  </a:cubicBezTo>
                  <a:cubicBezTo>
                    <a:pt x="255" y="0"/>
                    <a:pt x="255" y="0"/>
                    <a:pt x="255" y="0"/>
                  </a:cubicBezTo>
                  <a:cubicBezTo>
                    <a:pt x="255" y="70"/>
                    <a:pt x="255" y="70"/>
                    <a:pt x="255" y="70"/>
                  </a:cubicBezTo>
                  <a:lnTo>
                    <a:pt x="362" y="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9" name="Freeform 31"/>
            <p:cNvSpPr>
              <a:spLocks/>
            </p:cNvSpPr>
            <p:nvPr/>
          </p:nvSpPr>
          <p:spPr bwMode="auto">
            <a:xfrm>
              <a:off x="5675" y="2748"/>
              <a:ext cx="1497" cy="1150"/>
            </a:xfrm>
            <a:custGeom>
              <a:avLst/>
              <a:gdLst>
                <a:gd name="T0" fmla="*/ 318 w 633"/>
                <a:gd name="T1" fmla="*/ 196 h 484"/>
                <a:gd name="T2" fmla="*/ 414 w 633"/>
                <a:gd name="T3" fmla="*/ 32 h 484"/>
                <a:gd name="T4" fmla="*/ 468 w 633"/>
                <a:gd name="T5" fmla="*/ 0 h 484"/>
                <a:gd name="T6" fmla="*/ 633 w 633"/>
                <a:gd name="T7" fmla="*/ 0 h 484"/>
                <a:gd name="T8" fmla="*/ 382 w 633"/>
                <a:gd name="T9" fmla="*/ 430 h 484"/>
                <a:gd name="T10" fmla="*/ 266 w 633"/>
                <a:gd name="T11" fmla="*/ 484 h 484"/>
                <a:gd name="T12" fmla="*/ 116 w 633"/>
                <a:gd name="T13" fmla="*/ 484 h 484"/>
                <a:gd name="T14" fmla="*/ 192 w 633"/>
                <a:gd name="T15" fmla="*/ 354 h 484"/>
                <a:gd name="T16" fmla="*/ 189 w 633"/>
                <a:gd name="T17" fmla="*/ 322 h 484"/>
                <a:gd name="T18" fmla="*/ 0 w 633"/>
                <a:gd name="T19" fmla="*/ 0 h 484"/>
                <a:gd name="T20" fmla="*/ 161 w 633"/>
                <a:gd name="T21" fmla="*/ 0 h 484"/>
                <a:gd name="T22" fmla="*/ 218 w 633"/>
                <a:gd name="T23" fmla="*/ 33 h 484"/>
                <a:gd name="T24" fmla="*/ 313 w 633"/>
                <a:gd name="T25" fmla="*/ 196 h 484"/>
                <a:gd name="T26" fmla="*/ 318 w 633"/>
                <a:gd name="T27" fmla="*/ 196 h 4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33" h="484">
                  <a:moveTo>
                    <a:pt x="318" y="196"/>
                  </a:moveTo>
                  <a:cubicBezTo>
                    <a:pt x="318" y="196"/>
                    <a:pt x="404" y="49"/>
                    <a:pt x="414" y="32"/>
                  </a:cubicBezTo>
                  <a:cubicBezTo>
                    <a:pt x="429" y="6"/>
                    <a:pt x="440" y="0"/>
                    <a:pt x="468" y="0"/>
                  </a:cubicBezTo>
                  <a:cubicBezTo>
                    <a:pt x="633" y="0"/>
                    <a:pt x="633" y="0"/>
                    <a:pt x="633" y="0"/>
                  </a:cubicBezTo>
                  <a:cubicBezTo>
                    <a:pt x="633" y="0"/>
                    <a:pt x="397" y="405"/>
                    <a:pt x="382" y="430"/>
                  </a:cubicBezTo>
                  <a:cubicBezTo>
                    <a:pt x="364" y="461"/>
                    <a:pt x="339" y="484"/>
                    <a:pt x="266" y="484"/>
                  </a:cubicBezTo>
                  <a:cubicBezTo>
                    <a:pt x="116" y="484"/>
                    <a:pt x="116" y="484"/>
                    <a:pt x="116" y="484"/>
                  </a:cubicBezTo>
                  <a:cubicBezTo>
                    <a:pt x="116" y="484"/>
                    <a:pt x="184" y="367"/>
                    <a:pt x="192" y="354"/>
                  </a:cubicBezTo>
                  <a:cubicBezTo>
                    <a:pt x="199" y="342"/>
                    <a:pt x="198" y="339"/>
                    <a:pt x="189" y="32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89" y="0"/>
                    <a:pt x="203" y="6"/>
                    <a:pt x="218" y="33"/>
                  </a:cubicBezTo>
                  <a:cubicBezTo>
                    <a:pt x="231" y="55"/>
                    <a:pt x="313" y="196"/>
                    <a:pt x="313" y="196"/>
                  </a:cubicBezTo>
                  <a:lnTo>
                    <a:pt x="318" y="19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32"/>
            <p:cNvSpPr>
              <a:spLocks/>
            </p:cNvSpPr>
            <p:nvPr/>
          </p:nvSpPr>
          <p:spPr bwMode="auto">
            <a:xfrm>
              <a:off x="3418" y="3093"/>
              <a:ext cx="230" cy="285"/>
            </a:xfrm>
            <a:custGeom>
              <a:avLst/>
              <a:gdLst>
                <a:gd name="T0" fmla="*/ 0 w 230"/>
                <a:gd name="T1" fmla="*/ 173 h 285"/>
                <a:gd name="T2" fmla="*/ 142 w 230"/>
                <a:gd name="T3" fmla="*/ 171 h 285"/>
                <a:gd name="T4" fmla="*/ 230 w 230"/>
                <a:gd name="T5" fmla="*/ 285 h 285"/>
                <a:gd name="T6" fmla="*/ 230 w 230"/>
                <a:gd name="T7" fmla="*/ 0 h 285"/>
                <a:gd name="T8" fmla="*/ 0 w 230"/>
                <a:gd name="T9" fmla="*/ 173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0" h="285">
                  <a:moveTo>
                    <a:pt x="0" y="173"/>
                  </a:moveTo>
                  <a:lnTo>
                    <a:pt x="142" y="171"/>
                  </a:lnTo>
                  <a:lnTo>
                    <a:pt x="230" y="285"/>
                  </a:lnTo>
                  <a:lnTo>
                    <a:pt x="230" y="0"/>
                  </a:lnTo>
                  <a:lnTo>
                    <a:pt x="0" y="1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33"/>
            <p:cNvSpPr>
              <a:spLocks/>
            </p:cNvSpPr>
            <p:nvPr/>
          </p:nvSpPr>
          <p:spPr bwMode="auto">
            <a:xfrm>
              <a:off x="3648" y="3207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1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1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34"/>
            <p:cNvSpPr>
              <a:spLocks/>
            </p:cNvSpPr>
            <p:nvPr/>
          </p:nvSpPr>
          <p:spPr bwMode="auto">
            <a:xfrm>
              <a:off x="3648" y="2919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1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1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35"/>
            <p:cNvSpPr>
              <a:spLocks/>
            </p:cNvSpPr>
            <p:nvPr/>
          </p:nvSpPr>
          <p:spPr bwMode="auto">
            <a:xfrm>
              <a:off x="3875" y="3321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36"/>
            <p:cNvSpPr>
              <a:spLocks/>
            </p:cNvSpPr>
            <p:nvPr/>
          </p:nvSpPr>
          <p:spPr bwMode="auto">
            <a:xfrm>
              <a:off x="3875" y="3033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2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2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37"/>
            <p:cNvSpPr>
              <a:spLocks/>
            </p:cNvSpPr>
            <p:nvPr/>
          </p:nvSpPr>
          <p:spPr bwMode="auto">
            <a:xfrm>
              <a:off x="3875" y="2748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4" name="Sisällön paikkamerkki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829241" y="4616231"/>
            <a:ext cx="2202434" cy="1147390"/>
          </a:xfrm>
        </p:spPr>
        <p:txBody>
          <a:bodyPr rtlCol="0"/>
          <a:lstStyle>
            <a:lvl1pPr marL="0" indent="0" rtl="0">
              <a:buNone/>
              <a:defRPr sz="1100" b="1">
                <a:solidFill>
                  <a:schemeClr val="tx1"/>
                </a:solidFill>
              </a:defRPr>
            </a:lvl1pPr>
            <a:lvl2pPr marL="182563" indent="-182563" rtl="0">
              <a:buFont typeface="Arial" panose="020B0604020202020204" pitchFamily="34" charset="0"/>
              <a:buChar char="•"/>
              <a:defRPr sz="1000">
                <a:solidFill>
                  <a:schemeClr val="tx1"/>
                </a:solidFill>
              </a:defRPr>
            </a:lvl2pPr>
            <a:lvl3pPr marL="542925" indent="0">
              <a:buNone/>
              <a:defRPr sz="1600">
                <a:solidFill>
                  <a:schemeClr val="tx1"/>
                </a:solidFill>
              </a:defRPr>
            </a:lvl3pPr>
            <a:lvl4pPr marL="809625" indent="0">
              <a:buNone/>
              <a:defRPr sz="1600">
                <a:solidFill>
                  <a:schemeClr val="tx1"/>
                </a:solidFill>
              </a:defRPr>
            </a:lvl4pPr>
            <a:lvl5pPr marL="1076325" indent="0">
              <a:buNone/>
              <a:defRPr sz="16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fi-FI" dirty="0"/>
              <a:t>Lorem </a:t>
            </a:r>
            <a:r>
              <a:rPr lang="fi-FI" dirty="0" err="1"/>
              <a:t>ipsum</a:t>
            </a:r>
            <a:r>
              <a:rPr lang="fi-FI" dirty="0"/>
              <a:t> </a:t>
            </a:r>
            <a:r>
              <a:rPr lang="fi-FI" dirty="0" err="1"/>
              <a:t>dolor</a:t>
            </a:r>
            <a:r>
              <a:rPr lang="fi-FI" dirty="0"/>
              <a:t> sit </a:t>
            </a:r>
            <a:r>
              <a:rPr lang="fi-FI" dirty="0" err="1"/>
              <a:t>amet</a:t>
            </a:r>
            <a:r>
              <a:rPr lang="fi-FI" dirty="0"/>
              <a:t>, </a:t>
            </a:r>
            <a:r>
              <a:rPr lang="fi-FI" dirty="0" err="1"/>
              <a:t>consectetur</a:t>
            </a:r>
            <a:r>
              <a:rPr lang="fi-FI" dirty="0"/>
              <a:t> </a:t>
            </a:r>
            <a:r>
              <a:rPr lang="fi-FI" dirty="0" err="1"/>
              <a:t>adipiscing</a:t>
            </a:r>
            <a:r>
              <a:rPr lang="fi-FI" dirty="0"/>
              <a:t> elit</a:t>
            </a:r>
          </a:p>
          <a:p>
            <a:pPr lvl="1" rtl="0"/>
            <a:r>
              <a:rPr lang="fi-FI" dirty="0" err="1"/>
              <a:t>Nulla</a:t>
            </a:r>
            <a:r>
              <a:rPr lang="fi-FI" dirty="0"/>
              <a:t> </a:t>
            </a:r>
            <a:r>
              <a:rPr lang="fi-FI" dirty="0" err="1"/>
              <a:t>vestibulum</a:t>
            </a:r>
            <a:r>
              <a:rPr lang="fi-FI" dirty="0"/>
              <a:t>, </a:t>
            </a:r>
            <a:r>
              <a:rPr lang="fi-FI" dirty="0" err="1"/>
              <a:t>erat</a:t>
            </a:r>
            <a:r>
              <a:rPr lang="fi-FI" dirty="0"/>
              <a:t> in </a:t>
            </a:r>
            <a:r>
              <a:rPr lang="fi-FI" dirty="0" err="1"/>
              <a:t>vehicula</a:t>
            </a:r>
            <a:r>
              <a:rPr lang="fi-FI" dirty="0"/>
              <a:t> </a:t>
            </a:r>
            <a:r>
              <a:rPr lang="fi-FI" dirty="0" err="1"/>
              <a:t>rhoncus</a:t>
            </a:r>
            <a:r>
              <a:rPr lang="fi-FI" dirty="0"/>
              <a:t>, </a:t>
            </a:r>
            <a:r>
              <a:rPr lang="fi-FI" dirty="0" err="1"/>
              <a:t>nisi</a:t>
            </a:r>
            <a:r>
              <a:rPr lang="fi-FI" dirty="0"/>
              <a:t> </a:t>
            </a:r>
            <a:r>
              <a:rPr lang="fi-FI" dirty="0" err="1"/>
              <a:t>enim</a:t>
            </a:r>
            <a:r>
              <a:rPr lang="fi-FI" dirty="0"/>
              <a:t> </a:t>
            </a:r>
            <a:r>
              <a:rPr lang="fi-FI" dirty="0" err="1"/>
              <a:t>convallis</a:t>
            </a:r>
            <a:r>
              <a:rPr lang="fi-FI" dirty="0"/>
              <a:t> </a:t>
            </a:r>
            <a:r>
              <a:rPr lang="fi-FI" dirty="0" err="1"/>
              <a:t>purus</a:t>
            </a:r>
            <a:r>
              <a:rPr lang="fi-FI" dirty="0"/>
              <a:t>, </a:t>
            </a:r>
            <a:r>
              <a:rPr lang="fi-FI" dirty="0" err="1"/>
              <a:t>vel</a:t>
            </a:r>
            <a:r>
              <a:rPr lang="fi-FI" dirty="0"/>
              <a:t> </a:t>
            </a:r>
            <a:r>
              <a:rPr lang="fi-FI" dirty="0" err="1"/>
              <a:t>eleifend</a:t>
            </a:r>
            <a:r>
              <a:rPr lang="fi-FI" dirty="0"/>
              <a:t> libero </a:t>
            </a:r>
            <a:r>
              <a:rPr lang="fi-FI" dirty="0" err="1"/>
              <a:t>ligula</a:t>
            </a:r>
            <a:r>
              <a:rPr lang="fi-FI" dirty="0"/>
              <a:t> at </a:t>
            </a:r>
            <a:r>
              <a:rPr lang="fi-FI" dirty="0" err="1"/>
              <a:t>tortor</a:t>
            </a:r>
            <a:r>
              <a:rPr lang="fi-FI" dirty="0"/>
              <a:t>. </a:t>
            </a:r>
          </a:p>
        </p:txBody>
      </p:sp>
      <p:sp>
        <p:nvSpPr>
          <p:cNvPr id="41" name="Sisällön paikkamerkki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42" hasCustomPrompt="1"/>
          </p:nvPr>
        </p:nvSpPr>
        <p:spPr>
          <a:xfrm>
            <a:off x="4922079" y="4616231"/>
            <a:ext cx="2202434" cy="1147390"/>
          </a:xfrm>
        </p:spPr>
        <p:txBody>
          <a:bodyPr rtlCol="0"/>
          <a:lstStyle>
            <a:lvl1pPr marL="0" indent="0" rtl="0">
              <a:buNone/>
              <a:defRPr sz="1100" b="1">
                <a:solidFill>
                  <a:schemeClr val="tx1"/>
                </a:solidFill>
              </a:defRPr>
            </a:lvl1pPr>
            <a:lvl2pPr marL="182563" indent="-182563" rtl="0">
              <a:buFont typeface="Arial" panose="020B0604020202020204" pitchFamily="34" charset="0"/>
              <a:buChar char="•"/>
              <a:defRPr sz="1000">
                <a:solidFill>
                  <a:schemeClr val="tx1"/>
                </a:solidFill>
              </a:defRPr>
            </a:lvl2pPr>
            <a:lvl3pPr marL="542925" indent="0">
              <a:buNone/>
              <a:defRPr sz="1600">
                <a:solidFill>
                  <a:schemeClr val="tx1"/>
                </a:solidFill>
              </a:defRPr>
            </a:lvl3pPr>
            <a:lvl4pPr marL="809625" indent="0">
              <a:buNone/>
              <a:defRPr sz="1600">
                <a:solidFill>
                  <a:schemeClr val="tx1"/>
                </a:solidFill>
              </a:defRPr>
            </a:lvl4pPr>
            <a:lvl5pPr marL="1076325" indent="0">
              <a:buNone/>
              <a:defRPr sz="16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fi-FI" dirty="0"/>
              <a:t>Lorem </a:t>
            </a:r>
            <a:r>
              <a:rPr lang="fi-FI" dirty="0" err="1"/>
              <a:t>ipsum</a:t>
            </a:r>
            <a:r>
              <a:rPr lang="fi-FI" dirty="0"/>
              <a:t> </a:t>
            </a:r>
            <a:r>
              <a:rPr lang="fi-FI" dirty="0" err="1"/>
              <a:t>dolor</a:t>
            </a:r>
            <a:r>
              <a:rPr lang="fi-FI" dirty="0"/>
              <a:t> sit </a:t>
            </a:r>
            <a:r>
              <a:rPr lang="fi-FI" dirty="0" err="1"/>
              <a:t>amet</a:t>
            </a:r>
            <a:r>
              <a:rPr lang="fi-FI" dirty="0"/>
              <a:t>, </a:t>
            </a:r>
            <a:r>
              <a:rPr lang="fi-FI" dirty="0" err="1"/>
              <a:t>consectetur</a:t>
            </a:r>
            <a:r>
              <a:rPr lang="fi-FI" dirty="0"/>
              <a:t> </a:t>
            </a:r>
            <a:r>
              <a:rPr lang="fi-FI" dirty="0" err="1"/>
              <a:t>adipiscing</a:t>
            </a:r>
            <a:r>
              <a:rPr lang="fi-FI" dirty="0"/>
              <a:t> elit</a:t>
            </a:r>
          </a:p>
          <a:p>
            <a:pPr lvl="1" rtl="0"/>
            <a:r>
              <a:rPr lang="fi-FI" dirty="0" err="1"/>
              <a:t>Nulla</a:t>
            </a:r>
            <a:r>
              <a:rPr lang="fi-FI" dirty="0"/>
              <a:t> </a:t>
            </a:r>
            <a:r>
              <a:rPr lang="fi-FI" dirty="0" err="1"/>
              <a:t>vestibulum</a:t>
            </a:r>
            <a:r>
              <a:rPr lang="fi-FI" dirty="0"/>
              <a:t>, </a:t>
            </a:r>
            <a:r>
              <a:rPr lang="fi-FI" dirty="0" err="1"/>
              <a:t>erat</a:t>
            </a:r>
            <a:r>
              <a:rPr lang="fi-FI" dirty="0"/>
              <a:t> in </a:t>
            </a:r>
            <a:r>
              <a:rPr lang="fi-FI" dirty="0" err="1"/>
              <a:t>vehicula</a:t>
            </a:r>
            <a:r>
              <a:rPr lang="fi-FI" dirty="0"/>
              <a:t> </a:t>
            </a:r>
            <a:r>
              <a:rPr lang="fi-FI" dirty="0" err="1"/>
              <a:t>rhoncus</a:t>
            </a:r>
            <a:r>
              <a:rPr lang="fi-FI" dirty="0"/>
              <a:t>, </a:t>
            </a:r>
            <a:r>
              <a:rPr lang="fi-FI" dirty="0" err="1"/>
              <a:t>nisi</a:t>
            </a:r>
            <a:r>
              <a:rPr lang="fi-FI" dirty="0"/>
              <a:t> </a:t>
            </a:r>
            <a:r>
              <a:rPr lang="fi-FI" dirty="0" err="1"/>
              <a:t>enim</a:t>
            </a:r>
            <a:r>
              <a:rPr lang="fi-FI" dirty="0"/>
              <a:t> </a:t>
            </a:r>
            <a:r>
              <a:rPr lang="fi-FI" dirty="0" err="1"/>
              <a:t>convallis</a:t>
            </a:r>
            <a:r>
              <a:rPr lang="fi-FI" dirty="0"/>
              <a:t> </a:t>
            </a:r>
            <a:r>
              <a:rPr lang="fi-FI" dirty="0" err="1"/>
              <a:t>purus</a:t>
            </a:r>
            <a:r>
              <a:rPr lang="fi-FI" dirty="0"/>
              <a:t>, </a:t>
            </a:r>
            <a:r>
              <a:rPr lang="fi-FI" dirty="0" err="1"/>
              <a:t>vel</a:t>
            </a:r>
            <a:r>
              <a:rPr lang="fi-FI" dirty="0"/>
              <a:t> </a:t>
            </a:r>
            <a:r>
              <a:rPr lang="fi-FI" dirty="0" err="1"/>
              <a:t>eleifend</a:t>
            </a:r>
            <a:r>
              <a:rPr lang="fi-FI" dirty="0"/>
              <a:t> libero </a:t>
            </a:r>
            <a:r>
              <a:rPr lang="fi-FI" dirty="0" err="1"/>
              <a:t>ligula</a:t>
            </a:r>
            <a:r>
              <a:rPr lang="fi-FI" dirty="0"/>
              <a:t> at </a:t>
            </a:r>
            <a:r>
              <a:rPr lang="fi-FI" dirty="0" err="1"/>
              <a:t>tortor</a:t>
            </a:r>
            <a:r>
              <a:rPr lang="fi-FI" dirty="0"/>
              <a:t>. </a:t>
            </a:r>
          </a:p>
        </p:txBody>
      </p:sp>
      <p:sp>
        <p:nvSpPr>
          <p:cNvPr id="43" name="Sisällön paikkamerkki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43" hasCustomPrompt="1"/>
          </p:nvPr>
        </p:nvSpPr>
        <p:spPr>
          <a:xfrm>
            <a:off x="8014918" y="4616231"/>
            <a:ext cx="2202434" cy="1147390"/>
          </a:xfrm>
        </p:spPr>
        <p:txBody>
          <a:bodyPr rtlCol="0"/>
          <a:lstStyle>
            <a:lvl1pPr marL="0" indent="0" rtl="0">
              <a:buNone/>
              <a:defRPr sz="1100" b="1">
                <a:solidFill>
                  <a:schemeClr val="tx1"/>
                </a:solidFill>
              </a:defRPr>
            </a:lvl1pPr>
            <a:lvl2pPr marL="182563" indent="-182563" rtl="0">
              <a:buFont typeface="Arial" panose="020B0604020202020204" pitchFamily="34" charset="0"/>
              <a:buChar char="•"/>
              <a:defRPr sz="1000">
                <a:solidFill>
                  <a:schemeClr val="tx1"/>
                </a:solidFill>
              </a:defRPr>
            </a:lvl2pPr>
            <a:lvl3pPr marL="542925" indent="0">
              <a:buNone/>
              <a:defRPr sz="1600">
                <a:solidFill>
                  <a:schemeClr val="tx1"/>
                </a:solidFill>
              </a:defRPr>
            </a:lvl3pPr>
            <a:lvl4pPr marL="809625" indent="0">
              <a:buNone/>
              <a:defRPr sz="1600">
                <a:solidFill>
                  <a:schemeClr val="tx1"/>
                </a:solidFill>
              </a:defRPr>
            </a:lvl4pPr>
            <a:lvl5pPr marL="1076325" indent="0">
              <a:buNone/>
              <a:defRPr sz="16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fi-FI" dirty="0"/>
              <a:t>Lorem </a:t>
            </a:r>
            <a:r>
              <a:rPr lang="fi-FI" dirty="0" err="1"/>
              <a:t>ipsum</a:t>
            </a:r>
            <a:r>
              <a:rPr lang="fi-FI" dirty="0"/>
              <a:t> </a:t>
            </a:r>
            <a:r>
              <a:rPr lang="fi-FI" dirty="0" err="1"/>
              <a:t>dolor</a:t>
            </a:r>
            <a:r>
              <a:rPr lang="fi-FI" dirty="0"/>
              <a:t> sit </a:t>
            </a:r>
            <a:r>
              <a:rPr lang="fi-FI" dirty="0" err="1"/>
              <a:t>amet</a:t>
            </a:r>
            <a:r>
              <a:rPr lang="fi-FI" dirty="0"/>
              <a:t>, </a:t>
            </a:r>
            <a:r>
              <a:rPr lang="fi-FI" dirty="0" err="1"/>
              <a:t>consectetur</a:t>
            </a:r>
            <a:r>
              <a:rPr lang="fi-FI" dirty="0"/>
              <a:t> </a:t>
            </a:r>
            <a:r>
              <a:rPr lang="fi-FI" dirty="0" err="1"/>
              <a:t>adipiscing</a:t>
            </a:r>
            <a:r>
              <a:rPr lang="fi-FI" dirty="0"/>
              <a:t> elit</a:t>
            </a:r>
          </a:p>
          <a:p>
            <a:pPr lvl="1" rtl="0"/>
            <a:r>
              <a:rPr lang="fi-FI" dirty="0" err="1"/>
              <a:t>Nulla</a:t>
            </a:r>
            <a:r>
              <a:rPr lang="fi-FI" dirty="0"/>
              <a:t> </a:t>
            </a:r>
            <a:r>
              <a:rPr lang="fi-FI" dirty="0" err="1"/>
              <a:t>vestibulum</a:t>
            </a:r>
            <a:r>
              <a:rPr lang="fi-FI" dirty="0"/>
              <a:t>, </a:t>
            </a:r>
            <a:r>
              <a:rPr lang="fi-FI" dirty="0" err="1"/>
              <a:t>erat</a:t>
            </a:r>
            <a:r>
              <a:rPr lang="fi-FI" dirty="0"/>
              <a:t> in </a:t>
            </a:r>
            <a:r>
              <a:rPr lang="fi-FI" dirty="0" err="1"/>
              <a:t>vehicula</a:t>
            </a:r>
            <a:r>
              <a:rPr lang="fi-FI" dirty="0"/>
              <a:t> </a:t>
            </a:r>
            <a:r>
              <a:rPr lang="fi-FI" dirty="0" err="1"/>
              <a:t>rhoncus</a:t>
            </a:r>
            <a:r>
              <a:rPr lang="fi-FI" dirty="0"/>
              <a:t>, </a:t>
            </a:r>
            <a:r>
              <a:rPr lang="fi-FI" dirty="0" err="1"/>
              <a:t>nisi</a:t>
            </a:r>
            <a:r>
              <a:rPr lang="fi-FI" dirty="0"/>
              <a:t> </a:t>
            </a:r>
            <a:r>
              <a:rPr lang="fi-FI" dirty="0" err="1"/>
              <a:t>enim</a:t>
            </a:r>
            <a:r>
              <a:rPr lang="fi-FI" dirty="0"/>
              <a:t> </a:t>
            </a:r>
            <a:r>
              <a:rPr lang="fi-FI" dirty="0" err="1"/>
              <a:t>convallis</a:t>
            </a:r>
            <a:r>
              <a:rPr lang="fi-FI" dirty="0"/>
              <a:t> </a:t>
            </a:r>
            <a:r>
              <a:rPr lang="fi-FI" dirty="0" err="1"/>
              <a:t>purus</a:t>
            </a:r>
            <a:r>
              <a:rPr lang="fi-FI" dirty="0"/>
              <a:t>, </a:t>
            </a:r>
            <a:r>
              <a:rPr lang="fi-FI" dirty="0" err="1"/>
              <a:t>vel</a:t>
            </a:r>
            <a:r>
              <a:rPr lang="fi-FI" dirty="0"/>
              <a:t> </a:t>
            </a:r>
            <a:r>
              <a:rPr lang="fi-FI" dirty="0" err="1"/>
              <a:t>eleifend</a:t>
            </a:r>
            <a:r>
              <a:rPr lang="fi-FI" dirty="0"/>
              <a:t> libero </a:t>
            </a:r>
            <a:r>
              <a:rPr lang="fi-FI" dirty="0" err="1"/>
              <a:t>ligula</a:t>
            </a:r>
            <a:r>
              <a:rPr lang="fi-FI" dirty="0"/>
              <a:t> at </a:t>
            </a:r>
            <a:r>
              <a:rPr lang="fi-FI" dirty="0" err="1"/>
              <a:t>tortor</a:t>
            </a:r>
            <a:r>
              <a:rPr lang="fi-FI" dirty="0"/>
              <a:t>. </a:t>
            </a:r>
          </a:p>
        </p:txBody>
      </p:sp>
      <p:sp>
        <p:nvSpPr>
          <p:cNvPr id="44" name="Sisällön paikkamerkki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44" hasCustomPrompt="1"/>
          </p:nvPr>
        </p:nvSpPr>
        <p:spPr>
          <a:xfrm>
            <a:off x="385114" y="1920274"/>
            <a:ext cx="2202434" cy="1147390"/>
          </a:xfrm>
        </p:spPr>
        <p:txBody>
          <a:bodyPr rtlCol="0"/>
          <a:lstStyle>
            <a:lvl1pPr marL="0" indent="0" rtl="0">
              <a:buNone/>
              <a:defRPr sz="1100" b="1">
                <a:solidFill>
                  <a:schemeClr val="tx1"/>
                </a:solidFill>
              </a:defRPr>
            </a:lvl1pPr>
            <a:lvl2pPr marL="182563" indent="-182563" rtl="0">
              <a:buFont typeface="Arial" panose="020B0604020202020204" pitchFamily="34" charset="0"/>
              <a:buChar char="•"/>
              <a:defRPr sz="1000">
                <a:solidFill>
                  <a:schemeClr val="tx1"/>
                </a:solidFill>
              </a:defRPr>
            </a:lvl2pPr>
            <a:lvl3pPr marL="542925" indent="0">
              <a:buNone/>
              <a:defRPr sz="1600">
                <a:solidFill>
                  <a:schemeClr val="tx1"/>
                </a:solidFill>
              </a:defRPr>
            </a:lvl3pPr>
            <a:lvl4pPr marL="809625" indent="0">
              <a:buNone/>
              <a:defRPr sz="1600">
                <a:solidFill>
                  <a:schemeClr val="tx1"/>
                </a:solidFill>
              </a:defRPr>
            </a:lvl4pPr>
            <a:lvl5pPr marL="1076325" indent="0">
              <a:buNone/>
              <a:defRPr sz="16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fi-FI" dirty="0"/>
              <a:t>Lorem </a:t>
            </a:r>
            <a:r>
              <a:rPr lang="fi-FI" dirty="0" err="1"/>
              <a:t>ipsum</a:t>
            </a:r>
            <a:r>
              <a:rPr lang="fi-FI" dirty="0"/>
              <a:t> </a:t>
            </a:r>
            <a:r>
              <a:rPr lang="fi-FI" dirty="0" err="1"/>
              <a:t>dolor</a:t>
            </a:r>
            <a:r>
              <a:rPr lang="fi-FI" dirty="0"/>
              <a:t> sit </a:t>
            </a:r>
            <a:r>
              <a:rPr lang="fi-FI" dirty="0" err="1"/>
              <a:t>amet</a:t>
            </a:r>
            <a:r>
              <a:rPr lang="fi-FI" dirty="0"/>
              <a:t>, </a:t>
            </a:r>
            <a:r>
              <a:rPr lang="fi-FI" dirty="0" err="1"/>
              <a:t>consectetur</a:t>
            </a:r>
            <a:r>
              <a:rPr lang="fi-FI" dirty="0"/>
              <a:t> </a:t>
            </a:r>
            <a:r>
              <a:rPr lang="fi-FI" dirty="0" err="1"/>
              <a:t>adipiscing</a:t>
            </a:r>
            <a:r>
              <a:rPr lang="fi-FI" dirty="0"/>
              <a:t> elit</a:t>
            </a:r>
          </a:p>
          <a:p>
            <a:pPr lvl="1" rtl="0"/>
            <a:r>
              <a:rPr lang="fi-FI" dirty="0" err="1"/>
              <a:t>Nulla</a:t>
            </a:r>
            <a:r>
              <a:rPr lang="fi-FI" dirty="0"/>
              <a:t> </a:t>
            </a:r>
            <a:r>
              <a:rPr lang="fi-FI" dirty="0" err="1"/>
              <a:t>vestibulum</a:t>
            </a:r>
            <a:r>
              <a:rPr lang="fi-FI" dirty="0"/>
              <a:t>, </a:t>
            </a:r>
            <a:r>
              <a:rPr lang="fi-FI" dirty="0" err="1"/>
              <a:t>erat</a:t>
            </a:r>
            <a:r>
              <a:rPr lang="fi-FI" dirty="0"/>
              <a:t> in </a:t>
            </a:r>
            <a:r>
              <a:rPr lang="fi-FI" dirty="0" err="1"/>
              <a:t>vehicula</a:t>
            </a:r>
            <a:r>
              <a:rPr lang="fi-FI" dirty="0"/>
              <a:t> </a:t>
            </a:r>
            <a:r>
              <a:rPr lang="fi-FI" dirty="0" err="1"/>
              <a:t>rhoncus</a:t>
            </a:r>
            <a:r>
              <a:rPr lang="fi-FI" dirty="0"/>
              <a:t>, </a:t>
            </a:r>
            <a:r>
              <a:rPr lang="fi-FI" dirty="0" err="1"/>
              <a:t>nisi</a:t>
            </a:r>
            <a:r>
              <a:rPr lang="fi-FI" dirty="0"/>
              <a:t> </a:t>
            </a:r>
            <a:r>
              <a:rPr lang="fi-FI" dirty="0" err="1"/>
              <a:t>enim</a:t>
            </a:r>
            <a:r>
              <a:rPr lang="fi-FI" dirty="0"/>
              <a:t> </a:t>
            </a:r>
            <a:r>
              <a:rPr lang="fi-FI" dirty="0" err="1"/>
              <a:t>convallis</a:t>
            </a:r>
            <a:r>
              <a:rPr lang="fi-FI" dirty="0"/>
              <a:t> </a:t>
            </a:r>
            <a:r>
              <a:rPr lang="fi-FI" dirty="0" err="1"/>
              <a:t>purus</a:t>
            </a:r>
            <a:r>
              <a:rPr lang="fi-FI" dirty="0"/>
              <a:t>, </a:t>
            </a:r>
            <a:r>
              <a:rPr lang="fi-FI" dirty="0" err="1"/>
              <a:t>vel</a:t>
            </a:r>
            <a:r>
              <a:rPr lang="fi-FI" dirty="0"/>
              <a:t> </a:t>
            </a:r>
            <a:r>
              <a:rPr lang="fi-FI" dirty="0" err="1"/>
              <a:t>eleifend</a:t>
            </a:r>
            <a:r>
              <a:rPr lang="fi-FI" dirty="0"/>
              <a:t> libero </a:t>
            </a:r>
            <a:r>
              <a:rPr lang="fi-FI" dirty="0" err="1"/>
              <a:t>ligula</a:t>
            </a:r>
            <a:r>
              <a:rPr lang="fi-FI" dirty="0"/>
              <a:t> at </a:t>
            </a:r>
            <a:r>
              <a:rPr lang="fi-FI" dirty="0" err="1"/>
              <a:t>tortor</a:t>
            </a:r>
            <a:r>
              <a:rPr lang="fi-FI" dirty="0"/>
              <a:t>. </a:t>
            </a:r>
          </a:p>
        </p:txBody>
      </p:sp>
      <p:sp>
        <p:nvSpPr>
          <p:cNvPr id="45" name="Sisällön paikkamerkki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45" hasCustomPrompt="1"/>
          </p:nvPr>
        </p:nvSpPr>
        <p:spPr>
          <a:xfrm>
            <a:off x="3354369" y="1920274"/>
            <a:ext cx="2202434" cy="1147390"/>
          </a:xfrm>
        </p:spPr>
        <p:txBody>
          <a:bodyPr rtlCol="0"/>
          <a:lstStyle>
            <a:lvl1pPr marL="0" indent="0" rtl="0">
              <a:buNone/>
              <a:defRPr sz="1100" b="1">
                <a:solidFill>
                  <a:schemeClr val="tx1"/>
                </a:solidFill>
              </a:defRPr>
            </a:lvl1pPr>
            <a:lvl2pPr marL="182563" indent="-182563" rtl="0">
              <a:buFont typeface="Arial" panose="020B0604020202020204" pitchFamily="34" charset="0"/>
              <a:buChar char="•"/>
              <a:defRPr sz="1000">
                <a:solidFill>
                  <a:schemeClr val="tx1"/>
                </a:solidFill>
              </a:defRPr>
            </a:lvl2pPr>
            <a:lvl3pPr marL="542925" indent="0">
              <a:buNone/>
              <a:defRPr sz="1600">
                <a:solidFill>
                  <a:schemeClr val="tx1"/>
                </a:solidFill>
              </a:defRPr>
            </a:lvl3pPr>
            <a:lvl4pPr marL="809625" indent="0">
              <a:buNone/>
              <a:defRPr sz="1600">
                <a:solidFill>
                  <a:schemeClr val="tx1"/>
                </a:solidFill>
              </a:defRPr>
            </a:lvl4pPr>
            <a:lvl5pPr marL="1076325" indent="0">
              <a:buNone/>
              <a:defRPr sz="16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fi-FI" dirty="0"/>
              <a:t>Lorem </a:t>
            </a:r>
            <a:r>
              <a:rPr lang="fi-FI" dirty="0" err="1"/>
              <a:t>ipsum</a:t>
            </a:r>
            <a:r>
              <a:rPr lang="fi-FI" dirty="0"/>
              <a:t> </a:t>
            </a:r>
            <a:r>
              <a:rPr lang="fi-FI" dirty="0" err="1"/>
              <a:t>dolor</a:t>
            </a:r>
            <a:r>
              <a:rPr lang="fi-FI" dirty="0"/>
              <a:t> sit </a:t>
            </a:r>
            <a:r>
              <a:rPr lang="fi-FI" dirty="0" err="1"/>
              <a:t>amet</a:t>
            </a:r>
            <a:r>
              <a:rPr lang="fi-FI" dirty="0"/>
              <a:t>, </a:t>
            </a:r>
            <a:r>
              <a:rPr lang="fi-FI" dirty="0" err="1"/>
              <a:t>consectetur</a:t>
            </a:r>
            <a:r>
              <a:rPr lang="fi-FI" dirty="0"/>
              <a:t> </a:t>
            </a:r>
            <a:r>
              <a:rPr lang="fi-FI" dirty="0" err="1"/>
              <a:t>adipiscing</a:t>
            </a:r>
            <a:r>
              <a:rPr lang="fi-FI" dirty="0"/>
              <a:t> elit</a:t>
            </a:r>
          </a:p>
          <a:p>
            <a:pPr lvl="1" rtl="0"/>
            <a:r>
              <a:rPr lang="fi-FI" dirty="0" err="1"/>
              <a:t>Nulla</a:t>
            </a:r>
            <a:r>
              <a:rPr lang="fi-FI" dirty="0"/>
              <a:t> </a:t>
            </a:r>
            <a:r>
              <a:rPr lang="fi-FI" dirty="0" err="1"/>
              <a:t>vestibulum</a:t>
            </a:r>
            <a:r>
              <a:rPr lang="fi-FI" dirty="0"/>
              <a:t>, </a:t>
            </a:r>
            <a:r>
              <a:rPr lang="fi-FI" dirty="0" err="1"/>
              <a:t>erat</a:t>
            </a:r>
            <a:r>
              <a:rPr lang="fi-FI" dirty="0"/>
              <a:t> in </a:t>
            </a:r>
            <a:r>
              <a:rPr lang="fi-FI" dirty="0" err="1"/>
              <a:t>vehicula</a:t>
            </a:r>
            <a:r>
              <a:rPr lang="fi-FI" dirty="0"/>
              <a:t> </a:t>
            </a:r>
            <a:r>
              <a:rPr lang="fi-FI" dirty="0" err="1"/>
              <a:t>rhoncus</a:t>
            </a:r>
            <a:r>
              <a:rPr lang="fi-FI" dirty="0"/>
              <a:t>, </a:t>
            </a:r>
            <a:r>
              <a:rPr lang="fi-FI" dirty="0" err="1"/>
              <a:t>nisi</a:t>
            </a:r>
            <a:r>
              <a:rPr lang="fi-FI" dirty="0"/>
              <a:t> </a:t>
            </a:r>
            <a:r>
              <a:rPr lang="fi-FI" dirty="0" err="1"/>
              <a:t>enim</a:t>
            </a:r>
            <a:r>
              <a:rPr lang="fi-FI" dirty="0"/>
              <a:t> </a:t>
            </a:r>
            <a:r>
              <a:rPr lang="fi-FI" dirty="0" err="1"/>
              <a:t>convallis</a:t>
            </a:r>
            <a:r>
              <a:rPr lang="fi-FI" dirty="0"/>
              <a:t> </a:t>
            </a:r>
            <a:r>
              <a:rPr lang="fi-FI" dirty="0" err="1"/>
              <a:t>purus</a:t>
            </a:r>
            <a:r>
              <a:rPr lang="fi-FI" dirty="0"/>
              <a:t>, </a:t>
            </a:r>
            <a:r>
              <a:rPr lang="fi-FI" dirty="0" err="1"/>
              <a:t>vel</a:t>
            </a:r>
            <a:r>
              <a:rPr lang="fi-FI" dirty="0"/>
              <a:t> </a:t>
            </a:r>
            <a:r>
              <a:rPr lang="fi-FI" dirty="0" err="1"/>
              <a:t>eleifend</a:t>
            </a:r>
            <a:r>
              <a:rPr lang="fi-FI" dirty="0"/>
              <a:t> libero </a:t>
            </a:r>
            <a:r>
              <a:rPr lang="fi-FI" dirty="0" err="1"/>
              <a:t>ligula</a:t>
            </a:r>
            <a:r>
              <a:rPr lang="fi-FI" dirty="0"/>
              <a:t> at </a:t>
            </a:r>
            <a:r>
              <a:rPr lang="fi-FI" dirty="0" err="1"/>
              <a:t>tortor</a:t>
            </a:r>
            <a:r>
              <a:rPr lang="fi-FI" dirty="0"/>
              <a:t>. </a:t>
            </a:r>
          </a:p>
        </p:txBody>
      </p:sp>
      <p:sp>
        <p:nvSpPr>
          <p:cNvPr id="46" name="Sisällön paikkamerkki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46" hasCustomPrompt="1"/>
          </p:nvPr>
        </p:nvSpPr>
        <p:spPr>
          <a:xfrm>
            <a:off x="6323624" y="1920274"/>
            <a:ext cx="2202434" cy="1147390"/>
          </a:xfrm>
        </p:spPr>
        <p:txBody>
          <a:bodyPr rtlCol="0"/>
          <a:lstStyle>
            <a:lvl1pPr marL="0" indent="0" rtl="0">
              <a:buNone/>
              <a:defRPr sz="1100" b="1">
                <a:solidFill>
                  <a:schemeClr val="tx1"/>
                </a:solidFill>
              </a:defRPr>
            </a:lvl1pPr>
            <a:lvl2pPr marL="182563" indent="-182563" rtl="0">
              <a:buFont typeface="Arial" panose="020B0604020202020204" pitchFamily="34" charset="0"/>
              <a:buChar char="•"/>
              <a:defRPr sz="1000">
                <a:solidFill>
                  <a:schemeClr val="tx1"/>
                </a:solidFill>
              </a:defRPr>
            </a:lvl2pPr>
            <a:lvl3pPr marL="542925" indent="0">
              <a:buNone/>
              <a:defRPr sz="1600">
                <a:solidFill>
                  <a:schemeClr val="tx1"/>
                </a:solidFill>
              </a:defRPr>
            </a:lvl3pPr>
            <a:lvl4pPr marL="809625" indent="0">
              <a:buNone/>
              <a:defRPr sz="1600">
                <a:solidFill>
                  <a:schemeClr val="tx1"/>
                </a:solidFill>
              </a:defRPr>
            </a:lvl4pPr>
            <a:lvl5pPr marL="1076325" indent="0">
              <a:buNone/>
              <a:defRPr sz="16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fi-FI" dirty="0"/>
              <a:t>Lorem </a:t>
            </a:r>
            <a:r>
              <a:rPr lang="fi-FI" dirty="0" err="1"/>
              <a:t>ipsum</a:t>
            </a:r>
            <a:r>
              <a:rPr lang="fi-FI" dirty="0"/>
              <a:t> </a:t>
            </a:r>
            <a:r>
              <a:rPr lang="fi-FI" dirty="0" err="1"/>
              <a:t>dolor</a:t>
            </a:r>
            <a:r>
              <a:rPr lang="fi-FI" dirty="0"/>
              <a:t> sit </a:t>
            </a:r>
            <a:r>
              <a:rPr lang="fi-FI" dirty="0" err="1"/>
              <a:t>amet</a:t>
            </a:r>
            <a:r>
              <a:rPr lang="fi-FI" dirty="0"/>
              <a:t>, </a:t>
            </a:r>
            <a:r>
              <a:rPr lang="fi-FI" dirty="0" err="1"/>
              <a:t>consectetur</a:t>
            </a:r>
            <a:r>
              <a:rPr lang="fi-FI" dirty="0"/>
              <a:t> </a:t>
            </a:r>
            <a:r>
              <a:rPr lang="fi-FI" dirty="0" err="1"/>
              <a:t>adipiscing</a:t>
            </a:r>
            <a:r>
              <a:rPr lang="fi-FI" dirty="0"/>
              <a:t> elit</a:t>
            </a:r>
          </a:p>
          <a:p>
            <a:pPr lvl="1" rtl="0"/>
            <a:r>
              <a:rPr lang="fi-FI" dirty="0" err="1"/>
              <a:t>Nulla</a:t>
            </a:r>
            <a:r>
              <a:rPr lang="fi-FI" dirty="0"/>
              <a:t> </a:t>
            </a:r>
            <a:r>
              <a:rPr lang="fi-FI" dirty="0" err="1"/>
              <a:t>vestibulum</a:t>
            </a:r>
            <a:r>
              <a:rPr lang="fi-FI" dirty="0"/>
              <a:t>, </a:t>
            </a:r>
            <a:r>
              <a:rPr lang="fi-FI" dirty="0" err="1"/>
              <a:t>erat</a:t>
            </a:r>
            <a:r>
              <a:rPr lang="fi-FI" dirty="0"/>
              <a:t> in </a:t>
            </a:r>
            <a:r>
              <a:rPr lang="fi-FI" dirty="0" err="1"/>
              <a:t>vehicula</a:t>
            </a:r>
            <a:r>
              <a:rPr lang="fi-FI" dirty="0"/>
              <a:t> </a:t>
            </a:r>
            <a:r>
              <a:rPr lang="fi-FI" dirty="0" err="1"/>
              <a:t>rhoncus</a:t>
            </a:r>
            <a:r>
              <a:rPr lang="fi-FI" dirty="0"/>
              <a:t>, </a:t>
            </a:r>
            <a:r>
              <a:rPr lang="fi-FI" dirty="0" err="1"/>
              <a:t>nisi</a:t>
            </a:r>
            <a:r>
              <a:rPr lang="fi-FI" dirty="0"/>
              <a:t> </a:t>
            </a:r>
            <a:r>
              <a:rPr lang="fi-FI" dirty="0" err="1"/>
              <a:t>enim</a:t>
            </a:r>
            <a:r>
              <a:rPr lang="fi-FI" dirty="0"/>
              <a:t> </a:t>
            </a:r>
            <a:r>
              <a:rPr lang="fi-FI" dirty="0" err="1"/>
              <a:t>convallis</a:t>
            </a:r>
            <a:r>
              <a:rPr lang="fi-FI" dirty="0"/>
              <a:t> </a:t>
            </a:r>
            <a:r>
              <a:rPr lang="fi-FI" dirty="0" err="1"/>
              <a:t>purus</a:t>
            </a:r>
            <a:r>
              <a:rPr lang="fi-FI" dirty="0"/>
              <a:t>, </a:t>
            </a:r>
            <a:r>
              <a:rPr lang="fi-FI" dirty="0" err="1"/>
              <a:t>vel</a:t>
            </a:r>
            <a:r>
              <a:rPr lang="fi-FI" dirty="0"/>
              <a:t> </a:t>
            </a:r>
            <a:r>
              <a:rPr lang="fi-FI" dirty="0" err="1"/>
              <a:t>eleifend</a:t>
            </a:r>
            <a:r>
              <a:rPr lang="fi-FI" dirty="0"/>
              <a:t> libero </a:t>
            </a:r>
            <a:r>
              <a:rPr lang="fi-FI" dirty="0" err="1"/>
              <a:t>ligula</a:t>
            </a:r>
            <a:r>
              <a:rPr lang="fi-FI" dirty="0"/>
              <a:t> at </a:t>
            </a:r>
            <a:r>
              <a:rPr lang="fi-FI" dirty="0" err="1"/>
              <a:t>tortor</a:t>
            </a:r>
            <a:r>
              <a:rPr lang="fi-FI" dirty="0"/>
              <a:t>. </a:t>
            </a:r>
          </a:p>
        </p:txBody>
      </p:sp>
      <p:sp>
        <p:nvSpPr>
          <p:cNvPr id="47" name="Vertailu, vasen paikkamerkki 2">
            <a:extLst>
              <a:ext uri="{FF2B5EF4-FFF2-40B4-BE49-F238E27FC236}">
                <a16:creationId xmlns:a16="http://schemas.microsoft.com/office/drawing/2014/main" id="{78A963F8-6F6E-440E-B3B3-DDE13C083A36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2219722" y="3328284"/>
            <a:ext cx="1421472" cy="339483"/>
          </a:xfrm>
        </p:spPr>
        <p:txBody>
          <a:bodyPr rtlCol="0" anchor="b"/>
          <a:lstStyle>
            <a:lvl1pPr marL="0" indent="0" algn="ctr" rtl="0">
              <a:buFont typeface="Arial" panose="020B0604020202020204" pitchFamily="34" charset="0"/>
              <a:buNone/>
              <a:defRPr lang="fi-FI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 rtl="0"/>
            <a:r>
              <a:rPr lang="fi-FI" dirty="0"/>
              <a:t>27.3.2023</a:t>
            </a:r>
          </a:p>
        </p:txBody>
      </p:sp>
      <p:sp>
        <p:nvSpPr>
          <p:cNvPr id="48" name="Vertailu, vasen paikkamerkki 2">
            <a:extLst>
              <a:ext uri="{FF2B5EF4-FFF2-40B4-BE49-F238E27FC236}">
                <a16:creationId xmlns:a16="http://schemas.microsoft.com/office/drawing/2014/main" id="{78A963F8-6F6E-440E-B3B3-DDE13C083A36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775595" y="3984454"/>
            <a:ext cx="1421472" cy="339483"/>
          </a:xfrm>
        </p:spPr>
        <p:txBody>
          <a:bodyPr rtlCol="0" anchor="t"/>
          <a:lstStyle>
            <a:lvl1pPr marL="0" indent="0" algn="ctr" rtl="0">
              <a:buFont typeface="Arial" panose="020B0604020202020204" pitchFamily="34" charset="0"/>
              <a:buNone/>
              <a:defRPr lang="fi-FI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 rtl="0"/>
            <a:r>
              <a:rPr lang="fi-FI" dirty="0"/>
              <a:t>13.2.2023</a:t>
            </a:r>
          </a:p>
        </p:txBody>
      </p:sp>
      <p:sp>
        <p:nvSpPr>
          <p:cNvPr id="50" name="Vertailu, vasen paikkamerkki 2">
            <a:extLst>
              <a:ext uri="{FF2B5EF4-FFF2-40B4-BE49-F238E27FC236}">
                <a16:creationId xmlns:a16="http://schemas.microsoft.com/office/drawing/2014/main" id="{78A963F8-6F6E-440E-B3B3-DDE13C083A36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3744850" y="3984454"/>
            <a:ext cx="1421472" cy="339483"/>
          </a:xfrm>
        </p:spPr>
        <p:txBody>
          <a:bodyPr rtlCol="0" anchor="t"/>
          <a:lstStyle>
            <a:lvl1pPr marL="0" indent="0" algn="ctr" rtl="0">
              <a:buFont typeface="Arial" panose="020B0604020202020204" pitchFamily="34" charset="0"/>
              <a:buNone/>
              <a:defRPr lang="fi-FI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 rtl="0"/>
            <a:r>
              <a:rPr lang="fi-FI" dirty="0"/>
              <a:t>18.5.2023</a:t>
            </a:r>
          </a:p>
        </p:txBody>
      </p:sp>
      <p:sp>
        <p:nvSpPr>
          <p:cNvPr id="51" name="Vertailu, vasen paikkamerkki 2">
            <a:extLst>
              <a:ext uri="{FF2B5EF4-FFF2-40B4-BE49-F238E27FC236}">
                <a16:creationId xmlns:a16="http://schemas.microsoft.com/office/drawing/2014/main" id="{78A963F8-6F6E-440E-B3B3-DDE13C083A36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5312560" y="3328284"/>
            <a:ext cx="1421472" cy="339483"/>
          </a:xfrm>
        </p:spPr>
        <p:txBody>
          <a:bodyPr rtlCol="0" anchor="b"/>
          <a:lstStyle>
            <a:lvl1pPr marL="0" indent="0" algn="ctr" rtl="0">
              <a:buFont typeface="Arial" panose="020B0604020202020204" pitchFamily="34" charset="0"/>
              <a:buNone/>
              <a:defRPr lang="fi-FI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 rtl="0"/>
            <a:r>
              <a:rPr lang="fi-FI" dirty="0"/>
              <a:t>10.7.2023</a:t>
            </a:r>
          </a:p>
        </p:txBody>
      </p:sp>
      <p:sp>
        <p:nvSpPr>
          <p:cNvPr id="52" name="Vertailu, vasen paikkamerkki 2">
            <a:extLst>
              <a:ext uri="{FF2B5EF4-FFF2-40B4-BE49-F238E27FC236}">
                <a16:creationId xmlns:a16="http://schemas.microsoft.com/office/drawing/2014/main" id="{78A963F8-6F6E-440E-B3B3-DDE13C083A36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6714105" y="3984454"/>
            <a:ext cx="1421472" cy="339483"/>
          </a:xfrm>
        </p:spPr>
        <p:txBody>
          <a:bodyPr rtlCol="0" anchor="t"/>
          <a:lstStyle>
            <a:lvl1pPr marL="0" indent="0" algn="ctr" rtl="0">
              <a:buFont typeface="Arial" panose="020B0604020202020204" pitchFamily="34" charset="0"/>
              <a:buNone/>
              <a:defRPr lang="fi-FI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 rtl="0"/>
            <a:r>
              <a:rPr lang="fi-FI" dirty="0"/>
              <a:t>5.9.2023</a:t>
            </a:r>
          </a:p>
        </p:txBody>
      </p:sp>
      <p:sp>
        <p:nvSpPr>
          <p:cNvPr id="53" name="Vertailu, vasen paikkamerkki 2">
            <a:extLst>
              <a:ext uri="{FF2B5EF4-FFF2-40B4-BE49-F238E27FC236}">
                <a16:creationId xmlns:a16="http://schemas.microsoft.com/office/drawing/2014/main" id="{78A963F8-6F6E-440E-B3B3-DDE13C083A36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8405399" y="3328284"/>
            <a:ext cx="1421472" cy="339483"/>
          </a:xfrm>
        </p:spPr>
        <p:txBody>
          <a:bodyPr rtlCol="0" anchor="b"/>
          <a:lstStyle>
            <a:lvl1pPr marL="0" indent="0" algn="ctr" rtl="0">
              <a:buFont typeface="Arial" panose="020B0604020202020204" pitchFamily="34" charset="0"/>
              <a:buNone/>
              <a:defRPr lang="fi-FI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 rtl="0"/>
            <a:r>
              <a:rPr lang="fi-FI" dirty="0"/>
              <a:t>7.10.2023</a:t>
            </a:r>
          </a:p>
        </p:txBody>
      </p:sp>
      <p:sp>
        <p:nvSpPr>
          <p:cNvPr id="54" name="Vertailu, vasen paikkamerkki 2">
            <a:extLst>
              <a:ext uri="{FF2B5EF4-FFF2-40B4-BE49-F238E27FC236}">
                <a16:creationId xmlns:a16="http://schemas.microsoft.com/office/drawing/2014/main" id="{78A963F8-6F6E-440E-B3B3-DDE13C083A36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9683361" y="3984454"/>
            <a:ext cx="1421472" cy="339483"/>
          </a:xfrm>
        </p:spPr>
        <p:txBody>
          <a:bodyPr rtlCol="0" anchor="t"/>
          <a:lstStyle>
            <a:lvl1pPr marL="0" indent="0" algn="ctr" rtl="0">
              <a:buFont typeface="Arial" panose="020B0604020202020204" pitchFamily="34" charset="0"/>
              <a:buNone/>
              <a:defRPr lang="fi-FI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 rtl="0"/>
            <a:r>
              <a:rPr lang="fi-FI" dirty="0"/>
              <a:t>12.12.2023</a:t>
            </a:r>
          </a:p>
        </p:txBody>
      </p:sp>
      <p:sp>
        <p:nvSpPr>
          <p:cNvPr id="62" name="Sisällön paikkamerkki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53" hasCustomPrompt="1"/>
          </p:nvPr>
        </p:nvSpPr>
        <p:spPr>
          <a:xfrm>
            <a:off x="9292880" y="1920274"/>
            <a:ext cx="2202434" cy="1147390"/>
          </a:xfrm>
        </p:spPr>
        <p:txBody>
          <a:bodyPr rtlCol="0"/>
          <a:lstStyle>
            <a:lvl1pPr marL="0" indent="0" rtl="0">
              <a:buNone/>
              <a:defRPr sz="1100" b="1">
                <a:solidFill>
                  <a:schemeClr val="tx1"/>
                </a:solidFill>
              </a:defRPr>
            </a:lvl1pPr>
            <a:lvl2pPr marL="182563" indent="-182563" rtl="0">
              <a:buFont typeface="Arial" panose="020B0604020202020204" pitchFamily="34" charset="0"/>
              <a:buChar char="•"/>
              <a:defRPr sz="1000">
                <a:solidFill>
                  <a:schemeClr val="tx1"/>
                </a:solidFill>
              </a:defRPr>
            </a:lvl2pPr>
            <a:lvl3pPr marL="542925" indent="0">
              <a:buNone/>
              <a:defRPr sz="1600">
                <a:solidFill>
                  <a:schemeClr val="tx1"/>
                </a:solidFill>
              </a:defRPr>
            </a:lvl3pPr>
            <a:lvl4pPr marL="809625" indent="0">
              <a:buNone/>
              <a:defRPr sz="1600">
                <a:solidFill>
                  <a:schemeClr val="tx1"/>
                </a:solidFill>
              </a:defRPr>
            </a:lvl4pPr>
            <a:lvl5pPr marL="1076325" indent="0">
              <a:buNone/>
              <a:defRPr sz="16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fi-FI" dirty="0"/>
              <a:t>Lorem </a:t>
            </a:r>
            <a:r>
              <a:rPr lang="fi-FI" dirty="0" err="1"/>
              <a:t>ipsum</a:t>
            </a:r>
            <a:r>
              <a:rPr lang="fi-FI" dirty="0"/>
              <a:t> </a:t>
            </a:r>
            <a:r>
              <a:rPr lang="fi-FI" dirty="0" err="1"/>
              <a:t>dolor</a:t>
            </a:r>
            <a:r>
              <a:rPr lang="fi-FI" dirty="0"/>
              <a:t> sit </a:t>
            </a:r>
            <a:r>
              <a:rPr lang="fi-FI" dirty="0" err="1"/>
              <a:t>amet</a:t>
            </a:r>
            <a:r>
              <a:rPr lang="fi-FI" dirty="0"/>
              <a:t>, </a:t>
            </a:r>
            <a:r>
              <a:rPr lang="fi-FI" dirty="0" err="1"/>
              <a:t>consectetur</a:t>
            </a:r>
            <a:r>
              <a:rPr lang="fi-FI" dirty="0"/>
              <a:t> </a:t>
            </a:r>
            <a:r>
              <a:rPr lang="fi-FI" dirty="0" err="1"/>
              <a:t>adipiscing</a:t>
            </a:r>
            <a:r>
              <a:rPr lang="fi-FI" dirty="0"/>
              <a:t> elit</a:t>
            </a:r>
          </a:p>
          <a:p>
            <a:pPr lvl="1" rtl="0"/>
            <a:r>
              <a:rPr lang="fi-FI" dirty="0" err="1"/>
              <a:t>Nulla</a:t>
            </a:r>
            <a:r>
              <a:rPr lang="fi-FI" dirty="0"/>
              <a:t> </a:t>
            </a:r>
            <a:r>
              <a:rPr lang="fi-FI" dirty="0" err="1"/>
              <a:t>vestibulum</a:t>
            </a:r>
            <a:r>
              <a:rPr lang="fi-FI" dirty="0"/>
              <a:t>, </a:t>
            </a:r>
            <a:r>
              <a:rPr lang="fi-FI" dirty="0" err="1"/>
              <a:t>erat</a:t>
            </a:r>
            <a:r>
              <a:rPr lang="fi-FI" dirty="0"/>
              <a:t> in </a:t>
            </a:r>
            <a:r>
              <a:rPr lang="fi-FI" dirty="0" err="1"/>
              <a:t>vehicula</a:t>
            </a:r>
            <a:r>
              <a:rPr lang="fi-FI" dirty="0"/>
              <a:t> </a:t>
            </a:r>
            <a:r>
              <a:rPr lang="fi-FI" dirty="0" err="1"/>
              <a:t>rhoncus</a:t>
            </a:r>
            <a:r>
              <a:rPr lang="fi-FI" dirty="0"/>
              <a:t>, </a:t>
            </a:r>
            <a:r>
              <a:rPr lang="fi-FI" dirty="0" err="1"/>
              <a:t>nisi</a:t>
            </a:r>
            <a:r>
              <a:rPr lang="fi-FI" dirty="0"/>
              <a:t> </a:t>
            </a:r>
            <a:r>
              <a:rPr lang="fi-FI" dirty="0" err="1"/>
              <a:t>enim</a:t>
            </a:r>
            <a:r>
              <a:rPr lang="fi-FI" dirty="0"/>
              <a:t> </a:t>
            </a:r>
            <a:r>
              <a:rPr lang="fi-FI" dirty="0" err="1"/>
              <a:t>convallis</a:t>
            </a:r>
            <a:r>
              <a:rPr lang="fi-FI" dirty="0"/>
              <a:t> </a:t>
            </a:r>
            <a:r>
              <a:rPr lang="fi-FI" dirty="0" err="1"/>
              <a:t>purus</a:t>
            </a:r>
            <a:r>
              <a:rPr lang="fi-FI" dirty="0"/>
              <a:t>, </a:t>
            </a:r>
            <a:r>
              <a:rPr lang="fi-FI" dirty="0" err="1"/>
              <a:t>vel</a:t>
            </a:r>
            <a:r>
              <a:rPr lang="fi-FI" dirty="0"/>
              <a:t> </a:t>
            </a:r>
            <a:r>
              <a:rPr lang="fi-FI" dirty="0" err="1"/>
              <a:t>eleifend</a:t>
            </a:r>
            <a:r>
              <a:rPr lang="fi-FI" dirty="0"/>
              <a:t> libero </a:t>
            </a:r>
            <a:r>
              <a:rPr lang="fi-FI" dirty="0" err="1"/>
              <a:t>ligula</a:t>
            </a:r>
            <a:r>
              <a:rPr lang="fi-FI" dirty="0"/>
              <a:t> at </a:t>
            </a:r>
            <a:r>
              <a:rPr lang="fi-FI" dirty="0" err="1"/>
              <a:t>tortor</a:t>
            </a:r>
            <a:r>
              <a:rPr lang="fi-FI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041713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1_Väliotsikkodia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0432" y="2674979"/>
            <a:ext cx="8000509" cy="2770232"/>
          </a:xfrm>
        </p:spPr>
        <p:txBody>
          <a:bodyPr rtlCol="0" anchor="t"/>
          <a:lstStyle>
            <a:lvl1pPr rtl="0">
              <a:lnSpc>
                <a:spcPct val="95000"/>
              </a:lnSpc>
              <a:defRPr sz="4000" b="0" baseline="0">
                <a:solidFill>
                  <a:schemeClr val="accent5"/>
                </a:solidFill>
              </a:defRPr>
            </a:lvl1pPr>
          </a:lstStyle>
          <a:p>
            <a:pPr rtl="0"/>
            <a:r>
              <a:rPr lang="fi-FI" dirty="0"/>
              <a:t>40 pt </a:t>
            </a:r>
            <a:r>
              <a:rPr lang="fi-FI" dirty="0" err="1"/>
              <a:t>Väliotikkodia</a:t>
            </a:r>
            <a:r>
              <a:rPr lang="fi-FI" dirty="0"/>
              <a:t> Lorem </a:t>
            </a:r>
            <a:r>
              <a:rPr lang="fi-FI" dirty="0" err="1"/>
              <a:t>ipsum</a:t>
            </a:r>
            <a:r>
              <a:rPr lang="fi-FI" dirty="0"/>
              <a:t> </a:t>
            </a:r>
            <a:r>
              <a:rPr lang="fi-FI" dirty="0" err="1"/>
              <a:t>dolor</a:t>
            </a:r>
            <a:r>
              <a:rPr lang="fi-FI" dirty="0"/>
              <a:t> sit </a:t>
            </a:r>
            <a:r>
              <a:rPr lang="fi-FI" dirty="0" err="1"/>
              <a:t>amet</a:t>
            </a:r>
            <a:r>
              <a:rPr lang="fi-FI" dirty="0"/>
              <a:t>, </a:t>
            </a:r>
            <a:r>
              <a:rPr lang="fi-FI" dirty="0" err="1"/>
              <a:t>consectetur</a:t>
            </a:r>
            <a:r>
              <a:rPr lang="fi-FI" dirty="0"/>
              <a:t> </a:t>
            </a:r>
            <a:r>
              <a:rPr lang="fi-FI" dirty="0" err="1"/>
              <a:t>adipiscing</a:t>
            </a:r>
            <a:r>
              <a:rPr lang="fi-FI" dirty="0"/>
              <a:t> elit.</a:t>
            </a:r>
          </a:p>
        </p:txBody>
      </p:sp>
      <p:sp>
        <p:nvSpPr>
          <p:cNvPr id="7" name="Alaotsikko 2">
            <a:extLst>
              <a:ext uri="{FF2B5EF4-FFF2-40B4-BE49-F238E27FC236}">
                <a16:creationId xmlns:a16="http://schemas.microsoft.com/office/drawing/2014/main" id="{E97A9A62-1AA6-47A9-A1A0-54196823744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370989" y="88324"/>
            <a:ext cx="2388686" cy="1518052"/>
          </a:xfrm>
        </p:spPr>
        <p:txBody>
          <a:bodyPr rtlCol="0">
            <a:noAutofit/>
          </a:bodyPr>
          <a:lstStyle>
            <a:lvl1pPr marL="0" indent="0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sz="12000">
                <a:solidFill>
                  <a:schemeClr val="accent5"/>
                </a:solidFill>
              </a:defRPr>
            </a:lvl1pPr>
            <a:lvl2pPr marL="552450" indent="-28575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fi-FI" dirty="0"/>
              <a:t>1</a:t>
            </a:r>
          </a:p>
        </p:txBody>
      </p:sp>
      <p:grpSp>
        <p:nvGrpSpPr>
          <p:cNvPr id="26" name="Group 28"/>
          <p:cNvGrpSpPr>
            <a:grpSpLocks noChangeAspect="1"/>
          </p:cNvGrpSpPr>
          <p:nvPr userDrawn="1"/>
        </p:nvGrpSpPr>
        <p:grpSpPr bwMode="auto">
          <a:xfrm>
            <a:off x="310242" y="6144138"/>
            <a:ext cx="1524141" cy="428400"/>
            <a:chOff x="3418" y="2582"/>
            <a:chExt cx="4682" cy="1316"/>
          </a:xfrm>
          <a:solidFill>
            <a:schemeClr val="accent5"/>
          </a:solidFill>
        </p:grpSpPr>
        <p:sp>
          <p:nvSpPr>
            <p:cNvPr id="27" name="Freeform 29"/>
            <p:cNvSpPr>
              <a:spLocks/>
            </p:cNvSpPr>
            <p:nvPr/>
          </p:nvSpPr>
          <p:spPr bwMode="auto">
            <a:xfrm>
              <a:off x="4383" y="2748"/>
              <a:ext cx="1342" cy="858"/>
            </a:xfrm>
            <a:custGeom>
              <a:avLst/>
              <a:gdLst>
                <a:gd name="T0" fmla="*/ 0 w 567"/>
                <a:gd name="T1" fmla="*/ 361 h 361"/>
                <a:gd name="T2" fmla="*/ 0 w 567"/>
                <a:gd name="T3" fmla="*/ 0 h 361"/>
                <a:gd name="T4" fmla="*/ 197 w 567"/>
                <a:gd name="T5" fmla="*/ 0 h 361"/>
                <a:gd name="T6" fmla="*/ 203 w 567"/>
                <a:gd name="T7" fmla="*/ 59 h 361"/>
                <a:gd name="T8" fmla="*/ 358 w 567"/>
                <a:gd name="T9" fmla="*/ 0 h 361"/>
                <a:gd name="T10" fmla="*/ 567 w 567"/>
                <a:gd name="T11" fmla="*/ 195 h 361"/>
                <a:gd name="T12" fmla="*/ 567 w 567"/>
                <a:gd name="T13" fmla="*/ 361 h 361"/>
                <a:gd name="T14" fmla="*/ 442 w 567"/>
                <a:gd name="T15" fmla="*/ 361 h 361"/>
                <a:gd name="T16" fmla="*/ 365 w 567"/>
                <a:gd name="T17" fmla="*/ 301 h 361"/>
                <a:gd name="T18" fmla="*/ 365 w 567"/>
                <a:gd name="T19" fmla="*/ 135 h 361"/>
                <a:gd name="T20" fmla="*/ 284 w 567"/>
                <a:gd name="T21" fmla="*/ 57 h 361"/>
                <a:gd name="T22" fmla="*/ 203 w 567"/>
                <a:gd name="T23" fmla="*/ 135 h 361"/>
                <a:gd name="T24" fmla="*/ 203 w 567"/>
                <a:gd name="T25" fmla="*/ 301 h 361"/>
                <a:gd name="T26" fmla="*/ 127 w 567"/>
                <a:gd name="T27" fmla="*/ 361 h 361"/>
                <a:gd name="T28" fmla="*/ 0 w 567"/>
                <a:gd name="T29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67" h="361">
                  <a:moveTo>
                    <a:pt x="0" y="361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203" y="59"/>
                    <a:pt x="203" y="59"/>
                    <a:pt x="203" y="59"/>
                  </a:cubicBezTo>
                  <a:cubicBezTo>
                    <a:pt x="213" y="49"/>
                    <a:pt x="269" y="0"/>
                    <a:pt x="358" y="0"/>
                  </a:cubicBezTo>
                  <a:cubicBezTo>
                    <a:pt x="542" y="0"/>
                    <a:pt x="567" y="97"/>
                    <a:pt x="567" y="195"/>
                  </a:cubicBezTo>
                  <a:cubicBezTo>
                    <a:pt x="567" y="361"/>
                    <a:pt x="567" y="361"/>
                    <a:pt x="567" y="361"/>
                  </a:cubicBezTo>
                  <a:cubicBezTo>
                    <a:pt x="442" y="361"/>
                    <a:pt x="442" y="361"/>
                    <a:pt x="442" y="361"/>
                  </a:cubicBezTo>
                  <a:cubicBezTo>
                    <a:pt x="404" y="361"/>
                    <a:pt x="365" y="353"/>
                    <a:pt x="365" y="301"/>
                  </a:cubicBezTo>
                  <a:cubicBezTo>
                    <a:pt x="365" y="135"/>
                    <a:pt x="365" y="135"/>
                    <a:pt x="365" y="135"/>
                  </a:cubicBezTo>
                  <a:cubicBezTo>
                    <a:pt x="365" y="99"/>
                    <a:pt x="345" y="57"/>
                    <a:pt x="284" y="57"/>
                  </a:cubicBezTo>
                  <a:cubicBezTo>
                    <a:pt x="224" y="57"/>
                    <a:pt x="203" y="99"/>
                    <a:pt x="203" y="135"/>
                  </a:cubicBezTo>
                  <a:cubicBezTo>
                    <a:pt x="203" y="301"/>
                    <a:pt x="203" y="301"/>
                    <a:pt x="203" y="301"/>
                  </a:cubicBezTo>
                  <a:cubicBezTo>
                    <a:pt x="203" y="353"/>
                    <a:pt x="165" y="361"/>
                    <a:pt x="127" y="361"/>
                  </a:cubicBezTo>
                  <a:lnTo>
                    <a:pt x="0" y="36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8" name="Freeform 30"/>
            <p:cNvSpPr>
              <a:spLocks/>
            </p:cNvSpPr>
            <p:nvPr/>
          </p:nvSpPr>
          <p:spPr bwMode="auto">
            <a:xfrm>
              <a:off x="7243" y="2582"/>
              <a:ext cx="857" cy="1024"/>
            </a:xfrm>
            <a:custGeom>
              <a:avLst/>
              <a:gdLst>
                <a:gd name="T0" fmla="*/ 362 w 362"/>
                <a:gd name="T1" fmla="*/ 70 h 431"/>
                <a:gd name="T2" fmla="*/ 362 w 362"/>
                <a:gd name="T3" fmla="*/ 127 h 431"/>
                <a:gd name="T4" fmla="*/ 255 w 362"/>
                <a:gd name="T5" fmla="*/ 127 h 431"/>
                <a:gd name="T6" fmla="*/ 255 w 362"/>
                <a:gd name="T7" fmla="*/ 298 h 431"/>
                <a:gd name="T8" fmla="*/ 362 w 362"/>
                <a:gd name="T9" fmla="*/ 327 h 431"/>
                <a:gd name="T10" fmla="*/ 362 w 362"/>
                <a:gd name="T11" fmla="*/ 375 h 431"/>
                <a:gd name="T12" fmla="*/ 215 w 362"/>
                <a:gd name="T13" fmla="*/ 431 h 431"/>
                <a:gd name="T14" fmla="*/ 54 w 362"/>
                <a:gd name="T15" fmla="*/ 298 h 431"/>
                <a:gd name="T16" fmla="*/ 54 w 362"/>
                <a:gd name="T17" fmla="*/ 127 h 431"/>
                <a:gd name="T18" fmla="*/ 0 w 362"/>
                <a:gd name="T19" fmla="*/ 127 h 431"/>
                <a:gd name="T20" fmla="*/ 0 w 362"/>
                <a:gd name="T21" fmla="*/ 70 h 431"/>
                <a:gd name="T22" fmla="*/ 54 w 362"/>
                <a:gd name="T23" fmla="*/ 70 h 431"/>
                <a:gd name="T24" fmla="*/ 54 w 362"/>
                <a:gd name="T25" fmla="*/ 60 h 431"/>
                <a:gd name="T26" fmla="*/ 130 w 362"/>
                <a:gd name="T27" fmla="*/ 0 h 431"/>
                <a:gd name="T28" fmla="*/ 255 w 362"/>
                <a:gd name="T29" fmla="*/ 0 h 431"/>
                <a:gd name="T30" fmla="*/ 255 w 362"/>
                <a:gd name="T31" fmla="*/ 70 h 431"/>
                <a:gd name="T32" fmla="*/ 362 w 362"/>
                <a:gd name="T33" fmla="*/ 70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62" h="431">
                  <a:moveTo>
                    <a:pt x="362" y="70"/>
                  </a:moveTo>
                  <a:cubicBezTo>
                    <a:pt x="362" y="127"/>
                    <a:pt x="362" y="127"/>
                    <a:pt x="362" y="127"/>
                  </a:cubicBezTo>
                  <a:cubicBezTo>
                    <a:pt x="255" y="127"/>
                    <a:pt x="255" y="127"/>
                    <a:pt x="255" y="127"/>
                  </a:cubicBezTo>
                  <a:cubicBezTo>
                    <a:pt x="255" y="298"/>
                    <a:pt x="255" y="298"/>
                    <a:pt x="255" y="298"/>
                  </a:cubicBezTo>
                  <a:cubicBezTo>
                    <a:pt x="255" y="349"/>
                    <a:pt x="327" y="356"/>
                    <a:pt x="362" y="327"/>
                  </a:cubicBezTo>
                  <a:cubicBezTo>
                    <a:pt x="362" y="375"/>
                    <a:pt x="362" y="375"/>
                    <a:pt x="362" y="375"/>
                  </a:cubicBezTo>
                  <a:cubicBezTo>
                    <a:pt x="358" y="391"/>
                    <a:pt x="311" y="431"/>
                    <a:pt x="215" y="431"/>
                  </a:cubicBezTo>
                  <a:cubicBezTo>
                    <a:pt x="125" y="431"/>
                    <a:pt x="54" y="398"/>
                    <a:pt x="54" y="298"/>
                  </a:cubicBezTo>
                  <a:cubicBezTo>
                    <a:pt x="54" y="127"/>
                    <a:pt x="54" y="127"/>
                    <a:pt x="54" y="127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54" y="70"/>
                    <a:pt x="54" y="70"/>
                    <a:pt x="54" y="70"/>
                  </a:cubicBezTo>
                  <a:cubicBezTo>
                    <a:pt x="54" y="60"/>
                    <a:pt x="54" y="60"/>
                    <a:pt x="54" y="60"/>
                  </a:cubicBezTo>
                  <a:cubicBezTo>
                    <a:pt x="54" y="7"/>
                    <a:pt x="92" y="0"/>
                    <a:pt x="130" y="0"/>
                  </a:cubicBezTo>
                  <a:cubicBezTo>
                    <a:pt x="255" y="0"/>
                    <a:pt x="255" y="0"/>
                    <a:pt x="255" y="0"/>
                  </a:cubicBezTo>
                  <a:cubicBezTo>
                    <a:pt x="255" y="70"/>
                    <a:pt x="255" y="70"/>
                    <a:pt x="255" y="70"/>
                  </a:cubicBezTo>
                  <a:lnTo>
                    <a:pt x="362" y="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9" name="Freeform 31"/>
            <p:cNvSpPr>
              <a:spLocks/>
            </p:cNvSpPr>
            <p:nvPr/>
          </p:nvSpPr>
          <p:spPr bwMode="auto">
            <a:xfrm>
              <a:off x="5675" y="2748"/>
              <a:ext cx="1497" cy="1150"/>
            </a:xfrm>
            <a:custGeom>
              <a:avLst/>
              <a:gdLst>
                <a:gd name="T0" fmla="*/ 318 w 633"/>
                <a:gd name="T1" fmla="*/ 196 h 484"/>
                <a:gd name="T2" fmla="*/ 414 w 633"/>
                <a:gd name="T3" fmla="*/ 32 h 484"/>
                <a:gd name="T4" fmla="*/ 468 w 633"/>
                <a:gd name="T5" fmla="*/ 0 h 484"/>
                <a:gd name="T6" fmla="*/ 633 w 633"/>
                <a:gd name="T7" fmla="*/ 0 h 484"/>
                <a:gd name="T8" fmla="*/ 382 w 633"/>
                <a:gd name="T9" fmla="*/ 430 h 484"/>
                <a:gd name="T10" fmla="*/ 266 w 633"/>
                <a:gd name="T11" fmla="*/ 484 h 484"/>
                <a:gd name="T12" fmla="*/ 116 w 633"/>
                <a:gd name="T13" fmla="*/ 484 h 484"/>
                <a:gd name="T14" fmla="*/ 192 w 633"/>
                <a:gd name="T15" fmla="*/ 354 h 484"/>
                <a:gd name="T16" fmla="*/ 189 w 633"/>
                <a:gd name="T17" fmla="*/ 322 h 484"/>
                <a:gd name="T18" fmla="*/ 0 w 633"/>
                <a:gd name="T19" fmla="*/ 0 h 484"/>
                <a:gd name="T20" fmla="*/ 161 w 633"/>
                <a:gd name="T21" fmla="*/ 0 h 484"/>
                <a:gd name="T22" fmla="*/ 218 w 633"/>
                <a:gd name="T23" fmla="*/ 33 h 484"/>
                <a:gd name="T24" fmla="*/ 313 w 633"/>
                <a:gd name="T25" fmla="*/ 196 h 484"/>
                <a:gd name="T26" fmla="*/ 318 w 633"/>
                <a:gd name="T27" fmla="*/ 196 h 4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33" h="484">
                  <a:moveTo>
                    <a:pt x="318" y="196"/>
                  </a:moveTo>
                  <a:cubicBezTo>
                    <a:pt x="318" y="196"/>
                    <a:pt x="404" y="49"/>
                    <a:pt x="414" y="32"/>
                  </a:cubicBezTo>
                  <a:cubicBezTo>
                    <a:pt x="429" y="6"/>
                    <a:pt x="440" y="0"/>
                    <a:pt x="468" y="0"/>
                  </a:cubicBezTo>
                  <a:cubicBezTo>
                    <a:pt x="633" y="0"/>
                    <a:pt x="633" y="0"/>
                    <a:pt x="633" y="0"/>
                  </a:cubicBezTo>
                  <a:cubicBezTo>
                    <a:pt x="633" y="0"/>
                    <a:pt x="397" y="405"/>
                    <a:pt x="382" y="430"/>
                  </a:cubicBezTo>
                  <a:cubicBezTo>
                    <a:pt x="364" y="461"/>
                    <a:pt x="339" y="484"/>
                    <a:pt x="266" y="484"/>
                  </a:cubicBezTo>
                  <a:cubicBezTo>
                    <a:pt x="116" y="484"/>
                    <a:pt x="116" y="484"/>
                    <a:pt x="116" y="484"/>
                  </a:cubicBezTo>
                  <a:cubicBezTo>
                    <a:pt x="116" y="484"/>
                    <a:pt x="184" y="367"/>
                    <a:pt x="192" y="354"/>
                  </a:cubicBezTo>
                  <a:cubicBezTo>
                    <a:pt x="199" y="342"/>
                    <a:pt x="198" y="339"/>
                    <a:pt x="189" y="32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89" y="0"/>
                    <a:pt x="203" y="6"/>
                    <a:pt x="218" y="33"/>
                  </a:cubicBezTo>
                  <a:cubicBezTo>
                    <a:pt x="231" y="55"/>
                    <a:pt x="313" y="196"/>
                    <a:pt x="313" y="196"/>
                  </a:cubicBezTo>
                  <a:lnTo>
                    <a:pt x="318" y="19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32"/>
            <p:cNvSpPr>
              <a:spLocks/>
            </p:cNvSpPr>
            <p:nvPr/>
          </p:nvSpPr>
          <p:spPr bwMode="auto">
            <a:xfrm>
              <a:off x="3418" y="3093"/>
              <a:ext cx="230" cy="285"/>
            </a:xfrm>
            <a:custGeom>
              <a:avLst/>
              <a:gdLst>
                <a:gd name="T0" fmla="*/ 0 w 230"/>
                <a:gd name="T1" fmla="*/ 173 h 285"/>
                <a:gd name="T2" fmla="*/ 142 w 230"/>
                <a:gd name="T3" fmla="*/ 171 h 285"/>
                <a:gd name="T4" fmla="*/ 230 w 230"/>
                <a:gd name="T5" fmla="*/ 285 h 285"/>
                <a:gd name="T6" fmla="*/ 230 w 230"/>
                <a:gd name="T7" fmla="*/ 0 h 285"/>
                <a:gd name="T8" fmla="*/ 0 w 230"/>
                <a:gd name="T9" fmla="*/ 173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0" h="285">
                  <a:moveTo>
                    <a:pt x="0" y="173"/>
                  </a:moveTo>
                  <a:lnTo>
                    <a:pt x="142" y="171"/>
                  </a:lnTo>
                  <a:lnTo>
                    <a:pt x="230" y="285"/>
                  </a:lnTo>
                  <a:lnTo>
                    <a:pt x="230" y="0"/>
                  </a:lnTo>
                  <a:lnTo>
                    <a:pt x="0" y="1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33"/>
            <p:cNvSpPr>
              <a:spLocks/>
            </p:cNvSpPr>
            <p:nvPr/>
          </p:nvSpPr>
          <p:spPr bwMode="auto">
            <a:xfrm>
              <a:off x="3648" y="3207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1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1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34"/>
            <p:cNvSpPr>
              <a:spLocks/>
            </p:cNvSpPr>
            <p:nvPr/>
          </p:nvSpPr>
          <p:spPr bwMode="auto">
            <a:xfrm>
              <a:off x="3648" y="2919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1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1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35"/>
            <p:cNvSpPr>
              <a:spLocks/>
            </p:cNvSpPr>
            <p:nvPr/>
          </p:nvSpPr>
          <p:spPr bwMode="auto">
            <a:xfrm>
              <a:off x="3875" y="3321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36"/>
            <p:cNvSpPr>
              <a:spLocks/>
            </p:cNvSpPr>
            <p:nvPr/>
          </p:nvSpPr>
          <p:spPr bwMode="auto">
            <a:xfrm>
              <a:off x="3875" y="3033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2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2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37"/>
            <p:cNvSpPr>
              <a:spLocks/>
            </p:cNvSpPr>
            <p:nvPr/>
          </p:nvSpPr>
          <p:spPr bwMode="auto">
            <a:xfrm>
              <a:off x="3875" y="2748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grpSp>
        <p:nvGrpSpPr>
          <p:cNvPr id="15" name="Group 4"/>
          <p:cNvGrpSpPr>
            <a:grpSpLocks noChangeAspect="1"/>
          </p:cNvGrpSpPr>
          <p:nvPr userDrawn="1"/>
        </p:nvGrpSpPr>
        <p:grpSpPr bwMode="auto">
          <a:xfrm>
            <a:off x="8760941" y="3426941"/>
            <a:ext cx="3431059" cy="3431059"/>
            <a:chOff x="1678" y="2"/>
            <a:chExt cx="4320" cy="4320"/>
          </a:xfrm>
          <a:solidFill>
            <a:schemeClr val="accent5"/>
          </a:solidFill>
        </p:grpSpPr>
        <p:sp>
          <p:nvSpPr>
            <p:cNvPr id="16" name="Rectangle 5"/>
            <p:cNvSpPr>
              <a:spLocks noChangeArrowheads="1"/>
            </p:cNvSpPr>
            <p:nvPr userDrawn="1"/>
          </p:nvSpPr>
          <p:spPr bwMode="auto">
            <a:xfrm>
              <a:off x="3118" y="1442"/>
              <a:ext cx="1440" cy="144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7" name="Rectangle 6"/>
            <p:cNvSpPr>
              <a:spLocks noChangeArrowheads="1"/>
            </p:cNvSpPr>
            <p:nvPr userDrawn="1"/>
          </p:nvSpPr>
          <p:spPr bwMode="auto">
            <a:xfrm>
              <a:off x="4558" y="2"/>
              <a:ext cx="1440" cy="144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8" name="Rectangle 7"/>
            <p:cNvSpPr>
              <a:spLocks noChangeArrowheads="1"/>
            </p:cNvSpPr>
            <p:nvPr userDrawn="1"/>
          </p:nvSpPr>
          <p:spPr bwMode="auto">
            <a:xfrm>
              <a:off x="4558" y="2882"/>
              <a:ext cx="1440" cy="144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Rectangle 8"/>
            <p:cNvSpPr>
              <a:spLocks noChangeArrowheads="1"/>
            </p:cNvSpPr>
            <p:nvPr userDrawn="1"/>
          </p:nvSpPr>
          <p:spPr bwMode="auto">
            <a:xfrm>
              <a:off x="1678" y="2882"/>
              <a:ext cx="1440" cy="144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2676578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2_Väliotsikkodia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0432" y="2674979"/>
            <a:ext cx="8000509" cy="2770232"/>
          </a:xfrm>
        </p:spPr>
        <p:txBody>
          <a:bodyPr rtlCol="0" anchor="t"/>
          <a:lstStyle>
            <a:lvl1pPr rtl="0">
              <a:lnSpc>
                <a:spcPct val="95000"/>
              </a:lnSpc>
              <a:defRPr sz="4000" b="0" baseline="0">
                <a:solidFill>
                  <a:schemeClr val="accent1"/>
                </a:solidFill>
              </a:defRPr>
            </a:lvl1pPr>
          </a:lstStyle>
          <a:p>
            <a:pPr rtl="0"/>
            <a:r>
              <a:rPr lang="fi-FI" dirty="0"/>
              <a:t>40 pt </a:t>
            </a:r>
            <a:r>
              <a:rPr lang="fi-FI" dirty="0" err="1"/>
              <a:t>Väliotikkodia</a:t>
            </a:r>
            <a:r>
              <a:rPr lang="fi-FI" dirty="0"/>
              <a:t> Lorem </a:t>
            </a:r>
            <a:r>
              <a:rPr lang="fi-FI" dirty="0" err="1"/>
              <a:t>ipsum</a:t>
            </a:r>
            <a:r>
              <a:rPr lang="fi-FI" dirty="0"/>
              <a:t> </a:t>
            </a:r>
            <a:r>
              <a:rPr lang="fi-FI" dirty="0" err="1"/>
              <a:t>dolor</a:t>
            </a:r>
            <a:r>
              <a:rPr lang="fi-FI" dirty="0"/>
              <a:t> sit </a:t>
            </a:r>
            <a:r>
              <a:rPr lang="fi-FI" dirty="0" err="1"/>
              <a:t>amet</a:t>
            </a:r>
            <a:r>
              <a:rPr lang="fi-FI" dirty="0"/>
              <a:t>, </a:t>
            </a:r>
            <a:r>
              <a:rPr lang="fi-FI" dirty="0" err="1"/>
              <a:t>consectetur</a:t>
            </a:r>
            <a:r>
              <a:rPr lang="fi-FI" dirty="0"/>
              <a:t> </a:t>
            </a:r>
            <a:r>
              <a:rPr lang="fi-FI" dirty="0" err="1"/>
              <a:t>adipiscing</a:t>
            </a:r>
            <a:r>
              <a:rPr lang="fi-FI" dirty="0"/>
              <a:t> elit.</a:t>
            </a:r>
          </a:p>
        </p:txBody>
      </p:sp>
      <p:sp>
        <p:nvSpPr>
          <p:cNvPr id="7" name="Alaotsikko 2">
            <a:extLst>
              <a:ext uri="{FF2B5EF4-FFF2-40B4-BE49-F238E27FC236}">
                <a16:creationId xmlns:a16="http://schemas.microsoft.com/office/drawing/2014/main" id="{E97A9A62-1AA6-47A9-A1A0-54196823744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370989" y="88324"/>
            <a:ext cx="2388686" cy="1518052"/>
          </a:xfrm>
        </p:spPr>
        <p:txBody>
          <a:bodyPr rtlCol="0">
            <a:noAutofit/>
          </a:bodyPr>
          <a:lstStyle>
            <a:lvl1pPr marL="0" indent="0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sz="12000">
                <a:solidFill>
                  <a:schemeClr val="accent1"/>
                </a:solidFill>
              </a:defRPr>
            </a:lvl1pPr>
            <a:lvl2pPr marL="552450" indent="-28575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fi-FI" dirty="0"/>
              <a:t>2</a:t>
            </a:r>
          </a:p>
        </p:txBody>
      </p:sp>
      <p:grpSp>
        <p:nvGrpSpPr>
          <p:cNvPr id="26" name="Group 28"/>
          <p:cNvGrpSpPr>
            <a:grpSpLocks noChangeAspect="1"/>
          </p:cNvGrpSpPr>
          <p:nvPr userDrawn="1"/>
        </p:nvGrpSpPr>
        <p:grpSpPr bwMode="auto">
          <a:xfrm>
            <a:off x="310242" y="6144138"/>
            <a:ext cx="1524141" cy="428400"/>
            <a:chOff x="3418" y="2582"/>
            <a:chExt cx="4682" cy="1316"/>
          </a:xfrm>
          <a:solidFill>
            <a:schemeClr val="accent1"/>
          </a:solidFill>
        </p:grpSpPr>
        <p:sp>
          <p:nvSpPr>
            <p:cNvPr id="27" name="Freeform 29"/>
            <p:cNvSpPr>
              <a:spLocks/>
            </p:cNvSpPr>
            <p:nvPr/>
          </p:nvSpPr>
          <p:spPr bwMode="auto">
            <a:xfrm>
              <a:off x="4383" y="2748"/>
              <a:ext cx="1342" cy="858"/>
            </a:xfrm>
            <a:custGeom>
              <a:avLst/>
              <a:gdLst>
                <a:gd name="T0" fmla="*/ 0 w 567"/>
                <a:gd name="T1" fmla="*/ 361 h 361"/>
                <a:gd name="T2" fmla="*/ 0 w 567"/>
                <a:gd name="T3" fmla="*/ 0 h 361"/>
                <a:gd name="T4" fmla="*/ 197 w 567"/>
                <a:gd name="T5" fmla="*/ 0 h 361"/>
                <a:gd name="T6" fmla="*/ 203 w 567"/>
                <a:gd name="T7" fmla="*/ 59 h 361"/>
                <a:gd name="T8" fmla="*/ 358 w 567"/>
                <a:gd name="T9" fmla="*/ 0 h 361"/>
                <a:gd name="T10" fmla="*/ 567 w 567"/>
                <a:gd name="T11" fmla="*/ 195 h 361"/>
                <a:gd name="T12" fmla="*/ 567 w 567"/>
                <a:gd name="T13" fmla="*/ 361 h 361"/>
                <a:gd name="T14" fmla="*/ 442 w 567"/>
                <a:gd name="T15" fmla="*/ 361 h 361"/>
                <a:gd name="T16" fmla="*/ 365 w 567"/>
                <a:gd name="T17" fmla="*/ 301 h 361"/>
                <a:gd name="T18" fmla="*/ 365 w 567"/>
                <a:gd name="T19" fmla="*/ 135 h 361"/>
                <a:gd name="T20" fmla="*/ 284 w 567"/>
                <a:gd name="T21" fmla="*/ 57 h 361"/>
                <a:gd name="T22" fmla="*/ 203 w 567"/>
                <a:gd name="T23" fmla="*/ 135 h 361"/>
                <a:gd name="T24" fmla="*/ 203 w 567"/>
                <a:gd name="T25" fmla="*/ 301 h 361"/>
                <a:gd name="T26" fmla="*/ 127 w 567"/>
                <a:gd name="T27" fmla="*/ 361 h 361"/>
                <a:gd name="T28" fmla="*/ 0 w 567"/>
                <a:gd name="T29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67" h="361">
                  <a:moveTo>
                    <a:pt x="0" y="361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203" y="59"/>
                    <a:pt x="203" y="59"/>
                    <a:pt x="203" y="59"/>
                  </a:cubicBezTo>
                  <a:cubicBezTo>
                    <a:pt x="213" y="49"/>
                    <a:pt x="269" y="0"/>
                    <a:pt x="358" y="0"/>
                  </a:cubicBezTo>
                  <a:cubicBezTo>
                    <a:pt x="542" y="0"/>
                    <a:pt x="567" y="97"/>
                    <a:pt x="567" y="195"/>
                  </a:cubicBezTo>
                  <a:cubicBezTo>
                    <a:pt x="567" y="361"/>
                    <a:pt x="567" y="361"/>
                    <a:pt x="567" y="361"/>
                  </a:cubicBezTo>
                  <a:cubicBezTo>
                    <a:pt x="442" y="361"/>
                    <a:pt x="442" y="361"/>
                    <a:pt x="442" y="361"/>
                  </a:cubicBezTo>
                  <a:cubicBezTo>
                    <a:pt x="404" y="361"/>
                    <a:pt x="365" y="353"/>
                    <a:pt x="365" y="301"/>
                  </a:cubicBezTo>
                  <a:cubicBezTo>
                    <a:pt x="365" y="135"/>
                    <a:pt x="365" y="135"/>
                    <a:pt x="365" y="135"/>
                  </a:cubicBezTo>
                  <a:cubicBezTo>
                    <a:pt x="365" y="99"/>
                    <a:pt x="345" y="57"/>
                    <a:pt x="284" y="57"/>
                  </a:cubicBezTo>
                  <a:cubicBezTo>
                    <a:pt x="224" y="57"/>
                    <a:pt x="203" y="99"/>
                    <a:pt x="203" y="135"/>
                  </a:cubicBezTo>
                  <a:cubicBezTo>
                    <a:pt x="203" y="301"/>
                    <a:pt x="203" y="301"/>
                    <a:pt x="203" y="301"/>
                  </a:cubicBezTo>
                  <a:cubicBezTo>
                    <a:pt x="203" y="353"/>
                    <a:pt x="165" y="361"/>
                    <a:pt x="127" y="361"/>
                  </a:cubicBezTo>
                  <a:lnTo>
                    <a:pt x="0" y="36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8" name="Freeform 30"/>
            <p:cNvSpPr>
              <a:spLocks/>
            </p:cNvSpPr>
            <p:nvPr/>
          </p:nvSpPr>
          <p:spPr bwMode="auto">
            <a:xfrm>
              <a:off x="7243" y="2582"/>
              <a:ext cx="857" cy="1024"/>
            </a:xfrm>
            <a:custGeom>
              <a:avLst/>
              <a:gdLst>
                <a:gd name="T0" fmla="*/ 362 w 362"/>
                <a:gd name="T1" fmla="*/ 70 h 431"/>
                <a:gd name="T2" fmla="*/ 362 w 362"/>
                <a:gd name="T3" fmla="*/ 127 h 431"/>
                <a:gd name="T4" fmla="*/ 255 w 362"/>
                <a:gd name="T5" fmla="*/ 127 h 431"/>
                <a:gd name="T6" fmla="*/ 255 w 362"/>
                <a:gd name="T7" fmla="*/ 298 h 431"/>
                <a:gd name="T8" fmla="*/ 362 w 362"/>
                <a:gd name="T9" fmla="*/ 327 h 431"/>
                <a:gd name="T10" fmla="*/ 362 w 362"/>
                <a:gd name="T11" fmla="*/ 375 h 431"/>
                <a:gd name="T12" fmla="*/ 215 w 362"/>
                <a:gd name="T13" fmla="*/ 431 h 431"/>
                <a:gd name="T14" fmla="*/ 54 w 362"/>
                <a:gd name="T15" fmla="*/ 298 h 431"/>
                <a:gd name="T16" fmla="*/ 54 w 362"/>
                <a:gd name="T17" fmla="*/ 127 h 431"/>
                <a:gd name="T18" fmla="*/ 0 w 362"/>
                <a:gd name="T19" fmla="*/ 127 h 431"/>
                <a:gd name="T20" fmla="*/ 0 w 362"/>
                <a:gd name="T21" fmla="*/ 70 h 431"/>
                <a:gd name="T22" fmla="*/ 54 w 362"/>
                <a:gd name="T23" fmla="*/ 70 h 431"/>
                <a:gd name="T24" fmla="*/ 54 w 362"/>
                <a:gd name="T25" fmla="*/ 60 h 431"/>
                <a:gd name="T26" fmla="*/ 130 w 362"/>
                <a:gd name="T27" fmla="*/ 0 h 431"/>
                <a:gd name="T28" fmla="*/ 255 w 362"/>
                <a:gd name="T29" fmla="*/ 0 h 431"/>
                <a:gd name="T30" fmla="*/ 255 w 362"/>
                <a:gd name="T31" fmla="*/ 70 h 431"/>
                <a:gd name="T32" fmla="*/ 362 w 362"/>
                <a:gd name="T33" fmla="*/ 70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62" h="431">
                  <a:moveTo>
                    <a:pt x="362" y="70"/>
                  </a:moveTo>
                  <a:cubicBezTo>
                    <a:pt x="362" y="127"/>
                    <a:pt x="362" y="127"/>
                    <a:pt x="362" y="127"/>
                  </a:cubicBezTo>
                  <a:cubicBezTo>
                    <a:pt x="255" y="127"/>
                    <a:pt x="255" y="127"/>
                    <a:pt x="255" y="127"/>
                  </a:cubicBezTo>
                  <a:cubicBezTo>
                    <a:pt x="255" y="298"/>
                    <a:pt x="255" y="298"/>
                    <a:pt x="255" y="298"/>
                  </a:cubicBezTo>
                  <a:cubicBezTo>
                    <a:pt x="255" y="349"/>
                    <a:pt x="327" y="356"/>
                    <a:pt x="362" y="327"/>
                  </a:cubicBezTo>
                  <a:cubicBezTo>
                    <a:pt x="362" y="375"/>
                    <a:pt x="362" y="375"/>
                    <a:pt x="362" y="375"/>
                  </a:cubicBezTo>
                  <a:cubicBezTo>
                    <a:pt x="358" y="391"/>
                    <a:pt x="311" y="431"/>
                    <a:pt x="215" y="431"/>
                  </a:cubicBezTo>
                  <a:cubicBezTo>
                    <a:pt x="125" y="431"/>
                    <a:pt x="54" y="398"/>
                    <a:pt x="54" y="298"/>
                  </a:cubicBezTo>
                  <a:cubicBezTo>
                    <a:pt x="54" y="127"/>
                    <a:pt x="54" y="127"/>
                    <a:pt x="54" y="127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54" y="70"/>
                    <a:pt x="54" y="70"/>
                    <a:pt x="54" y="70"/>
                  </a:cubicBezTo>
                  <a:cubicBezTo>
                    <a:pt x="54" y="60"/>
                    <a:pt x="54" y="60"/>
                    <a:pt x="54" y="60"/>
                  </a:cubicBezTo>
                  <a:cubicBezTo>
                    <a:pt x="54" y="7"/>
                    <a:pt x="92" y="0"/>
                    <a:pt x="130" y="0"/>
                  </a:cubicBezTo>
                  <a:cubicBezTo>
                    <a:pt x="255" y="0"/>
                    <a:pt x="255" y="0"/>
                    <a:pt x="255" y="0"/>
                  </a:cubicBezTo>
                  <a:cubicBezTo>
                    <a:pt x="255" y="70"/>
                    <a:pt x="255" y="70"/>
                    <a:pt x="255" y="70"/>
                  </a:cubicBezTo>
                  <a:lnTo>
                    <a:pt x="362" y="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9" name="Freeform 31"/>
            <p:cNvSpPr>
              <a:spLocks/>
            </p:cNvSpPr>
            <p:nvPr/>
          </p:nvSpPr>
          <p:spPr bwMode="auto">
            <a:xfrm>
              <a:off x="5675" y="2748"/>
              <a:ext cx="1497" cy="1150"/>
            </a:xfrm>
            <a:custGeom>
              <a:avLst/>
              <a:gdLst>
                <a:gd name="T0" fmla="*/ 318 w 633"/>
                <a:gd name="T1" fmla="*/ 196 h 484"/>
                <a:gd name="T2" fmla="*/ 414 w 633"/>
                <a:gd name="T3" fmla="*/ 32 h 484"/>
                <a:gd name="T4" fmla="*/ 468 w 633"/>
                <a:gd name="T5" fmla="*/ 0 h 484"/>
                <a:gd name="T6" fmla="*/ 633 w 633"/>
                <a:gd name="T7" fmla="*/ 0 h 484"/>
                <a:gd name="T8" fmla="*/ 382 w 633"/>
                <a:gd name="T9" fmla="*/ 430 h 484"/>
                <a:gd name="T10" fmla="*/ 266 w 633"/>
                <a:gd name="T11" fmla="*/ 484 h 484"/>
                <a:gd name="T12" fmla="*/ 116 w 633"/>
                <a:gd name="T13" fmla="*/ 484 h 484"/>
                <a:gd name="T14" fmla="*/ 192 w 633"/>
                <a:gd name="T15" fmla="*/ 354 h 484"/>
                <a:gd name="T16" fmla="*/ 189 w 633"/>
                <a:gd name="T17" fmla="*/ 322 h 484"/>
                <a:gd name="T18" fmla="*/ 0 w 633"/>
                <a:gd name="T19" fmla="*/ 0 h 484"/>
                <a:gd name="T20" fmla="*/ 161 w 633"/>
                <a:gd name="T21" fmla="*/ 0 h 484"/>
                <a:gd name="T22" fmla="*/ 218 w 633"/>
                <a:gd name="T23" fmla="*/ 33 h 484"/>
                <a:gd name="T24" fmla="*/ 313 w 633"/>
                <a:gd name="T25" fmla="*/ 196 h 484"/>
                <a:gd name="T26" fmla="*/ 318 w 633"/>
                <a:gd name="T27" fmla="*/ 196 h 4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33" h="484">
                  <a:moveTo>
                    <a:pt x="318" y="196"/>
                  </a:moveTo>
                  <a:cubicBezTo>
                    <a:pt x="318" y="196"/>
                    <a:pt x="404" y="49"/>
                    <a:pt x="414" y="32"/>
                  </a:cubicBezTo>
                  <a:cubicBezTo>
                    <a:pt x="429" y="6"/>
                    <a:pt x="440" y="0"/>
                    <a:pt x="468" y="0"/>
                  </a:cubicBezTo>
                  <a:cubicBezTo>
                    <a:pt x="633" y="0"/>
                    <a:pt x="633" y="0"/>
                    <a:pt x="633" y="0"/>
                  </a:cubicBezTo>
                  <a:cubicBezTo>
                    <a:pt x="633" y="0"/>
                    <a:pt x="397" y="405"/>
                    <a:pt x="382" y="430"/>
                  </a:cubicBezTo>
                  <a:cubicBezTo>
                    <a:pt x="364" y="461"/>
                    <a:pt x="339" y="484"/>
                    <a:pt x="266" y="484"/>
                  </a:cubicBezTo>
                  <a:cubicBezTo>
                    <a:pt x="116" y="484"/>
                    <a:pt x="116" y="484"/>
                    <a:pt x="116" y="484"/>
                  </a:cubicBezTo>
                  <a:cubicBezTo>
                    <a:pt x="116" y="484"/>
                    <a:pt x="184" y="367"/>
                    <a:pt x="192" y="354"/>
                  </a:cubicBezTo>
                  <a:cubicBezTo>
                    <a:pt x="199" y="342"/>
                    <a:pt x="198" y="339"/>
                    <a:pt x="189" y="32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89" y="0"/>
                    <a:pt x="203" y="6"/>
                    <a:pt x="218" y="33"/>
                  </a:cubicBezTo>
                  <a:cubicBezTo>
                    <a:pt x="231" y="55"/>
                    <a:pt x="313" y="196"/>
                    <a:pt x="313" y="196"/>
                  </a:cubicBezTo>
                  <a:lnTo>
                    <a:pt x="318" y="19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32"/>
            <p:cNvSpPr>
              <a:spLocks/>
            </p:cNvSpPr>
            <p:nvPr/>
          </p:nvSpPr>
          <p:spPr bwMode="auto">
            <a:xfrm>
              <a:off x="3418" y="3093"/>
              <a:ext cx="230" cy="285"/>
            </a:xfrm>
            <a:custGeom>
              <a:avLst/>
              <a:gdLst>
                <a:gd name="T0" fmla="*/ 0 w 230"/>
                <a:gd name="T1" fmla="*/ 173 h 285"/>
                <a:gd name="T2" fmla="*/ 142 w 230"/>
                <a:gd name="T3" fmla="*/ 171 h 285"/>
                <a:gd name="T4" fmla="*/ 230 w 230"/>
                <a:gd name="T5" fmla="*/ 285 h 285"/>
                <a:gd name="T6" fmla="*/ 230 w 230"/>
                <a:gd name="T7" fmla="*/ 0 h 285"/>
                <a:gd name="T8" fmla="*/ 0 w 230"/>
                <a:gd name="T9" fmla="*/ 173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0" h="285">
                  <a:moveTo>
                    <a:pt x="0" y="173"/>
                  </a:moveTo>
                  <a:lnTo>
                    <a:pt x="142" y="171"/>
                  </a:lnTo>
                  <a:lnTo>
                    <a:pt x="230" y="285"/>
                  </a:lnTo>
                  <a:lnTo>
                    <a:pt x="230" y="0"/>
                  </a:lnTo>
                  <a:lnTo>
                    <a:pt x="0" y="1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33"/>
            <p:cNvSpPr>
              <a:spLocks/>
            </p:cNvSpPr>
            <p:nvPr/>
          </p:nvSpPr>
          <p:spPr bwMode="auto">
            <a:xfrm>
              <a:off x="3648" y="3207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1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1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34"/>
            <p:cNvSpPr>
              <a:spLocks/>
            </p:cNvSpPr>
            <p:nvPr/>
          </p:nvSpPr>
          <p:spPr bwMode="auto">
            <a:xfrm>
              <a:off x="3648" y="2919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1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1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35"/>
            <p:cNvSpPr>
              <a:spLocks/>
            </p:cNvSpPr>
            <p:nvPr/>
          </p:nvSpPr>
          <p:spPr bwMode="auto">
            <a:xfrm>
              <a:off x="3875" y="3321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36"/>
            <p:cNvSpPr>
              <a:spLocks/>
            </p:cNvSpPr>
            <p:nvPr/>
          </p:nvSpPr>
          <p:spPr bwMode="auto">
            <a:xfrm>
              <a:off x="3875" y="3033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2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2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37"/>
            <p:cNvSpPr>
              <a:spLocks/>
            </p:cNvSpPr>
            <p:nvPr/>
          </p:nvSpPr>
          <p:spPr bwMode="auto">
            <a:xfrm>
              <a:off x="3875" y="2748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grpSp>
        <p:nvGrpSpPr>
          <p:cNvPr id="15" name="Group 4"/>
          <p:cNvGrpSpPr>
            <a:grpSpLocks noChangeAspect="1"/>
          </p:cNvGrpSpPr>
          <p:nvPr userDrawn="1"/>
        </p:nvGrpSpPr>
        <p:grpSpPr bwMode="auto">
          <a:xfrm>
            <a:off x="8760941" y="3426941"/>
            <a:ext cx="3431059" cy="3431059"/>
            <a:chOff x="1678" y="2"/>
            <a:chExt cx="4320" cy="4320"/>
          </a:xfrm>
          <a:solidFill>
            <a:schemeClr val="accent1"/>
          </a:solidFill>
        </p:grpSpPr>
        <p:sp>
          <p:nvSpPr>
            <p:cNvPr id="16" name="Rectangle 5"/>
            <p:cNvSpPr>
              <a:spLocks noChangeArrowheads="1"/>
            </p:cNvSpPr>
            <p:nvPr userDrawn="1"/>
          </p:nvSpPr>
          <p:spPr bwMode="auto">
            <a:xfrm>
              <a:off x="3118" y="1442"/>
              <a:ext cx="1440" cy="144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7" name="Rectangle 6"/>
            <p:cNvSpPr>
              <a:spLocks noChangeArrowheads="1"/>
            </p:cNvSpPr>
            <p:nvPr userDrawn="1"/>
          </p:nvSpPr>
          <p:spPr bwMode="auto">
            <a:xfrm>
              <a:off x="4558" y="2"/>
              <a:ext cx="1440" cy="144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8" name="Rectangle 7"/>
            <p:cNvSpPr>
              <a:spLocks noChangeArrowheads="1"/>
            </p:cNvSpPr>
            <p:nvPr userDrawn="1"/>
          </p:nvSpPr>
          <p:spPr bwMode="auto">
            <a:xfrm>
              <a:off x="4558" y="2882"/>
              <a:ext cx="1440" cy="144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Rectangle 8"/>
            <p:cNvSpPr>
              <a:spLocks noChangeArrowheads="1"/>
            </p:cNvSpPr>
            <p:nvPr userDrawn="1"/>
          </p:nvSpPr>
          <p:spPr bwMode="auto">
            <a:xfrm>
              <a:off x="1678" y="2882"/>
              <a:ext cx="1440" cy="144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11444815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3_Väliotsikkodi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0432" y="2674979"/>
            <a:ext cx="8000509" cy="2770232"/>
          </a:xfrm>
        </p:spPr>
        <p:txBody>
          <a:bodyPr rtlCol="0" anchor="t"/>
          <a:lstStyle>
            <a:lvl1pPr rtl="0">
              <a:lnSpc>
                <a:spcPct val="95000"/>
              </a:lnSpc>
              <a:defRPr sz="4000" b="0" baseline="0">
                <a:solidFill>
                  <a:schemeClr val="accent6"/>
                </a:solidFill>
              </a:defRPr>
            </a:lvl1pPr>
          </a:lstStyle>
          <a:p>
            <a:pPr rtl="0"/>
            <a:r>
              <a:rPr lang="fi-FI" dirty="0"/>
              <a:t>40 pt </a:t>
            </a:r>
            <a:r>
              <a:rPr lang="fi-FI" dirty="0" err="1"/>
              <a:t>Väliotikkodia</a:t>
            </a:r>
            <a:r>
              <a:rPr lang="fi-FI" dirty="0"/>
              <a:t> Lorem </a:t>
            </a:r>
            <a:r>
              <a:rPr lang="fi-FI" dirty="0" err="1"/>
              <a:t>ipsum</a:t>
            </a:r>
            <a:r>
              <a:rPr lang="fi-FI" dirty="0"/>
              <a:t> </a:t>
            </a:r>
            <a:r>
              <a:rPr lang="fi-FI" dirty="0" err="1"/>
              <a:t>dolor</a:t>
            </a:r>
            <a:r>
              <a:rPr lang="fi-FI" dirty="0"/>
              <a:t> sit </a:t>
            </a:r>
            <a:r>
              <a:rPr lang="fi-FI" dirty="0" err="1"/>
              <a:t>amet</a:t>
            </a:r>
            <a:r>
              <a:rPr lang="fi-FI" dirty="0"/>
              <a:t>, </a:t>
            </a:r>
            <a:r>
              <a:rPr lang="fi-FI" dirty="0" err="1"/>
              <a:t>consectetur</a:t>
            </a:r>
            <a:r>
              <a:rPr lang="fi-FI" dirty="0"/>
              <a:t> </a:t>
            </a:r>
            <a:r>
              <a:rPr lang="fi-FI" dirty="0" err="1"/>
              <a:t>adipiscing</a:t>
            </a:r>
            <a:r>
              <a:rPr lang="fi-FI" dirty="0"/>
              <a:t> elit.</a:t>
            </a:r>
          </a:p>
        </p:txBody>
      </p:sp>
      <p:sp>
        <p:nvSpPr>
          <p:cNvPr id="7" name="Alaotsikko 2">
            <a:extLst>
              <a:ext uri="{FF2B5EF4-FFF2-40B4-BE49-F238E27FC236}">
                <a16:creationId xmlns:a16="http://schemas.microsoft.com/office/drawing/2014/main" id="{E97A9A62-1AA6-47A9-A1A0-54196823744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370989" y="88324"/>
            <a:ext cx="2388686" cy="1518052"/>
          </a:xfrm>
        </p:spPr>
        <p:txBody>
          <a:bodyPr rtlCol="0">
            <a:noAutofit/>
          </a:bodyPr>
          <a:lstStyle>
            <a:lvl1pPr marL="0" indent="0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sz="12000">
                <a:solidFill>
                  <a:schemeClr val="accent6"/>
                </a:solidFill>
              </a:defRPr>
            </a:lvl1pPr>
            <a:lvl2pPr marL="552450" indent="-28575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fi-FI" dirty="0"/>
              <a:t>3</a:t>
            </a:r>
          </a:p>
        </p:txBody>
      </p:sp>
      <p:grpSp>
        <p:nvGrpSpPr>
          <p:cNvPr id="26" name="Group 28"/>
          <p:cNvGrpSpPr>
            <a:grpSpLocks noChangeAspect="1"/>
          </p:cNvGrpSpPr>
          <p:nvPr userDrawn="1"/>
        </p:nvGrpSpPr>
        <p:grpSpPr bwMode="auto">
          <a:xfrm>
            <a:off x="310242" y="6144138"/>
            <a:ext cx="1524141" cy="428400"/>
            <a:chOff x="3418" y="2582"/>
            <a:chExt cx="4682" cy="1316"/>
          </a:xfrm>
          <a:solidFill>
            <a:schemeClr val="accent6"/>
          </a:solidFill>
        </p:grpSpPr>
        <p:sp>
          <p:nvSpPr>
            <p:cNvPr id="27" name="Freeform 29"/>
            <p:cNvSpPr>
              <a:spLocks/>
            </p:cNvSpPr>
            <p:nvPr/>
          </p:nvSpPr>
          <p:spPr bwMode="auto">
            <a:xfrm>
              <a:off x="4383" y="2748"/>
              <a:ext cx="1342" cy="858"/>
            </a:xfrm>
            <a:custGeom>
              <a:avLst/>
              <a:gdLst>
                <a:gd name="T0" fmla="*/ 0 w 567"/>
                <a:gd name="T1" fmla="*/ 361 h 361"/>
                <a:gd name="T2" fmla="*/ 0 w 567"/>
                <a:gd name="T3" fmla="*/ 0 h 361"/>
                <a:gd name="T4" fmla="*/ 197 w 567"/>
                <a:gd name="T5" fmla="*/ 0 h 361"/>
                <a:gd name="T6" fmla="*/ 203 w 567"/>
                <a:gd name="T7" fmla="*/ 59 h 361"/>
                <a:gd name="T8" fmla="*/ 358 w 567"/>
                <a:gd name="T9" fmla="*/ 0 h 361"/>
                <a:gd name="T10" fmla="*/ 567 w 567"/>
                <a:gd name="T11" fmla="*/ 195 h 361"/>
                <a:gd name="T12" fmla="*/ 567 w 567"/>
                <a:gd name="T13" fmla="*/ 361 h 361"/>
                <a:gd name="T14" fmla="*/ 442 w 567"/>
                <a:gd name="T15" fmla="*/ 361 h 361"/>
                <a:gd name="T16" fmla="*/ 365 w 567"/>
                <a:gd name="T17" fmla="*/ 301 h 361"/>
                <a:gd name="T18" fmla="*/ 365 w 567"/>
                <a:gd name="T19" fmla="*/ 135 h 361"/>
                <a:gd name="T20" fmla="*/ 284 w 567"/>
                <a:gd name="T21" fmla="*/ 57 h 361"/>
                <a:gd name="T22" fmla="*/ 203 w 567"/>
                <a:gd name="T23" fmla="*/ 135 h 361"/>
                <a:gd name="T24" fmla="*/ 203 w 567"/>
                <a:gd name="T25" fmla="*/ 301 h 361"/>
                <a:gd name="T26" fmla="*/ 127 w 567"/>
                <a:gd name="T27" fmla="*/ 361 h 361"/>
                <a:gd name="T28" fmla="*/ 0 w 567"/>
                <a:gd name="T29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67" h="361">
                  <a:moveTo>
                    <a:pt x="0" y="361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203" y="59"/>
                    <a:pt x="203" y="59"/>
                    <a:pt x="203" y="59"/>
                  </a:cubicBezTo>
                  <a:cubicBezTo>
                    <a:pt x="213" y="49"/>
                    <a:pt x="269" y="0"/>
                    <a:pt x="358" y="0"/>
                  </a:cubicBezTo>
                  <a:cubicBezTo>
                    <a:pt x="542" y="0"/>
                    <a:pt x="567" y="97"/>
                    <a:pt x="567" y="195"/>
                  </a:cubicBezTo>
                  <a:cubicBezTo>
                    <a:pt x="567" y="361"/>
                    <a:pt x="567" y="361"/>
                    <a:pt x="567" y="361"/>
                  </a:cubicBezTo>
                  <a:cubicBezTo>
                    <a:pt x="442" y="361"/>
                    <a:pt x="442" y="361"/>
                    <a:pt x="442" y="361"/>
                  </a:cubicBezTo>
                  <a:cubicBezTo>
                    <a:pt x="404" y="361"/>
                    <a:pt x="365" y="353"/>
                    <a:pt x="365" y="301"/>
                  </a:cubicBezTo>
                  <a:cubicBezTo>
                    <a:pt x="365" y="135"/>
                    <a:pt x="365" y="135"/>
                    <a:pt x="365" y="135"/>
                  </a:cubicBezTo>
                  <a:cubicBezTo>
                    <a:pt x="365" y="99"/>
                    <a:pt x="345" y="57"/>
                    <a:pt x="284" y="57"/>
                  </a:cubicBezTo>
                  <a:cubicBezTo>
                    <a:pt x="224" y="57"/>
                    <a:pt x="203" y="99"/>
                    <a:pt x="203" y="135"/>
                  </a:cubicBezTo>
                  <a:cubicBezTo>
                    <a:pt x="203" y="301"/>
                    <a:pt x="203" y="301"/>
                    <a:pt x="203" y="301"/>
                  </a:cubicBezTo>
                  <a:cubicBezTo>
                    <a:pt x="203" y="353"/>
                    <a:pt x="165" y="361"/>
                    <a:pt x="127" y="361"/>
                  </a:cubicBezTo>
                  <a:lnTo>
                    <a:pt x="0" y="36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8" name="Freeform 30"/>
            <p:cNvSpPr>
              <a:spLocks/>
            </p:cNvSpPr>
            <p:nvPr/>
          </p:nvSpPr>
          <p:spPr bwMode="auto">
            <a:xfrm>
              <a:off x="7243" y="2582"/>
              <a:ext cx="857" cy="1024"/>
            </a:xfrm>
            <a:custGeom>
              <a:avLst/>
              <a:gdLst>
                <a:gd name="T0" fmla="*/ 362 w 362"/>
                <a:gd name="T1" fmla="*/ 70 h 431"/>
                <a:gd name="T2" fmla="*/ 362 w 362"/>
                <a:gd name="T3" fmla="*/ 127 h 431"/>
                <a:gd name="T4" fmla="*/ 255 w 362"/>
                <a:gd name="T5" fmla="*/ 127 h 431"/>
                <a:gd name="T6" fmla="*/ 255 w 362"/>
                <a:gd name="T7" fmla="*/ 298 h 431"/>
                <a:gd name="T8" fmla="*/ 362 w 362"/>
                <a:gd name="T9" fmla="*/ 327 h 431"/>
                <a:gd name="T10" fmla="*/ 362 w 362"/>
                <a:gd name="T11" fmla="*/ 375 h 431"/>
                <a:gd name="T12" fmla="*/ 215 w 362"/>
                <a:gd name="T13" fmla="*/ 431 h 431"/>
                <a:gd name="T14" fmla="*/ 54 w 362"/>
                <a:gd name="T15" fmla="*/ 298 h 431"/>
                <a:gd name="T16" fmla="*/ 54 w 362"/>
                <a:gd name="T17" fmla="*/ 127 h 431"/>
                <a:gd name="T18" fmla="*/ 0 w 362"/>
                <a:gd name="T19" fmla="*/ 127 h 431"/>
                <a:gd name="T20" fmla="*/ 0 w 362"/>
                <a:gd name="T21" fmla="*/ 70 h 431"/>
                <a:gd name="T22" fmla="*/ 54 w 362"/>
                <a:gd name="T23" fmla="*/ 70 h 431"/>
                <a:gd name="T24" fmla="*/ 54 w 362"/>
                <a:gd name="T25" fmla="*/ 60 h 431"/>
                <a:gd name="T26" fmla="*/ 130 w 362"/>
                <a:gd name="T27" fmla="*/ 0 h 431"/>
                <a:gd name="T28" fmla="*/ 255 w 362"/>
                <a:gd name="T29" fmla="*/ 0 h 431"/>
                <a:gd name="T30" fmla="*/ 255 w 362"/>
                <a:gd name="T31" fmla="*/ 70 h 431"/>
                <a:gd name="T32" fmla="*/ 362 w 362"/>
                <a:gd name="T33" fmla="*/ 70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62" h="431">
                  <a:moveTo>
                    <a:pt x="362" y="70"/>
                  </a:moveTo>
                  <a:cubicBezTo>
                    <a:pt x="362" y="127"/>
                    <a:pt x="362" y="127"/>
                    <a:pt x="362" y="127"/>
                  </a:cubicBezTo>
                  <a:cubicBezTo>
                    <a:pt x="255" y="127"/>
                    <a:pt x="255" y="127"/>
                    <a:pt x="255" y="127"/>
                  </a:cubicBezTo>
                  <a:cubicBezTo>
                    <a:pt x="255" y="298"/>
                    <a:pt x="255" y="298"/>
                    <a:pt x="255" y="298"/>
                  </a:cubicBezTo>
                  <a:cubicBezTo>
                    <a:pt x="255" y="349"/>
                    <a:pt x="327" y="356"/>
                    <a:pt x="362" y="327"/>
                  </a:cubicBezTo>
                  <a:cubicBezTo>
                    <a:pt x="362" y="375"/>
                    <a:pt x="362" y="375"/>
                    <a:pt x="362" y="375"/>
                  </a:cubicBezTo>
                  <a:cubicBezTo>
                    <a:pt x="358" y="391"/>
                    <a:pt x="311" y="431"/>
                    <a:pt x="215" y="431"/>
                  </a:cubicBezTo>
                  <a:cubicBezTo>
                    <a:pt x="125" y="431"/>
                    <a:pt x="54" y="398"/>
                    <a:pt x="54" y="298"/>
                  </a:cubicBezTo>
                  <a:cubicBezTo>
                    <a:pt x="54" y="127"/>
                    <a:pt x="54" y="127"/>
                    <a:pt x="54" y="127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54" y="70"/>
                    <a:pt x="54" y="70"/>
                    <a:pt x="54" y="70"/>
                  </a:cubicBezTo>
                  <a:cubicBezTo>
                    <a:pt x="54" y="60"/>
                    <a:pt x="54" y="60"/>
                    <a:pt x="54" y="60"/>
                  </a:cubicBezTo>
                  <a:cubicBezTo>
                    <a:pt x="54" y="7"/>
                    <a:pt x="92" y="0"/>
                    <a:pt x="130" y="0"/>
                  </a:cubicBezTo>
                  <a:cubicBezTo>
                    <a:pt x="255" y="0"/>
                    <a:pt x="255" y="0"/>
                    <a:pt x="255" y="0"/>
                  </a:cubicBezTo>
                  <a:cubicBezTo>
                    <a:pt x="255" y="70"/>
                    <a:pt x="255" y="70"/>
                    <a:pt x="255" y="70"/>
                  </a:cubicBezTo>
                  <a:lnTo>
                    <a:pt x="362" y="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9" name="Freeform 31"/>
            <p:cNvSpPr>
              <a:spLocks/>
            </p:cNvSpPr>
            <p:nvPr/>
          </p:nvSpPr>
          <p:spPr bwMode="auto">
            <a:xfrm>
              <a:off x="5675" y="2748"/>
              <a:ext cx="1497" cy="1150"/>
            </a:xfrm>
            <a:custGeom>
              <a:avLst/>
              <a:gdLst>
                <a:gd name="T0" fmla="*/ 318 w 633"/>
                <a:gd name="T1" fmla="*/ 196 h 484"/>
                <a:gd name="T2" fmla="*/ 414 w 633"/>
                <a:gd name="T3" fmla="*/ 32 h 484"/>
                <a:gd name="T4" fmla="*/ 468 w 633"/>
                <a:gd name="T5" fmla="*/ 0 h 484"/>
                <a:gd name="T6" fmla="*/ 633 w 633"/>
                <a:gd name="T7" fmla="*/ 0 h 484"/>
                <a:gd name="T8" fmla="*/ 382 w 633"/>
                <a:gd name="T9" fmla="*/ 430 h 484"/>
                <a:gd name="T10" fmla="*/ 266 w 633"/>
                <a:gd name="T11" fmla="*/ 484 h 484"/>
                <a:gd name="T12" fmla="*/ 116 w 633"/>
                <a:gd name="T13" fmla="*/ 484 h 484"/>
                <a:gd name="T14" fmla="*/ 192 w 633"/>
                <a:gd name="T15" fmla="*/ 354 h 484"/>
                <a:gd name="T16" fmla="*/ 189 w 633"/>
                <a:gd name="T17" fmla="*/ 322 h 484"/>
                <a:gd name="T18" fmla="*/ 0 w 633"/>
                <a:gd name="T19" fmla="*/ 0 h 484"/>
                <a:gd name="T20" fmla="*/ 161 w 633"/>
                <a:gd name="T21" fmla="*/ 0 h 484"/>
                <a:gd name="T22" fmla="*/ 218 w 633"/>
                <a:gd name="T23" fmla="*/ 33 h 484"/>
                <a:gd name="T24" fmla="*/ 313 w 633"/>
                <a:gd name="T25" fmla="*/ 196 h 484"/>
                <a:gd name="T26" fmla="*/ 318 w 633"/>
                <a:gd name="T27" fmla="*/ 196 h 4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33" h="484">
                  <a:moveTo>
                    <a:pt x="318" y="196"/>
                  </a:moveTo>
                  <a:cubicBezTo>
                    <a:pt x="318" y="196"/>
                    <a:pt x="404" y="49"/>
                    <a:pt x="414" y="32"/>
                  </a:cubicBezTo>
                  <a:cubicBezTo>
                    <a:pt x="429" y="6"/>
                    <a:pt x="440" y="0"/>
                    <a:pt x="468" y="0"/>
                  </a:cubicBezTo>
                  <a:cubicBezTo>
                    <a:pt x="633" y="0"/>
                    <a:pt x="633" y="0"/>
                    <a:pt x="633" y="0"/>
                  </a:cubicBezTo>
                  <a:cubicBezTo>
                    <a:pt x="633" y="0"/>
                    <a:pt x="397" y="405"/>
                    <a:pt x="382" y="430"/>
                  </a:cubicBezTo>
                  <a:cubicBezTo>
                    <a:pt x="364" y="461"/>
                    <a:pt x="339" y="484"/>
                    <a:pt x="266" y="484"/>
                  </a:cubicBezTo>
                  <a:cubicBezTo>
                    <a:pt x="116" y="484"/>
                    <a:pt x="116" y="484"/>
                    <a:pt x="116" y="484"/>
                  </a:cubicBezTo>
                  <a:cubicBezTo>
                    <a:pt x="116" y="484"/>
                    <a:pt x="184" y="367"/>
                    <a:pt x="192" y="354"/>
                  </a:cubicBezTo>
                  <a:cubicBezTo>
                    <a:pt x="199" y="342"/>
                    <a:pt x="198" y="339"/>
                    <a:pt x="189" y="32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89" y="0"/>
                    <a:pt x="203" y="6"/>
                    <a:pt x="218" y="33"/>
                  </a:cubicBezTo>
                  <a:cubicBezTo>
                    <a:pt x="231" y="55"/>
                    <a:pt x="313" y="196"/>
                    <a:pt x="313" y="196"/>
                  </a:cubicBezTo>
                  <a:lnTo>
                    <a:pt x="318" y="19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32"/>
            <p:cNvSpPr>
              <a:spLocks/>
            </p:cNvSpPr>
            <p:nvPr/>
          </p:nvSpPr>
          <p:spPr bwMode="auto">
            <a:xfrm>
              <a:off x="3418" y="3093"/>
              <a:ext cx="230" cy="285"/>
            </a:xfrm>
            <a:custGeom>
              <a:avLst/>
              <a:gdLst>
                <a:gd name="T0" fmla="*/ 0 w 230"/>
                <a:gd name="T1" fmla="*/ 173 h 285"/>
                <a:gd name="T2" fmla="*/ 142 w 230"/>
                <a:gd name="T3" fmla="*/ 171 h 285"/>
                <a:gd name="T4" fmla="*/ 230 w 230"/>
                <a:gd name="T5" fmla="*/ 285 h 285"/>
                <a:gd name="T6" fmla="*/ 230 w 230"/>
                <a:gd name="T7" fmla="*/ 0 h 285"/>
                <a:gd name="T8" fmla="*/ 0 w 230"/>
                <a:gd name="T9" fmla="*/ 173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0" h="285">
                  <a:moveTo>
                    <a:pt x="0" y="173"/>
                  </a:moveTo>
                  <a:lnTo>
                    <a:pt x="142" y="171"/>
                  </a:lnTo>
                  <a:lnTo>
                    <a:pt x="230" y="285"/>
                  </a:lnTo>
                  <a:lnTo>
                    <a:pt x="230" y="0"/>
                  </a:lnTo>
                  <a:lnTo>
                    <a:pt x="0" y="1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33"/>
            <p:cNvSpPr>
              <a:spLocks/>
            </p:cNvSpPr>
            <p:nvPr/>
          </p:nvSpPr>
          <p:spPr bwMode="auto">
            <a:xfrm>
              <a:off x="3648" y="3207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1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1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34"/>
            <p:cNvSpPr>
              <a:spLocks/>
            </p:cNvSpPr>
            <p:nvPr/>
          </p:nvSpPr>
          <p:spPr bwMode="auto">
            <a:xfrm>
              <a:off x="3648" y="2919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1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1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35"/>
            <p:cNvSpPr>
              <a:spLocks/>
            </p:cNvSpPr>
            <p:nvPr/>
          </p:nvSpPr>
          <p:spPr bwMode="auto">
            <a:xfrm>
              <a:off x="3875" y="3321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36"/>
            <p:cNvSpPr>
              <a:spLocks/>
            </p:cNvSpPr>
            <p:nvPr/>
          </p:nvSpPr>
          <p:spPr bwMode="auto">
            <a:xfrm>
              <a:off x="3875" y="3033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2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2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37"/>
            <p:cNvSpPr>
              <a:spLocks/>
            </p:cNvSpPr>
            <p:nvPr/>
          </p:nvSpPr>
          <p:spPr bwMode="auto">
            <a:xfrm>
              <a:off x="3875" y="2748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grpSp>
        <p:nvGrpSpPr>
          <p:cNvPr id="20" name="Group 19"/>
          <p:cNvGrpSpPr>
            <a:grpSpLocks noChangeAspect="1"/>
          </p:cNvGrpSpPr>
          <p:nvPr userDrawn="1"/>
        </p:nvGrpSpPr>
        <p:grpSpPr bwMode="auto">
          <a:xfrm>
            <a:off x="7968652" y="2286000"/>
            <a:ext cx="4223348" cy="4572000"/>
            <a:chOff x="2768" y="1"/>
            <a:chExt cx="5984" cy="6478"/>
          </a:xfrm>
          <a:solidFill>
            <a:schemeClr val="accent6"/>
          </a:solidFill>
        </p:grpSpPr>
        <p:sp>
          <p:nvSpPr>
            <p:cNvPr id="21" name="Freeform 20"/>
            <p:cNvSpPr>
              <a:spLocks/>
            </p:cNvSpPr>
            <p:nvPr/>
          </p:nvSpPr>
          <p:spPr bwMode="auto">
            <a:xfrm>
              <a:off x="2768" y="3004"/>
              <a:ext cx="1995" cy="2489"/>
            </a:xfrm>
            <a:custGeom>
              <a:avLst/>
              <a:gdLst>
                <a:gd name="T0" fmla="*/ 0 w 1995"/>
                <a:gd name="T1" fmla="*/ 1503 h 2489"/>
                <a:gd name="T2" fmla="*/ 1246 w 1995"/>
                <a:gd name="T3" fmla="*/ 1497 h 2489"/>
                <a:gd name="T4" fmla="*/ 1994 w 1995"/>
                <a:gd name="T5" fmla="*/ 2489 h 2489"/>
                <a:gd name="T6" fmla="*/ 1995 w 1995"/>
                <a:gd name="T7" fmla="*/ 0 h 2489"/>
                <a:gd name="T8" fmla="*/ 0 w 1995"/>
                <a:gd name="T9" fmla="*/ 1503 h 24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95" h="2489">
                  <a:moveTo>
                    <a:pt x="0" y="1503"/>
                  </a:moveTo>
                  <a:lnTo>
                    <a:pt x="1246" y="1497"/>
                  </a:lnTo>
                  <a:lnTo>
                    <a:pt x="1994" y="2489"/>
                  </a:lnTo>
                  <a:lnTo>
                    <a:pt x="1995" y="0"/>
                  </a:lnTo>
                  <a:lnTo>
                    <a:pt x="0" y="15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2" name="Freeform 21"/>
            <p:cNvSpPr>
              <a:spLocks/>
            </p:cNvSpPr>
            <p:nvPr/>
          </p:nvSpPr>
          <p:spPr bwMode="auto">
            <a:xfrm>
              <a:off x="4762" y="3992"/>
              <a:ext cx="1993" cy="2487"/>
            </a:xfrm>
            <a:custGeom>
              <a:avLst/>
              <a:gdLst>
                <a:gd name="T0" fmla="*/ 1993 w 1993"/>
                <a:gd name="T1" fmla="*/ 2487 h 2487"/>
                <a:gd name="T2" fmla="*/ 1993 w 1993"/>
                <a:gd name="T3" fmla="*/ 0 h 2487"/>
                <a:gd name="T4" fmla="*/ 0 w 1993"/>
                <a:gd name="T5" fmla="*/ 1501 h 2487"/>
                <a:gd name="T6" fmla="*/ 1246 w 1993"/>
                <a:gd name="T7" fmla="*/ 1495 h 2487"/>
                <a:gd name="T8" fmla="*/ 1993 w 1993"/>
                <a:gd name="T9" fmla="*/ 2487 h 2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93" h="2487">
                  <a:moveTo>
                    <a:pt x="1993" y="2487"/>
                  </a:moveTo>
                  <a:lnTo>
                    <a:pt x="1993" y="0"/>
                  </a:lnTo>
                  <a:lnTo>
                    <a:pt x="0" y="1501"/>
                  </a:lnTo>
                  <a:lnTo>
                    <a:pt x="1246" y="1495"/>
                  </a:lnTo>
                  <a:lnTo>
                    <a:pt x="1993" y="248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3" name="Freeform 22"/>
            <p:cNvSpPr>
              <a:spLocks/>
            </p:cNvSpPr>
            <p:nvPr/>
          </p:nvSpPr>
          <p:spPr bwMode="auto">
            <a:xfrm>
              <a:off x="4762" y="1503"/>
              <a:ext cx="1993" cy="2488"/>
            </a:xfrm>
            <a:custGeom>
              <a:avLst/>
              <a:gdLst>
                <a:gd name="T0" fmla="*/ 1993 w 1993"/>
                <a:gd name="T1" fmla="*/ 2488 h 2488"/>
                <a:gd name="T2" fmla="*/ 1993 w 1993"/>
                <a:gd name="T3" fmla="*/ 0 h 2488"/>
                <a:gd name="T4" fmla="*/ 0 w 1993"/>
                <a:gd name="T5" fmla="*/ 1501 h 2488"/>
                <a:gd name="T6" fmla="*/ 1246 w 1993"/>
                <a:gd name="T7" fmla="*/ 1496 h 2488"/>
                <a:gd name="T8" fmla="*/ 1993 w 1993"/>
                <a:gd name="T9" fmla="*/ 2488 h 2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93" h="2488">
                  <a:moveTo>
                    <a:pt x="1993" y="2488"/>
                  </a:moveTo>
                  <a:lnTo>
                    <a:pt x="1993" y="0"/>
                  </a:lnTo>
                  <a:lnTo>
                    <a:pt x="0" y="1501"/>
                  </a:lnTo>
                  <a:lnTo>
                    <a:pt x="1246" y="1496"/>
                  </a:lnTo>
                  <a:lnTo>
                    <a:pt x="1993" y="24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4" name="Freeform 23"/>
            <p:cNvSpPr>
              <a:spLocks/>
            </p:cNvSpPr>
            <p:nvPr/>
          </p:nvSpPr>
          <p:spPr bwMode="auto">
            <a:xfrm>
              <a:off x="6755" y="2489"/>
              <a:ext cx="1993" cy="2489"/>
            </a:xfrm>
            <a:custGeom>
              <a:avLst/>
              <a:gdLst>
                <a:gd name="T0" fmla="*/ 0 w 1993"/>
                <a:gd name="T1" fmla="*/ 1503 h 2489"/>
                <a:gd name="T2" fmla="*/ 1246 w 1993"/>
                <a:gd name="T3" fmla="*/ 1497 h 2489"/>
                <a:gd name="T4" fmla="*/ 1993 w 1993"/>
                <a:gd name="T5" fmla="*/ 2489 h 2489"/>
                <a:gd name="T6" fmla="*/ 1993 w 1993"/>
                <a:gd name="T7" fmla="*/ 0 h 2489"/>
                <a:gd name="T8" fmla="*/ 0 w 1993"/>
                <a:gd name="T9" fmla="*/ 1503 h 24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93" h="2489">
                  <a:moveTo>
                    <a:pt x="0" y="1503"/>
                  </a:moveTo>
                  <a:lnTo>
                    <a:pt x="1246" y="1497"/>
                  </a:lnTo>
                  <a:lnTo>
                    <a:pt x="1993" y="2489"/>
                  </a:lnTo>
                  <a:lnTo>
                    <a:pt x="1993" y="0"/>
                  </a:lnTo>
                  <a:lnTo>
                    <a:pt x="0" y="15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5" name="Freeform 24"/>
            <p:cNvSpPr>
              <a:spLocks/>
            </p:cNvSpPr>
            <p:nvPr/>
          </p:nvSpPr>
          <p:spPr bwMode="auto">
            <a:xfrm>
              <a:off x="6755" y="1"/>
              <a:ext cx="1993" cy="2487"/>
            </a:xfrm>
            <a:custGeom>
              <a:avLst/>
              <a:gdLst>
                <a:gd name="T0" fmla="*/ 1993 w 1993"/>
                <a:gd name="T1" fmla="*/ 0 h 2487"/>
                <a:gd name="T2" fmla="*/ 0 w 1993"/>
                <a:gd name="T3" fmla="*/ 1501 h 2487"/>
                <a:gd name="T4" fmla="*/ 1246 w 1993"/>
                <a:gd name="T5" fmla="*/ 1496 h 2487"/>
                <a:gd name="T6" fmla="*/ 1993 w 1993"/>
                <a:gd name="T7" fmla="*/ 2487 h 2487"/>
                <a:gd name="T8" fmla="*/ 1993 w 1993"/>
                <a:gd name="T9" fmla="*/ 0 h 2487"/>
                <a:gd name="T10" fmla="*/ 1993 w 1993"/>
                <a:gd name="T11" fmla="*/ 0 h 2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93" h="2487">
                  <a:moveTo>
                    <a:pt x="1993" y="0"/>
                  </a:moveTo>
                  <a:lnTo>
                    <a:pt x="0" y="1501"/>
                  </a:lnTo>
                  <a:lnTo>
                    <a:pt x="1246" y="1496"/>
                  </a:lnTo>
                  <a:lnTo>
                    <a:pt x="1993" y="2487"/>
                  </a:lnTo>
                  <a:lnTo>
                    <a:pt x="1993" y="0"/>
                  </a:lnTo>
                  <a:lnTo>
                    <a:pt x="1993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6" name="Freeform 25"/>
            <p:cNvSpPr>
              <a:spLocks/>
            </p:cNvSpPr>
            <p:nvPr/>
          </p:nvSpPr>
          <p:spPr bwMode="auto">
            <a:xfrm>
              <a:off x="6763" y="4978"/>
              <a:ext cx="1989" cy="1497"/>
            </a:xfrm>
            <a:custGeom>
              <a:avLst/>
              <a:gdLst>
                <a:gd name="T0" fmla="*/ 1989 w 1989"/>
                <a:gd name="T1" fmla="*/ 1497 h 1497"/>
                <a:gd name="T2" fmla="*/ 1989 w 1989"/>
                <a:gd name="T3" fmla="*/ 0 h 1497"/>
                <a:gd name="T4" fmla="*/ 0 w 1989"/>
                <a:gd name="T5" fmla="*/ 1497 h 1497"/>
                <a:gd name="T6" fmla="*/ 1989 w 1989"/>
                <a:gd name="T7" fmla="*/ 1497 h 1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89" h="1497">
                  <a:moveTo>
                    <a:pt x="1989" y="1497"/>
                  </a:moveTo>
                  <a:lnTo>
                    <a:pt x="1989" y="0"/>
                  </a:lnTo>
                  <a:lnTo>
                    <a:pt x="0" y="1497"/>
                  </a:lnTo>
                  <a:lnTo>
                    <a:pt x="1989" y="149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292332133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atti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0432" y="1177096"/>
            <a:ext cx="8000509" cy="2770232"/>
          </a:xfrm>
        </p:spPr>
        <p:txBody>
          <a:bodyPr rtlCol="0" anchor="t"/>
          <a:lstStyle>
            <a:lvl1pPr rtl="0">
              <a:lnSpc>
                <a:spcPct val="95000"/>
              </a:lnSpc>
              <a:defRPr sz="4000" b="0" baseline="0">
                <a:solidFill>
                  <a:schemeClr val="accent4"/>
                </a:solidFill>
              </a:defRPr>
            </a:lvl1pPr>
          </a:lstStyle>
          <a:p>
            <a:pPr rtl="0"/>
            <a:r>
              <a:rPr lang="fi-FI" dirty="0"/>
              <a:t>40 pt Sitaatti/</a:t>
            </a:r>
            <a:r>
              <a:rPr lang="fi-FI" dirty="0" err="1"/>
              <a:t>Oneliner</a:t>
            </a:r>
            <a:r>
              <a:rPr lang="fi-FI" dirty="0"/>
              <a:t> Lorem </a:t>
            </a:r>
            <a:r>
              <a:rPr lang="fi-FI" dirty="0" err="1"/>
              <a:t>ipsum</a:t>
            </a:r>
            <a:r>
              <a:rPr lang="fi-FI" dirty="0"/>
              <a:t> </a:t>
            </a:r>
            <a:r>
              <a:rPr lang="fi-FI" dirty="0" err="1"/>
              <a:t>dolor</a:t>
            </a:r>
            <a:r>
              <a:rPr lang="fi-FI" dirty="0"/>
              <a:t> sit </a:t>
            </a:r>
            <a:r>
              <a:rPr lang="fi-FI" dirty="0" err="1"/>
              <a:t>amet</a:t>
            </a:r>
            <a:r>
              <a:rPr lang="fi-FI" dirty="0"/>
              <a:t> </a:t>
            </a:r>
            <a:r>
              <a:rPr lang="fi-FI" dirty="0" err="1"/>
              <a:t>consectetur</a:t>
            </a:r>
            <a:r>
              <a:rPr lang="fi-FI" dirty="0"/>
              <a:t> </a:t>
            </a:r>
            <a:r>
              <a:rPr lang="fi-FI" dirty="0" err="1"/>
              <a:t>adipiscing</a:t>
            </a:r>
            <a:r>
              <a:rPr lang="fi-FI" dirty="0"/>
              <a:t> elit </a:t>
            </a:r>
            <a:r>
              <a:rPr lang="fi-FI" dirty="0" err="1"/>
              <a:t>mauris</a:t>
            </a:r>
            <a:r>
              <a:rPr lang="fi-FI" dirty="0"/>
              <a:t> </a:t>
            </a:r>
            <a:r>
              <a:rPr lang="fi-FI" dirty="0" err="1"/>
              <a:t>mollis</a:t>
            </a:r>
            <a:r>
              <a:rPr lang="fi-FI" dirty="0"/>
              <a:t> </a:t>
            </a:r>
            <a:r>
              <a:rPr lang="fi-FI" dirty="0" err="1"/>
              <a:t>porta</a:t>
            </a:r>
            <a:r>
              <a:rPr lang="fi-FI" dirty="0"/>
              <a:t> </a:t>
            </a:r>
            <a:r>
              <a:rPr lang="fi-FI" dirty="0" err="1"/>
              <a:t>ultrices</a:t>
            </a:r>
            <a:r>
              <a:rPr lang="fi-FI" dirty="0"/>
              <a:t> </a:t>
            </a:r>
            <a:r>
              <a:rPr lang="fi-FI" dirty="0" err="1"/>
              <a:t>proin</a:t>
            </a:r>
            <a:r>
              <a:rPr lang="fi-FI" dirty="0"/>
              <a:t> at </a:t>
            </a:r>
            <a:r>
              <a:rPr lang="fi-FI" dirty="0" err="1"/>
              <a:t>lorem</a:t>
            </a:r>
            <a:r>
              <a:rPr lang="fi-FI" dirty="0"/>
              <a:t> </a:t>
            </a:r>
            <a:r>
              <a:rPr lang="fi-FI" dirty="0" err="1"/>
              <a:t>quis</a:t>
            </a:r>
            <a:r>
              <a:rPr lang="fi-FI" dirty="0"/>
              <a:t> </a:t>
            </a:r>
            <a:r>
              <a:rPr lang="fi-FI" dirty="0" err="1"/>
              <a:t>leo</a:t>
            </a:r>
            <a:endParaRPr lang="fi-FI" dirty="0"/>
          </a:p>
        </p:txBody>
      </p:sp>
      <p:grpSp>
        <p:nvGrpSpPr>
          <p:cNvPr id="26" name="Group 28"/>
          <p:cNvGrpSpPr>
            <a:grpSpLocks noChangeAspect="1"/>
          </p:cNvGrpSpPr>
          <p:nvPr userDrawn="1"/>
        </p:nvGrpSpPr>
        <p:grpSpPr bwMode="auto">
          <a:xfrm>
            <a:off x="310242" y="6144138"/>
            <a:ext cx="1524141" cy="428400"/>
            <a:chOff x="3418" y="2582"/>
            <a:chExt cx="4682" cy="1316"/>
          </a:xfrm>
          <a:solidFill>
            <a:schemeClr val="accent4"/>
          </a:solidFill>
        </p:grpSpPr>
        <p:sp>
          <p:nvSpPr>
            <p:cNvPr id="27" name="Freeform 29"/>
            <p:cNvSpPr>
              <a:spLocks/>
            </p:cNvSpPr>
            <p:nvPr/>
          </p:nvSpPr>
          <p:spPr bwMode="auto">
            <a:xfrm>
              <a:off x="4383" y="2748"/>
              <a:ext cx="1342" cy="858"/>
            </a:xfrm>
            <a:custGeom>
              <a:avLst/>
              <a:gdLst>
                <a:gd name="T0" fmla="*/ 0 w 567"/>
                <a:gd name="T1" fmla="*/ 361 h 361"/>
                <a:gd name="T2" fmla="*/ 0 w 567"/>
                <a:gd name="T3" fmla="*/ 0 h 361"/>
                <a:gd name="T4" fmla="*/ 197 w 567"/>
                <a:gd name="T5" fmla="*/ 0 h 361"/>
                <a:gd name="T6" fmla="*/ 203 w 567"/>
                <a:gd name="T7" fmla="*/ 59 h 361"/>
                <a:gd name="T8" fmla="*/ 358 w 567"/>
                <a:gd name="T9" fmla="*/ 0 h 361"/>
                <a:gd name="T10" fmla="*/ 567 w 567"/>
                <a:gd name="T11" fmla="*/ 195 h 361"/>
                <a:gd name="T12" fmla="*/ 567 w 567"/>
                <a:gd name="T13" fmla="*/ 361 h 361"/>
                <a:gd name="T14" fmla="*/ 442 w 567"/>
                <a:gd name="T15" fmla="*/ 361 h 361"/>
                <a:gd name="T16" fmla="*/ 365 w 567"/>
                <a:gd name="T17" fmla="*/ 301 h 361"/>
                <a:gd name="T18" fmla="*/ 365 w 567"/>
                <a:gd name="T19" fmla="*/ 135 h 361"/>
                <a:gd name="T20" fmla="*/ 284 w 567"/>
                <a:gd name="T21" fmla="*/ 57 h 361"/>
                <a:gd name="T22" fmla="*/ 203 w 567"/>
                <a:gd name="T23" fmla="*/ 135 h 361"/>
                <a:gd name="T24" fmla="*/ 203 w 567"/>
                <a:gd name="T25" fmla="*/ 301 h 361"/>
                <a:gd name="T26" fmla="*/ 127 w 567"/>
                <a:gd name="T27" fmla="*/ 361 h 361"/>
                <a:gd name="T28" fmla="*/ 0 w 567"/>
                <a:gd name="T29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67" h="361">
                  <a:moveTo>
                    <a:pt x="0" y="361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203" y="59"/>
                    <a:pt x="203" y="59"/>
                    <a:pt x="203" y="59"/>
                  </a:cubicBezTo>
                  <a:cubicBezTo>
                    <a:pt x="213" y="49"/>
                    <a:pt x="269" y="0"/>
                    <a:pt x="358" y="0"/>
                  </a:cubicBezTo>
                  <a:cubicBezTo>
                    <a:pt x="542" y="0"/>
                    <a:pt x="567" y="97"/>
                    <a:pt x="567" y="195"/>
                  </a:cubicBezTo>
                  <a:cubicBezTo>
                    <a:pt x="567" y="361"/>
                    <a:pt x="567" y="361"/>
                    <a:pt x="567" y="361"/>
                  </a:cubicBezTo>
                  <a:cubicBezTo>
                    <a:pt x="442" y="361"/>
                    <a:pt x="442" y="361"/>
                    <a:pt x="442" y="361"/>
                  </a:cubicBezTo>
                  <a:cubicBezTo>
                    <a:pt x="404" y="361"/>
                    <a:pt x="365" y="353"/>
                    <a:pt x="365" y="301"/>
                  </a:cubicBezTo>
                  <a:cubicBezTo>
                    <a:pt x="365" y="135"/>
                    <a:pt x="365" y="135"/>
                    <a:pt x="365" y="135"/>
                  </a:cubicBezTo>
                  <a:cubicBezTo>
                    <a:pt x="365" y="99"/>
                    <a:pt x="345" y="57"/>
                    <a:pt x="284" y="57"/>
                  </a:cubicBezTo>
                  <a:cubicBezTo>
                    <a:pt x="224" y="57"/>
                    <a:pt x="203" y="99"/>
                    <a:pt x="203" y="135"/>
                  </a:cubicBezTo>
                  <a:cubicBezTo>
                    <a:pt x="203" y="301"/>
                    <a:pt x="203" y="301"/>
                    <a:pt x="203" y="301"/>
                  </a:cubicBezTo>
                  <a:cubicBezTo>
                    <a:pt x="203" y="353"/>
                    <a:pt x="165" y="361"/>
                    <a:pt x="127" y="361"/>
                  </a:cubicBezTo>
                  <a:lnTo>
                    <a:pt x="0" y="36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8" name="Freeform 30"/>
            <p:cNvSpPr>
              <a:spLocks/>
            </p:cNvSpPr>
            <p:nvPr/>
          </p:nvSpPr>
          <p:spPr bwMode="auto">
            <a:xfrm>
              <a:off x="7243" y="2582"/>
              <a:ext cx="857" cy="1024"/>
            </a:xfrm>
            <a:custGeom>
              <a:avLst/>
              <a:gdLst>
                <a:gd name="T0" fmla="*/ 362 w 362"/>
                <a:gd name="T1" fmla="*/ 70 h 431"/>
                <a:gd name="T2" fmla="*/ 362 w 362"/>
                <a:gd name="T3" fmla="*/ 127 h 431"/>
                <a:gd name="T4" fmla="*/ 255 w 362"/>
                <a:gd name="T5" fmla="*/ 127 h 431"/>
                <a:gd name="T6" fmla="*/ 255 w 362"/>
                <a:gd name="T7" fmla="*/ 298 h 431"/>
                <a:gd name="T8" fmla="*/ 362 w 362"/>
                <a:gd name="T9" fmla="*/ 327 h 431"/>
                <a:gd name="T10" fmla="*/ 362 w 362"/>
                <a:gd name="T11" fmla="*/ 375 h 431"/>
                <a:gd name="T12" fmla="*/ 215 w 362"/>
                <a:gd name="T13" fmla="*/ 431 h 431"/>
                <a:gd name="T14" fmla="*/ 54 w 362"/>
                <a:gd name="T15" fmla="*/ 298 h 431"/>
                <a:gd name="T16" fmla="*/ 54 w 362"/>
                <a:gd name="T17" fmla="*/ 127 h 431"/>
                <a:gd name="T18" fmla="*/ 0 w 362"/>
                <a:gd name="T19" fmla="*/ 127 h 431"/>
                <a:gd name="T20" fmla="*/ 0 w 362"/>
                <a:gd name="T21" fmla="*/ 70 h 431"/>
                <a:gd name="T22" fmla="*/ 54 w 362"/>
                <a:gd name="T23" fmla="*/ 70 h 431"/>
                <a:gd name="T24" fmla="*/ 54 w 362"/>
                <a:gd name="T25" fmla="*/ 60 h 431"/>
                <a:gd name="T26" fmla="*/ 130 w 362"/>
                <a:gd name="T27" fmla="*/ 0 h 431"/>
                <a:gd name="T28" fmla="*/ 255 w 362"/>
                <a:gd name="T29" fmla="*/ 0 h 431"/>
                <a:gd name="T30" fmla="*/ 255 w 362"/>
                <a:gd name="T31" fmla="*/ 70 h 431"/>
                <a:gd name="T32" fmla="*/ 362 w 362"/>
                <a:gd name="T33" fmla="*/ 70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62" h="431">
                  <a:moveTo>
                    <a:pt x="362" y="70"/>
                  </a:moveTo>
                  <a:cubicBezTo>
                    <a:pt x="362" y="127"/>
                    <a:pt x="362" y="127"/>
                    <a:pt x="362" y="127"/>
                  </a:cubicBezTo>
                  <a:cubicBezTo>
                    <a:pt x="255" y="127"/>
                    <a:pt x="255" y="127"/>
                    <a:pt x="255" y="127"/>
                  </a:cubicBezTo>
                  <a:cubicBezTo>
                    <a:pt x="255" y="298"/>
                    <a:pt x="255" y="298"/>
                    <a:pt x="255" y="298"/>
                  </a:cubicBezTo>
                  <a:cubicBezTo>
                    <a:pt x="255" y="349"/>
                    <a:pt x="327" y="356"/>
                    <a:pt x="362" y="327"/>
                  </a:cubicBezTo>
                  <a:cubicBezTo>
                    <a:pt x="362" y="375"/>
                    <a:pt x="362" y="375"/>
                    <a:pt x="362" y="375"/>
                  </a:cubicBezTo>
                  <a:cubicBezTo>
                    <a:pt x="358" y="391"/>
                    <a:pt x="311" y="431"/>
                    <a:pt x="215" y="431"/>
                  </a:cubicBezTo>
                  <a:cubicBezTo>
                    <a:pt x="125" y="431"/>
                    <a:pt x="54" y="398"/>
                    <a:pt x="54" y="298"/>
                  </a:cubicBezTo>
                  <a:cubicBezTo>
                    <a:pt x="54" y="127"/>
                    <a:pt x="54" y="127"/>
                    <a:pt x="54" y="127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54" y="70"/>
                    <a:pt x="54" y="70"/>
                    <a:pt x="54" y="70"/>
                  </a:cubicBezTo>
                  <a:cubicBezTo>
                    <a:pt x="54" y="60"/>
                    <a:pt x="54" y="60"/>
                    <a:pt x="54" y="60"/>
                  </a:cubicBezTo>
                  <a:cubicBezTo>
                    <a:pt x="54" y="7"/>
                    <a:pt x="92" y="0"/>
                    <a:pt x="130" y="0"/>
                  </a:cubicBezTo>
                  <a:cubicBezTo>
                    <a:pt x="255" y="0"/>
                    <a:pt x="255" y="0"/>
                    <a:pt x="255" y="0"/>
                  </a:cubicBezTo>
                  <a:cubicBezTo>
                    <a:pt x="255" y="70"/>
                    <a:pt x="255" y="70"/>
                    <a:pt x="255" y="70"/>
                  </a:cubicBezTo>
                  <a:lnTo>
                    <a:pt x="362" y="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9" name="Freeform 31"/>
            <p:cNvSpPr>
              <a:spLocks/>
            </p:cNvSpPr>
            <p:nvPr/>
          </p:nvSpPr>
          <p:spPr bwMode="auto">
            <a:xfrm>
              <a:off x="5675" y="2748"/>
              <a:ext cx="1497" cy="1150"/>
            </a:xfrm>
            <a:custGeom>
              <a:avLst/>
              <a:gdLst>
                <a:gd name="T0" fmla="*/ 318 w 633"/>
                <a:gd name="T1" fmla="*/ 196 h 484"/>
                <a:gd name="T2" fmla="*/ 414 w 633"/>
                <a:gd name="T3" fmla="*/ 32 h 484"/>
                <a:gd name="T4" fmla="*/ 468 w 633"/>
                <a:gd name="T5" fmla="*/ 0 h 484"/>
                <a:gd name="T6" fmla="*/ 633 w 633"/>
                <a:gd name="T7" fmla="*/ 0 h 484"/>
                <a:gd name="T8" fmla="*/ 382 w 633"/>
                <a:gd name="T9" fmla="*/ 430 h 484"/>
                <a:gd name="T10" fmla="*/ 266 w 633"/>
                <a:gd name="T11" fmla="*/ 484 h 484"/>
                <a:gd name="T12" fmla="*/ 116 w 633"/>
                <a:gd name="T13" fmla="*/ 484 h 484"/>
                <a:gd name="T14" fmla="*/ 192 w 633"/>
                <a:gd name="T15" fmla="*/ 354 h 484"/>
                <a:gd name="T16" fmla="*/ 189 w 633"/>
                <a:gd name="T17" fmla="*/ 322 h 484"/>
                <a:gd name="T18" fmla="*/ 0 w 633"/>
                <a:gd name="T19" fmla="*/ 0 h 484"/>
                <a:gd name="T20" fmla="*/ 161 w 633"/>
                <a:gd name="T21" fmla="*/ 0 h 484"/>
                <a:gd name="T22" fmla="*/ 218 w 633"/>
                <a:gd name="T23" fmla="*/ 33 h 484"/>
                <a:gd name="T24" fmla="*/ 313 w 633"/>
                <a:gd name="T25" fmla="*/ 196 h 484"/>
                <a:gd name="T26" fmla="*/ 318 w 633"/>
                <a:gd name="T27" fmla="*/ 196 h 4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33" h="484">
                  <a:moveTo>
                    <a:pt x="318" y="196"/>
                  </a:moveTo>
                  <a:cubicBezTo>
                    <a:pt x="318" y="196"/>
                    <a:pt x="404" y="49"/>
                    <a:pt x="414" y="32"/>
                  </a:cubicBezTo>
                  <a:cubicBezTo>
                    <a:pt x="429" y="6"/>
                    <a:pt x="440" y="0"/>
                    <a:pt x="468" y="0"/>
                  </a:cubicBezTo>
                  <a:cubicBezTo>
                    <a:pt x="633" y="0"/>
                    <a:pt x="633" y="0"/>
                    <a:pt x="633" y="0"/>
                  </a:cubicBezTo>
                  <a:cubicBezTo>
                    <a:pt x="633" y="0"/>
                    <a:pt x="397" y="405"/>
                    <a:pt x="382" y="430"/>
                  </a:cubicBezTo>
                  <a:cubicBezTo>
                    <a:pt x="364" y="461"/>
                    <a:pt x="339" y="484"/>
                    <a:pt x="266" y="484"/>
                  </a:cubicBezTo>
                  <a:cubicBezTo>
                    <a:pt x="116" y="484"/>
                    <a:pt x="116" y="484"/>
                    <a:pt x="116" y="484"/>
                  </a:cubicBezTo>
                  <a:cubicBezTo>
                    <a:pt x="116" y="484"/>
                    <a:pt x="184" y="367"/>
                    <a:pt x="192" y="354"/>
                  </a:cubicBezTo>
                  <a:cubicBezTo>
                    <a:pt x="199" y="342"/>
                    <a:pt x="198" y="339"/>
                    <a:pt x="189" y="32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89" y="0"/>
                    <a:pt x="203" y="6"/>
                    <a:pt x="218" y="33"/>
                  </a:cubicBezTo>
                  <a:cubicBezTo>
                    <a:pt x="231" y="55"/>
                    <a:pt x="313" y="196"/>
                    <a:pt x="313" y="196"/>
                  </a:cubicBezTo>
                  <a:lnTo>
                    <a:pt x="318" y="19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32"/>
            <p:cNvSpPr>
              <a:spLocks/>
            </p:cNvSpPr>
            <p:nvPr/>
          </p:nvSpPr>
          <p:spPr bwMode="auto">
            <a:xfrm>
              <a:off x="3418" y="3093"/>
              <a:ext cx="230" cy="285"/>
            </a:xfrm>
            <a:custGeom>
              <a:avLst/>
              <a:gdLst>
                <a:gd name="T0" fmla="*/ 0 w 230"/>
                <a:gd name="T1" fmla="*/ 173 h 285"/>
                <a:gd name="T2" fmla="*/ 142 w 230"/>
                <a:gd name="T3" fmla="*/ 171 h 285"/>
                <a:gd name="T4" fmla="*/ 230 w 230"/>
                <a:gd name="T5" fmla="*/ 285 h 285"/>
                <a:gd name="T6" fmla="*/ 230 w 230"/>
                <a:gd name="T7" fmla="*/ 0 h 285"/>
                <a:gd name="T8" fmla="*/ 0 w 230"/>
                <a:gd name="T9" fmla="*/ 173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0" h="285">
                  <a:moveTo>
                    <a:pt x="0" y="173"/>
                  </a:moveTo>
                  <a:lnTo>
                    <a:pt x="142" y="171"/>
                  </a:lnTo>
                  <a:lnTo>
                    <a:pt x="230" y="285"/>
                  </a:lnTo>
                  <a:lnTo>
                    <a:pt x="230" y="0"/>
                  </a:lnTo>
                  <a:lnTo>
                    <a:pt x="0" y="1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33"/>
            <p:cNvSpPr>
              <a:spLocks/>
            </p:cNvSpPr>
            <p:nvPr/>
          </p:nvSpPr>
          <p:spPr bwMode="auto">
            <a:xfrm>
              <a:off x="3648" y="3207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1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1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34"/>
            <p:cNvSpPr>
              <a:spLocks/>
            </p:cNvSpPr>
            <p:nvPr/>
          </p:nvSpPr>
          <p:spPr bwMode="auto">
            <a:xfrm>
              <a:off x="3648" y="2919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1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1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35"/>
            <p:cNvSpPr>
              <a:spLocks/>
            </p:cNvSpPr>
            <p:nvPr/>
          </p:nvSpPr>
          <p:spPr bwMode="auto">
            <a:xfrm>
              <a:off x="3875" y="3321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36"/>
            <p:cNvSpPr>
              <a:spLocks/>
            </p:cNvSpPr>
            <p:nvPr/>
          </p:nvSpPr>
          <p:spPr bwMode="auto">
            <a:xfrm>
              <a:off x="3875" y="3033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2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2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37"/>
            <p:cNvSpPr>
              <a:spLocks/>
            </p:cNvSpPr>
            <p:nvPr/>
          </p:nvSpPr>
          <p:spPr bwMode="auto">
            <a:xfrm>
              <a:off x="3875" y="2748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grpSp>
        <p:nvGrpSpPr>
          <p:cNvPr id="15" name="Group 4"/>
          <p:cNvGrpSpPr>
            <a:grpSpLocks noChangeAspect="1"/>
          </p:cNvGrpSpPr>
          <p:nvPr userDrawn="1"/>
        </p:nvGrpSpPr>
        <p:grpSpPr bwMode="auto">
          <a:xfrm>
            <a:off x="8760941" y="3426941"/>
            <a:ext cx="3431059" cy="3431059"/>
            <a:chOff x="1678" y="2"/>
            <a:chExt cx="4320" cy="4320"/>
          </a:xfrm>
          <a:solidFill>
            <a:schemeClr val="accent4"/>
          </a:solidFill>
        </p:grpSpPr>
        <p:sp>
          <p:nvSpPr>
            <p:cNvPr id="16" name="Rectangle 5"/>
            <p:cNvSpPr>
              <a:spLocks noChangeArrowheads="1"/>
            </p:cNvSpPr>
            <p:nvPr userDrawn="1"/>
          </p:nvSpPr>
          <p:spPr bwMode="auto">
            <a:xfrm>
              <a:off x="3118" y="1442"/>
              <a:ext cx="1440" cy="144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7" name="Rectangle 6"/>
            <p:cNvSpPr>
              <a:spLocks noChangeArrowheads="1"/>
            </p:cNvSpPr>
            <p:nvPr userDrawn="1"/>
          </p:nvSpPr>
          <p:spPr bwMode="auto">
            <a:xfrm>
              <a:off x="4558" y="2"/>
              <a:ext cx="1440" cy="144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8" name="Rectangle 7"/>
            <p:cNvSpPr>
              <a:spLocks noChangeArrowheads="1"/>
            </p:cNvSpPr>
            <p:nvPr userDrawn="1"/>
          </p:nvSpPr>
          <p:spPr bwMode="auto">
            <a:xfrm>
              <a:off x="4558" y="2882"/>
              <a:ext cx="1440" cy="144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Rectangle 8"/>
            <p:cNvSpPr>
              <a:spLocks noChangeArrowheads="1"/>
            </p:cNvSpPr>
            <p:nvPr userDrawn="1"/>
          </p:nvSpPr>
          <p:spPr bwMode="auto">
            <a:xfrm>
              <a:off x="1678" y="2882"/>
              <a:ext cx="1440" cy="144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295822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2_Otsikkodia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-9143"/>
            <a:ext cx="12191998" cy="6876287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50447" y="922752"/>
            <a:ext cx="7494394" cy="2931697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 anchor="t"/>
          <a:lstStyle>
            <a:lvl1pPr rtl="0">
              <a:lnSpc>
                <a:spcPct val="83000"/>
              </a:lnSpc>
              <a:defRPr sz="5500" b="0">
                <a:solidFill>
                  <a:schemeClr val="bg1"/>
                </a:solidFill>
              </a:defRPr>
            </a:lvl1pPr>
          </a:lstStyle>
          <a:p>
            <a:pPr rtl="0"/>
            <a:r>
              <a:rPr lang="fi-FI" dirty="0"/>
              <a:t>2 Otsikkodia 55 pt</a:t>
            </a:r>
            <a:br>
              <a:rPr lang="fi-FI" dirty="0"/>
            </a:br>
            <a:r>
              <a:rPr lang="fi-FI" dirty="0" err="1"/>
              <a:t>Lorem</a:t>
            </a:r>
            <a:r>
              <a:rPr lang="fi-FI" dirty="0"/>
              <a:t> ipsum </a:t>
            </a:r>
            <a:r>
              <a:rPr lang="fi-FI" dirty="0" err="1"/>
              <a:t>dolor</a:t>
            </a:r>
            <a:r>
              <a:rPr lang="fi-FI" dirty="0"/>
              <a:t> sit </a:t>
            </a:r>
            <a:r>
              <a:rPr lang="fi-FI" dirty="0" err="1"/>
              <a:t>ametconsectetur</a:t>
            </a:r>
            <a:br>
              <a:rPr lang="fi-FI" dirty="0"/>
            </a:br>
            <a:r>
              <a:rPr lang="fi-FI" dirty="0" err="1"/>
              <a:t>adipiscing</a:t>
            </a:r>
            <a:r>
              <a:rPr lang="fi-FI" dirty="0"/>
              <a:t> elit </a:t>
            </a:r>
          </a:p>
        </p:txBody>
      </p:sp>
      <p:sp>
        <p:nvSpPr>
          <p:cNvPr id="7" name="Alaotsikko 2">
            <a:extLst>
              <a:ext uri="{FF2B5EF4-FFF2-40B4-BE49-F238E27FC236}">
                <a16:creationId xmlns:a16="http://schemas.microsoft.com/office/drawing/2014/main" id="{E97A9A62-1AA6-47A9-A1A0-54196823744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750447" y="4195160"/>
            <a:ext cx="7494394" cy="742647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/>
          <a:lstStyle>
            <a:lvl1pPr marL="0" indent="0" rtl="0">
              <a:lnSpc>
                <a:spcPct val="100000"/>
              </a:lnSpc>
              <a:buNone/>
              <a:defRPr sz="2400">
                <a:solidFill>
                  <a:schemeClr val="bg1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fi-FI" dirty="0"/>
              <a:t>Alaotsikko 24 pt </a:t>
            </a:r>
            <a:r>
              <a:rPr lang="fi-FI" dirty="0" err="1"/>
              <a:t>lorem</a:t>
            </a:r>
            <a:r>
              <a:rPr lang="fi-FI" dirty="0"/>
              <a:t> </a:t>
            </a:r>
            <a:r>
              <a:rPr lang="fi-FI" dirty="0" err="1"/>
              <a:t>ipsum</a:t>
            </a:r>
            <a:r>
              <a:rPr lang="fi-FI" dirty="0"/>
              <a:t> </a:t>
            </a:r>
            <a:r>
              <a:rPr lang="fi-FI" dirty="0" err="1"/>
              <a:t>dolor</a:t>
            </a:r>
            <a:r>
              <a:rPr lang="fi-FI" dirty="0"/>
              <a:t> sit </a:t>
            </a:r>
            <a:r>
              <a:rPr lang="fi-FI" dirty="0" err="1"/>
              <a:t>amet</a:t>
            </a:r>
            <a:r>
              <a:rPr lang="fi-FI" dirty="0"/>
              <a:t> </a:t>
            </a:r>
            <a:r>
              <a:rPr lang="fi-FI" dirty="0" err="1"/>
              <a:t>consectetur</a:t>
            </a:r>
            <a:r>
              <a:rPr lang="fi-FI" dirty="0"/>
              <a:t> </a:t>
            </a:r>
            <a:r>
              <a:rPr lang="fi-FI" dirty="0" err="1"/>
              <a:t>adipiscing</a:t>
            </a:r>
            <a:r>
              <a:rPr lang="fi-FI" dirty="0"/>
              <a:t> elit. </a:t>
            </a:r>
          </a:p>
        </p:txBody>
      </p:sp>
      <p:grpSp>
        <p:nvGrpSpPr>
          <p:cNvPr id="6" name="Group 28"/>
          <p:cNvGrpSpPr>
            <a:grpSpLocks noChangeAspect="1"/>
          </p:cNvGrpSpPr>
          <p:nvPr userDrawn="1"/>
        </p:nvGrpSpPr>
        <p:grpSpPr bwMode="auto">
          <a:xfrm>
            <a:off x="310242" y="6144138"/>
            <a:ext cx="1524141" cy="428400"/>
            <a:chOff x="3418" y="2582"/>
            <a:chExt cx="4682" cy="1316"/>
          </a:xfrm>
          <a:solidFill>
            <a:schemeClr val="accent6"/>
          </a:solidFill>
        </p:grpSpPr>
        <p:sp>
          <p:nvSpPr>
            <p:cNvPr id="8" name="Freeform 29"/>
            <p:cNvSpPr>
              <a:spLocks/>
            </p:cNvSpPr>
            <p:nvPr/>
          </p:nvSpPr>
          <p:spPr bwMode="auto">
            <a:xfrm>
              <a:off x="4383" y="2748"/>
              <a:ext cx="1342" cy="858"/>
            </a:xfrm>
            <a:custGeom>
              <a:avLst/>
              <a:gdLst>
                <a:gd name="T0" fmla="*/ 0 w 567"/>
                <a:gd name="T1" fmla="*/ 361 h 361"/>
                <a:gd name="T2" fmla="*/ 0 w 567"/>
                <a:gd name="T3" fmla="*/ 0 h 361"/>
                <a:gd name="T4" fmla="*/ 197 w 567"/>
                <a:gd name="T5" fmla="*/ 0 h 361"/>
                <a:gd name="T6" fmla="*/ 203 w 567"/>
                <a:gd name="T7" fmla="*/ 59 h 361"/>
                <a:gd name="T8" fmla="*/ 358 w 567"/>
                <a:gd name="T9" fmla="*/ 0 h 361"/>
                <a:gd name="T10" fmla="*/ 567 w 567"/>
                <a:gd name="T11" fmla="*/ 195 h 361"/>
                <a:gd name="T12" fmla="*/ 567 w 567"/>
                <a:gd name="T13" fmla="*/ 361 h 361"/>
                <a:gd name="T14" fmla="*/ 442 w 567"/>
                <a:gd name="T15" fmla="*/ 361 h 361"/>
                <a:gd name="T16" fmla="*/ 365 w 567"/>
                <a:gd name="T17" fmla="*/ 301 h 361"/>
                <a:gd name="T18" fmla="*/ 365 w 567"/>
                <a:gd name="T19" fmla="*/ 135 h 361"/>
                <a:gd name="T20" fmla="*/ 284 w 567"/>
                <a:gd name="T21" fmla="*/ 57 h 361"/>
                <a:gd name="T22" fmla="*/ 203 w 567"/>
                <a:gd name="T23" fmla="*/ 135 h 361"/>
                <a:gd name="T24" fmla="*/ 203 w 567"/>
                <a:gd name="T25" fmla="*/ 301 h 361"/>
                <a:gd name="T26" fmla="*/ 127 w 567"/>
                <a:gd name="T27" fmla="*/ 361 h 361"/>
                <a:gd name="T28" fmla="*/ 0 w 567"/>
                <a:gd name="T29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67" h="361">
                  <a:moveTo>
                    <a:pt x="0" y="361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203" y="59"/>
                    <a:pt x="203" y="59"/>
                    <a:pt x="203" y="59"/>
                  </a:cubicBezTo>
                  <a:cubicBezTo>
                    <a:pt x="213" y="49"/>
                    <a:pt x="269" y="0"/>
                    <a:pt x="358" y="0"/>
                  </a:cubicBezTo>
                  <a:cubicBezTo>
                    <a:pt x="542" y="0"/>
                    <a:pt x="567" y="97"/>
                    <a:pt x="567" y="195"/>
                  </a:cubicBezTo>
                  <a:cubicBezTo>
                    <a:pt x="567" y="361"/>
                    <a:pt x="567" y="361"/>
                    <a:pt x="567" y="361"/>
                  </a:cubicBezTo>
                  <a:cubicBezTo>
                    <a:pt x="442" y="361"/>
                    <a:pt x="442" y="361"/>
                    <a:pt x="442" y="361"/>
                  </a:cubicBezTo>
                  <a:cubicBezTo>
                    <a:pt x="404" y="361"/>
                    <a:pt x="365" y="353"/>
                    <a:pt x="365" y="301"/>
                  </a:cubicBezTo>
                  <a:cubicBezTo>
                    <a:pt x="365" y="135"/>
                    <a:pt x="365" y="135"/>
                    <a:pt x="365" y="135"/>
                  </a:cubicBezTo>
                  <a:cubicBezTo>
                    <a:pt x="365" y="99"/>
                    <a:pt x="345" y="57"/>
                    <a:pt x="284" y="57"/>
                  </a:cubicBezTo>
                  <a:cubicBezTo>
                    <a:pt x="224" y="57"/>
                    <a:pt x="203" y="99"/>
                    <a:pt x="203" y="135"/>
                  </a:cubicBezTo>
                  <a:cubicBezTo>
                    <a:pt x="203" y="301"/>
                    <a:pt x="203" y="301"/>
                    <a:pt x="203" y="301"/>
                  </a:cubicBezTo>
                  <a:cubicBezTo>
                    <a:pt x="203" y="353"/>
                    <a:pt x="165" y="361"/>
                    <a:pt x="127" y="361"/>
                  </a:cubicBezTo>
                  <a:lnTo>
                    <a:pt x="0" y="36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30"/>
            <p:cNvSpPr>
              <a:spLocks/>
            </p:cNvSpPr>
            <p:nvPr/>
          </p:nvSpPr>
          <p:spPr bwMode="auto">
            <a:xfrm>
              <a:off x="7243" y="2582"/>
              <a:ext cx="857" cy="1024"/>
            </a:xfrm>
            <a:custGeom>
              <a:avLst/>
              <a:gdLst>
                <a:gd name="T0" fmla="*/ 362 w 362"/>
                <a:gd name="T1" fmla="*/ 70 h 431"/>
                <a:gd name="T2" fmla="*/ 362 w 362"/>
                <a:gd name="T3" fmla="*/ 127 h 431"/>
                <a:gd name="T4" fmla="*/ 255 w 362"/>
                <a:gd name="T5" fmla="*/ 127 h 431"/>
                <a:gd name="T6" fmla="*/ 255 w 362"/>
                <a:gd name="T7" fmla="*/ 298 h 431"/>
                <a:gd name="T8" fmla="*/ 362 w 362"/>
                <a:gd name="T9" fmla="*/ 327 h 431"/>
                <a:gd name="T10" fmla="*/ 362 w 362"/>
                <a:gd name="T11" fmla="*/ 375 h 431"/>
                <a:gd name="T12" fmla="*/ 215 w 362"/>
                <a:gd name="T13" fmla="*/ 431 h 431"/>
                <a:gd name="T14" fmla="*/ 54 w 362"/>
                <a:gd name="T15" fmla="*/ 298 h 431"/>
                <a:gd name="T16" fmla="*/ 54 w 362"/>
                <a:gd name="T17" fmla="*/ 127 h 431"/>
                <a:gd name="T18" fmla="*/ 0 w 362"/>
                <a:gd name="T19" fmla="*/ 127 h 431"/>
                <a:gd name="T20" fmla="*/ 0 w 362"/>
                <a:gd name="T21" fmla="*/ 70 h 431"/>
                <a:gd name="T22" fmla="*/ 54 w 362"/>
                <a:gd name="T23" fmla="*/ 70 h 431"/>
                <a:gd name="T24" fmla="*/ 54 w 362"/>
                <a:gd name="T25" fmla="*/ 60 h 431"/>
                <a:gd name="T26" fmla="*/ 130 w 362"/>
                <a:gd name="T27" fmla="*/ 0 h 431"/>
                <a:gd name="T28" fmla="*/ 255 w 362"/>
                <a:gd name="T29" fmla="*/ 0 h 431"/>
                <a:gd name="T30" fmla="*/ 255 w 362"/>
                <a:gd name="T31" fmla="*/ 70 h 431"/>
                <a:gd name="T32" fmla="*/ 362 w 362"/>
                <a:gd name="T33" fmla="*/ 70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62" h="431">
                  <a:moveTo>
                    <a:pt x="362" y="70"/>
                  </a:moveTo>
                  <a:cubicBezTo>
                    <a:pt x="362" y="127"/>
                    <a:pt x="362" y="127"/>
                    <a:pt x="362" y="127"/>
                  </a:cubicBezTo>
                  <a:cubicBezTo>
                    <a:pt x="255" y="127"/>
                    <a:pt x="255" y="127"/>
                    <a:pt x="255" y="127"/>
                  </a:cubicBezTo>
                  <a:cubicBezTo>
                    <a:pt x="255" y="298"/>
                    <a:pt x="255" y="298"/>
                    <a:pt x="255" y="298"/>
                  </a:cubicBezTo>
                  <a:cubicBezTo>
                    <a:pt x="255" y="349"/>
                    <a:pt x="327" y="356"/>
                    <a:pt x="362" y="327"/>
                  </a:cubicBezTo>
                  <a:cubicBezTo>
                    <a:pt x="362" y="375"/>
                    <a:pt x="362" y="375"/>
                    <a:pt x="362" y="375"/>
                  </a:cubicBezTo>
                  <a:cubicBezTo>
                    <a:pt x="358" y="391"/>
                    <a:pt x="311" y="431"/>
                    <a:pt x="215" y="431"/>
                  </a:cubicBezTo>
                  <a:cubicBezTo>
                    <a:pt x="125" y="431"/>
                    <a:pt x="54" y="398"/>
                    <a:pt x="54" y="298"/>
                  </a:cubicBezTo>
                  <a:cubicBezTo>
                    <a:pt x="54" y="127"/>
                    <a:pt x="54" y="127"/>
                    <a:pt x="54" y="127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54" y="70"/>
                    <a:pt x="54" y="70"/>
                    <a:pt x="54" y="70"/>
                  </a:cubicBezTo>
                  <a:cubicBezTo>
                    <a:pt x="54" y="60"/>
                    <a:pt x="54" y="60"/>
                    <a:pt x="54" y="60"/>
                  </a:cubicBezTo>
                  <a:cubicBezTo>
                    <a:pt x="54" y="7"/>
                    <a:pt x="92" y="0"/>
                    <a:pt x="130" y="0"/>
                  </a:cubicBezTo>
                  <a:cubicBezTo>
                    <a:pt x="255" y="0"/>
                    <a:pt x="255" y="0"/>
                    <a:pt x="255" y="0"/>
                  </a:cubicBezTo>
                  <a:cubicBezTo>
                    <a:pt x="255" y="70"/>
                    <a:pt x="255" y="70"/>
                    <a:pt x="255" y="70"/>
                  </a:cubicBezTo>
                  <a:lnTo>
                    <a:pt x="362" y="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31"/>
            <p:cNvSpPr>
              <a:spLocks/>
            </p:cNvSpPr>
            <p:nvPr/>
          </p:nvSpPr>
          <p:spPr bwMode="auto">
            <a:xfrm>
              <a:off x="5675" y="2748"/>
              <a:ext cx="1497" cy="1150"/>
            </a:xfrm>
            <a:custGeom>
              <a:avLst/>
              <a:gdLst>
                <a:gd name="T0" fmla="*/ 318 w 633"/>
                <a:gd name="T1" fmla="*/ 196 h 484"/>
                <a:gd name="T2" fmla="*/ 414 w 633"/>
                <a:gd name="T3" fmla="*/ 32 h 484"/>
                <a:gd name="T4" fmla="*/ 468 w 633"/>
                <a:gd name="T5" fmla="*/ 0 h 484"/>
                <a:gd name="T6" fmla="*/ 633 w 633"/>
                <a:gd name="T7" fmla="*/ 0 h 484"/>
                <a:gd name="T8" fmla="*/ 382 w 633"/>
                <a:gd name="T9" fmla="*/ 430 h 484"/>
                <a:gd name="T10" fmla="*/ 266 w 633"/>
                <a:gd name="T11" fmla="*/ 484 h 484"/>
                <a:gd name="T12" fmla="*/ 116 w 633"/>
                <a:gd name="T13" fmla="*/ 484 h 484"/>
                <a:gd name="T14" fmla="*/ 192 w 633"/>
                <a:gd name="T15" fmla="*/ 354 h 484"/>
                <a:gd name="T16" fmla="*/ 189 w 633"/>
                <a:gd name="T17" fmla="*/ 322 h 484"/>
                <a:gd name="T18" fmla="*/ 0 w 633"/>
                <a:gd name="T19" fmla="*/ 0 h 484"/>
                <a:gd name="T20" fmla="*/ 161 w 633"/>
                <a:gd name="T21" fmla="*/ 0 h 484"/>
                <a:gd name="T22" fmla="*/ 218 w 633"/>
                <a:gd name="T23" fmla="*/ 33 h 484"/>
                <a:gd name="T24" fmla="*/ 313 w 633"/>
                <a:gd name="T25" fmla="*/ 196 h 484"/>
                <a:gd name="T26" fmla="*/ 318 w 633"/>
                <a:gd name="T27" fmla="*/ 196 h 4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33" h="484">
                  <a:moveTo>
                    <a:pt x="318" y="196"/>
                  </a:moveTo>
                  <a:cubicBezTo>
                    <a:pt x="318" y="196"/>
                    <a:pt x="404" y="49"/>
                    <a:pt x="414" y="32"/>
                  </a:cubicBezTo>
                  <a:cubicBezTo>
                    <a:pt x="429" y="6"/>
                    <a:pt x="440" y="0"/>
                    <a:pt x="468" y="0"/>
                  </a:cubicBezTo>
                  <a:cubicBezTo>
                    <a:pt x="633" y="0"/>
                    <a:pt x="633" y="0"/>
                    <a:pt x="633" y="0"/>
                  </a:cubicBezTo>
                  <a:cubicBezTo>
                    <a:pt x="633" y="0"/>
                    <a:pt x="397" y="405"/>
                    <a:pt x="382" y="430"/>
                  </a:cubicBezTo>
                  <a:cubicBezTo>
                    <a:pt x="364" y="461"/>
                    <a:pt x="339" y="484"/>
                    <a:pt x="266" y="484"/>
                  </a:cubicBezTo>
                  <a:cubicBezTo>
                    <a:pt x="116" y="484"/>
                    <a:pt x="116" y="484"/>
                    <a:pt x="116" y="484"/>
                  </a:cubicBezTo>
                  <a:cubicBezTo>
                    <a:pt x="116" y="484"/>
                    <a:pt x="184" y="367"/>
                    <a:pt x="192" y="354"/>
                  </a:cubicBezTo>
                  <a:cubicBezTo>
                    <a:pt x="199" y="342"/>
                    <a:pt x="198" y="339"/>
                    <a:pt x="189" y="32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89" y="0"/>
                    <a:pt x="203" y="6"/>
                    <a:pt x="218" y="33"/>
                  </a:cubicBezTo>
                  <a:cubicBezTo>
                    <a:pt x="231" y="55"/>
                    <a:pt x="313" y="196"/>
                    <a:pt x="313" y="196"/>
                  </a:cubicBezTo>
                  <a:lnTo>
                    <a:pt x="318" y="19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32"/>
            <p:cNvSpPr>
              <a:spLocks/>
            </p:cNvSpPr>
            <p:nvPr/>
          </p:nvSpPr>
          <p:spPr bwMode="auto">
            <a:xfrm>
              <a:off x="3418" y="3093"/>
              <a:ext cx="230" cy="285"/>
            </a:xfrm>
            <a:custGeom>
              <a:avLst/>
              <a:gdLst>
                <a:gd name="T0" fmla="*/ 0 w 230"/>
                <a:gd name="T1" fmla="*/ 173 h 285"/>
                <a:gd name="T2" fmla="*/ 142 w 230"/>
                <a:gd name="T3" fmla="*/ 171 h 285"/>
                <a:gd name="T4" fmla="*/ 230 w 230"/>
                <a:gd name="T5" fmla="*/ 285 h 285"/>
                <a:gd name="T6" fmla="*/ 230 w 230"/>
                <a:gd name="T7" fmla="*/ 0 h 285"/>
                <a:gd name="T8" fmla="*/ 0 w 230"/>
                <a:gd name="T9" fmla="*/ 173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0" h="285">
                  <a:moveTo>
                    <a:pt x="0" y="173"/>
                  </a:moveTo>
                  <a:lnTo>
                    <a:pt x="142" y="171"/>
                  </a:lnTo>
                  <a:lnTo>
                    <a:pt x="230" y="285"/>
                  </a:lnTo>
                  <a:lnTo>
                    <a:pt x="230" y="0"/>
                  </a:lnTo>
                  <a:lnTo>
                    <a:pt x="0" y="1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2" name="Freeform 33"/>
            <p:cNvSpPr>
              <a:spLocks/>
            </p:cNvSpPr>
            <p:nvPr/>
          </p:nvSpPr>
          <p:spPr bwMode="auto">
            <a:xfrm>
              <a:off x="3648" y="3207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1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1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3" name="Freeform 34"/>
            <p:cNvSpPr>
              <a:spLocks/>
            </p:cNvSpPr>
            <p:nvPr/>
          </p:nvSpPr>
          <p:spPr bwMode="auto">
            <a:xfrm>
              <a:off x="3648" y="2919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1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1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4" name="Freeform 35"/>
            <p:cNvSpPr>
              <a:spLocks/>
            </p:cNvSpPr>
            <p:nvPr/>
          </p:nvSpPr>
          <p:spPr bwMode="auto">
            <a:xfrm>
              <a:off x="3875" y="3321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5" name="Freeform 36"/>
            <p:cNvSpPr>
              <a:spLocks/>
            </p:cNvSpPr>
            <p:nvPr/>
          </p:nvSpPr>
          <p:spPr bwMode="auto">
            <a:xfrm>
              <a:off x="3875" y="3033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2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2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6" name="Freeform 37"/>
            <p:cNvSpPr>
              <a:spLocks/>
            </p:cNvSpPr>
            <p:nvPr/>
          </p:nvSpPr>
          <p:spPr bwMode="auto">
            <a:xfrm>
              <a:off x="3875" y="2748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98064032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di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Kuvan paikkamerkki 6">
            <a:extLst>
              <a:ext uri="{FF2B5EF4-FFF2-40B4-BE49-F238E27FC236}">
                <a16:creationId xmlns:a16="http://schemas.microsoft.com/office/drawing/2014/main" id="{890ED7CE-A9D2-4D19-B978-56BFB74E657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12192000" cy="6858000"/>
          </a:xfrm>
          <a:solidFill>
            <a:schemeClr val="bg1">
              <a:lumMod val="95000"/>
            </a:schemeClr>
          </a:solidFill>
        </p:spPr>
        <p:txBody>
          <a:bodyPr tIns="1584000" rtlCol="0" anchor="t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fi-FI" dirty="0"/>
              <a:t>Lisää tai vedä ja pudota valokuva</a:t>
            </a:r>
          </a:p>
        </p:txBody>
      </p:sp>
    </p:spTree>
    <p:extLst>
      <p:ext uri="{BB962C8B-B14F-4D97-AF65-F5344CB8AC3E}">
        <p14:creationId xmlns:p14="http://schemas.microsoft.com/office/powerpoint/2010/main" val="41858569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kautettu asette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8">
            <a:extLst>
              <a:ext uri="{FF2B5EF4-FFF2-40B4-BE49-F238E27FC236}">
                <a16:creationId xmlns:a16="http://schemas.microsoft.com/office/drawing/2014/main" id="{AA36AB75-B258-5F0D-6E32-99451749DC22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10368643" y="6259751"/>
            <a:ext cx="1524141" cy="428400"/>
            <a:chOff x="3418" y="2582"/>
            <a:chExt cx="4682" cy="1316"/>
          </a:xfrm>
          <a:solidFill>
            <a:schemeClr val="tx2"/>
          </a:solidFill>
        </p:grpSpPr>
        <p:sp>
          <p:nvSpPr>
            <p:cNvPr id="4" name="Freeform 29">
              <a:extLst>
                <a:ext uri="{FF2B5EF4-FFF2-40B4-BE49-F238E27FC236}">
                  <a16:creationId xmlns:a16="http://schemas.microsoft.com/office/drawing/2014/main" id="{FAFFE785-AB5F-CCBF-2479-337D9AE7829F}"/>
                </a:ext>
              </a:extLst>
            </p:cNvPr>
            <p:cNvSpPr>
              <a:spLocks/>
            </p:cNvSpPr>
            <p:nvPr/>
          </p:nvSpPr>
          <p:spPr bwMode="auto">
            <a:xfrm>
              <a:off x="4383" y="2748"/>
              <a:ext cx="1342" cy="858"/>
            </a:xfrm>
            <a:custGeom>
              <a:avLst/>
              <a:gdLst>
                <a:gd name="T0" fmla="*/ 0 w 567"/>
                <a:gd name="T1" fmla="*/ 361 h 361"/>
                <a:gd name="T2" fmla="*/ 0 w 567"/>
                <a:gd name="T3" fmla="*/ 0 h 361"/>
                <a:gd name="T4" fmla="*/ 197 w 567"/>
                <a:gd name="T5" fmla="*/ 0 h 361"/>
                <a:gd name="T6" fmla="*/ 203 w 567"/>
                <a:gd name="T7" fmla="*/ 59 h 361"/>
                <a:gd name="T8" fmla="*/ 358 w 567"/>
                <a:gd name="T9" fmla="*/ 0 h 361"/>
                <a:gd name="T10" fmla="*/ 567 w 567"/>
                <a:gd name="T11" fmla="*/ 195 h 361"/>
                <a:gd name="T12" fmla="*/ 567 w 567"/>
                <a:gd name="T13" fmla="*/ 361 h 361"/>
                <a:gd name="T14" fmla="*/ 442 w 567"/>
                <a:gd name="T15" fmla="*/ 361 h 361"/>
                <a:gd name="T16" fmla="*/ 365 w 567"/>
                <a:gd name="T17" fmla="*/ 301 h 361"/>
                <a:gd name="T18" fmla="*/ 365 w 567"/>
                <a:gd name="T19" fmla="*/ 135 h 361"/>
                <a:gd name="T20" fmla="*/ 284 w 567"/>
                <a:gd name="T21" fmla="*/ 57 h 361"/>
                <a:gd name="T22" fmla="*/ 203 w 567"/>
                <a:gd name="T23" fmla="*/ 135 h 361"/>
                <a:gd name="T24" fmla="*/ 203 w 567"/>
                <a:gd name="T25" fmla="*/ 301 h 361"/>
                <a:gd name="T26" fmla="*/ 127 w 567"/>
                <a:gd name="T27" fmla="*/ 361 h 361"/>
                <a:gd name="T28" fmla="*/ 0 w 567"/>
                <a:gd name="T29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67" h="361">
                  <a:moveTo>
                    <a:pt x="0" y="361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203" y="59"/>
                    <a:pt x="203" y="59"/>
                    <a:pt x="203" y="59"/>
                  </a:cubicBezTo>
                  <a:cubicBezTo>
                    <a:pt x="213" y="49"/>
                    <a:pt x="269" y="0"/>
                    <a:pt x="358" y="0"/>
                  </a:cubicBezTo>
                  <a:cubicBezTo>
                    <a:pt x="542" y="0"/>
                    <a:pt x="567" y="97"/>
                    <a:pt x="567" y="195"/>
                  </a:cubicBezTo>
                  <a:cubicBezTo>
                    <a:pt x="567" y="361"/>
                    <a:pt x="567" y="361"/>
                    <a:pt x="567" y="361"/>
                  </a:cubicBezTo>
                  <a:cubicBezTo>
                    <a:pt x="442" y="361"/>
                    <a:pt x="442" y="361"/>
                    <a:pt x="442" y="361"/>
                  </a:cubicBezTo>
                  <a:cubicBezTo>
                    <a:pt x="404" y="361"/>
                    <a:pt x="365" y="353"/>
                    <a:pt x="365" y="301"/>
                  </a:cubicBezTo>
                  <a:cubicBezTo>
                    <a:pt x="365" y="135"/>
                    <a:pt x="365" y="135"/>
                    <a:pt x="365" y="135"/>
                  </a:cubicBezTo>
                  <a:cubicBezTo>
                    <a:pt x="365" y="99"/>
                    <a:pt x="345" y="57"/>
                    <a:pt x="284" y="57"/>
                  </a:cubicBezTo>
                  <a:cubicBezTo>
                    <a:pt x="224" y="57"/>
                    <a:pt x="203" y="99"/>
                    <a:pt x="203" y="135"/>
                  </a:cubicBezTo>
                  <a:cubicBezTo>
                    <a:pt x="203" y="301"/>
                    <a:pt x="203" y="301"/>
                    <a:pt x="203" y="301"/>
                  </a:cubicBezTo>
                  <a:cubicBezTo>
                    <a:pt x="203" y="353"/>
                    <a:pt x="165" y="361"/>
                    <a:pt x="127" y="361"/>
                  </a:cubicBezTo>
                  <a:lnTo>
                    <a:pt x="0" y="36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" name="Freeform 30">
              <a:extLst>
                <a:ext uri="{FF2B5EF4-FFF2-40B4-BE49-F238E27FC236}">
                  <a16:creationId xmlns:a16="http://schemas.microsoft.com/office/drawing/2014/main" id="{B2840C66-3E24-0D03-F97E-F777DE257995}"/>
                </a:ext>
              </a:extLst>
            </p:cNvPr>
            <p:cNvSpPr>
              <a:spLocks/>
            </p:cNvSpPr>
            <p:nvPr/>
          </p:nvSpPr>
          <p:spPr bwMode="auto">
            <a:xfrm>
              <a:off x="7243" y="2582"/>
              <a:ext cx="857" cy="1024"/>
            </a:xfrm>
            <a:custGeom>
              <a:avLst/>
              <a:gdLst>
                <a:gd name="T0" fmla="*/ 362 w 362"/>
                <a:gd name="T1" fmla="*/ 70 h 431"/>
                <a:gd name="T2" fmla="*/ 362 w 362"/>
                <a:gd name="T3" fmla="*/ 127 h 431"/>
                <a:gd name="T4" fmla="*/ 255 w 362"/>
                <a:gd name="T5" fmla="*/ 127 h 431"/>
                <a:gd name="T6" fmla="*/ 255 w 362"/>
                <a:gd name="T7" fmla="*/ 298 h 431"/>
                <a:gd name="T8" fmla="*/ 362 w 362"/>
                <a:gd name="T9" fmla="*/ 327 h 431"/>
                <a:gd name="T10" fmla="*/ 362 w 362"/>
                <a:gd name="T11" fmla="*/ 375 h 431"/>
                <a:gd name="T12" fmla="*/ 215 w 362"/>
                <a:gd name="T13" fmla="*/ 431 h 431"/>
                <a:gd name="T14" fmla="*/ 54 w 362"/>
                <a:gd name="T15" fmla="*/ 298 h 431"/>
                <a:gd name="T16" fmla="*/ 54 w 362"/>
                <a:gd name="T17" fmla="*/ 127 h 431"/>
                <a:gd name="T18" fmla="*/ 0 w 362"/>
                <a:gd name="T19" fmla="*/ 127 h 431"/>
                <a:gd name="T20" fmla="*/ 0 w 362"/>
                <a:gd name="T21" fmla="*/ 70 h 431"/>
                <a:gd name="T22" fmla="*/ 54 w 362"/>
                <a:gd name="T23" fmla="*/ 70 h 431"/>
                <a:gd name="T24" fmla="*/ 54 w 362"/>
                <a:gd name="T25" fmla="*/ 60 h 431"/>
                <a:gd name="T26" fmla="*/ 130 w 362"/>
                <a:gd name="T27" fmla="*/ 0 h 431"/>
                <a:gd name="T28" fmla="*/ 255 w 362"/>
                <a:gd name="T29" fmla="*/ 0 h 431"/>
                <a:gd name="T30" fmla="*/ 255 w 362"/>
                <a:gd name="T31" fmla="*/ 70 h 431"/>
                <a:gd name="T32" fmla="*/ 362 w 362"/>
                <a:gd name="T33" fmla="*/ 70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62" h="431">
                  <a:moveTo>
                    <a:pt x="362" y="70"/>
                  </a:moveTo>
                  <a:cubicBezTo>
                    <a:pt x="362" y="127"/>
                    <a:pt x="362" y="127"/>
                    <a:pt x="362" y="127"/>
                  </a:cubicBezTo>
                  <a:cubicBezTo>
                    <a:pt x="255" y="127"/>
                    <a:pt x="255" y="127"/>
                    <a:pt x="255" y="127"/>
                  </a:cubicBezTo>
                  <a:cubicBezTo>
                    <a:pt x="255" y="298"/>
                    <a:pt x="255" y="298"/>
                    <a:pt x="255" y="298"/>
                  </a:cubicBezTo>
                  <a:cubicBezTo>
                    <a:pt x="255" y="349"/>
                    <a:pt x="327" y="356"/>
                    <a:pt x="362" y="327"/>
                  </a:cubicBezTo>
                  <a:cubicBezTo>
                    <a:pt x="362" y="375"/>
                    <a:pt x="362" y="375"/>
                    <a:pt x="362" y="375"/>
                  </a:cubicBezTo>
                  <a:cubicBezTo>
                    <a:pt x="358" y="391"/>
                    <a:pt x="311" y="431"/>
                    <a:pt x="215" y="431"/>
                  </a:cubicBezTo>
                  <a:cubicBezTo>
                    <a:pt x="125" y="431"/>
                    <a:pt x="54" y="398"/>
                    <a:pt x="54" y="298"/>
                  </a:cubicBezTo>
                  <a:cubicBezTo>
                    <a:pt x="54" y="127"/>
                    <a:pt x="54" y="127"/>
                    <a:pt x="54" y="127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54" y="70"/>
                    <a:pt x="54" y="70"/>
                    <a:pt x="54" y="70"/>
                  </a:cubicBezTo>
                  <a:cubicBezTo>
                    <a:pt x="54" y="60"/>
                    <a:pt x="54" y="60"/>
                    <a:pt x="54" y="60"/>
                  </a:cubicBezTo>
                  <a:cubicBezTo>
                    <a:pt x="54" y="7"/>
                    <a:pt x="92" y="0"/>
                    <a:pt x="130" y="0"/>
                  </a:cubicBezTo>
                  <a:cubicBezTo>
                    <a:pt x="255" y="0"/>
                    <a:pt x="255" y="0"/>
                    <a:pt x="255" y="0"/>
                  </a:cubicBezTo>
                  <a:cubicBezTo>
                    <a:pt x="255" y="70"/>
                    <a:pt x="255" y="70"/>
                    <a:pt x="255" y="70"/>
                  </a:cubicBezTo>
                  <a:lnTo>
                    <a:pt x="362" y="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6" name="Freeform 31">
              <a:extLst>
                <a:ext uri="{FF2B5EF4-FFF2-40B4-BE49-F238E27FC236}">
                  <a16:creationId xmlns:a16="http://schemas.microsoft.com/office/drawing/2014/main" id="{7B50A6DA-E2A9-A1D0-2981-F4A74C10F6CF}"/>
                </a:ext>
              </a:extLst>
            </p:cNvPr>
            <p:cNvSpPr>
              <a:spLocks/>
            </p:cNvSpPr>
            <p:nvPr/>
          </p:nvSpPr>
          <p:spPr bwMode="auto">
            <a:xfrm>
              <a:off x="5675" y="2748"/>
              <a:ext cx="1497" cy="1150"/>
            </a:xfrm>
            <a:custGeom>
              <a:avLst/>
              <a:gdLst>
                <a:gd name="T0" fmla="*/ 318 w 633"/>
                <a:gd name="T1" fmla="*/ 196 h 484"/>
                <a:gd name="T2" fmla="*/ 414 w 633"/>
                <a:gd name="T3" fmla="*/ 32 h 484"/>
                <a:gd name="T4" fmla="*/ 468 w 633"/>
                <a:gd name="T5" fmla="*/ 0 h 484"/>
                <a:gd name="T6" fmla="*/ 633 w 633"/>
                <a:gd name="T7" fmla="*/ 0 h 484"/>
                <a:gd name="T8" fmla="*/ 382 w 633"/>
                <a:gd name="T9" fmla="*/ 430 h 484"/>
                <a:gd name="T10" fmla="*/ 266 w 633"/>
                <a:gd name="T11" fmla="*/ 484 h 484"/>
                <a:gd name="T12" fmla="*/ 116 w 633"/>
                <a:gd name="T13" fmla="*/ 484 h 484"/>
                <a:gd name="T14" fmla="*/ 192 w 633"/>
                <a:gd name="T15" fmla="*/ 354 h 484"/>
                <a:gd name="T16" fmla="*/ 189 w 633"/>
                <a:gd name="T17" fmla="*/ 322 h 484"/>
                <a:gd name="T18" fmla="*/ 0 w 633"/>
                <a:gd name="T19" fmla="*/ 0 h 484"/>
                <a:gd name="T20" fmla="*/ 161 w 633"/>
                <a:gd name="T21" fmla="*/ 0 h 484"/>
                <a:gd name="T22" fmla="*/ 218 w 633"/>
                <a:gd name="T23" fmla="*/ 33 h 484"/>
                <a:gd name="T24" fmla="*/ 313 w 633"/>
                <a:gd name="T25" fmla="*/ 196 h 484"/>
                <a:gd name="T26" fmla="*/ 318 w 633"/>
                <a:gd name="T27" fmla="*/ 196 h 4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33" h="484">
                  <a:moveTo>
                    <a:pt x="318" y="196"/>
                  </a:moveTo>
                  <a:cubicBezTo>
                    <a:pt x="318" y="196"/>
                    <a:pt x="404" y="49"/>
                    <a:pt x="414" y="32"/>
                  </a:cubicBezTo>
                  <a:cubicBezTo>
                    <a:pt x="429" y="6"/>
                    <a:pt x="440" y="0"/>
                    <a:pt x="468" y="0"/>
                  </a:cubicBezTo>
                  <a:cubicBezTo>
                    <a:pt x="633" y="0"/>
                    <a:pt x="633" y="0"/>
                    <a:pt x="633" y="0"/>
                  </a:cubicBezTo>
                  <a:cubicBezTo>
                    <a:pt x="633" y="0"/>
                    <a:pt x="397" y="405"/>
                    <a:pt x="382" y="430"/>
                  </a:cubicBezTo>
                  <a:cubicBezTo>
                    <a:pt x="364" y="461"/>
                    <a:pt x="339" y="484"/>
                    <a:pt x="266" y="484"/>
                  </a:cubicBezTo>
                  <a:cubicBezTo>
                    <a:pt x="116" y="484"/>
                    <a:pt x="116" y="484"/>
                    <a:pt x="116" y="484"/>
                  </a:cubicBezTo>
                  <a:cubicBezTo>
                    <a:pt x="116" y="484"/>
                    <a:pt x="184" y="367"/>
                    <a:pt x="192" y="354"/>
                  </a:cubicBezTo>
                  <a:cubicBezTo>
                    <a:pt x="199" y="342"/>
                    <a:pt x="198" y="339"/>
                    <a:pt x="189" y="32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89" y="0"/>
                    <a:pt x="203" y="6"/>
                    <a:pt x="218" y="33"/>
                  </a:cubicBezTo>
                  <a:cubicBezTo>
                    <a:pt x="231" y="55"/>
                    <a:pt x="313" y="196"/>
                    <a:pt x="313" y="196"/>
                  </a:cubicBezTo>
                  <a:lnTo>
                    <a:pt x="318" y="19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7" name="Freeform 32">
              <a:extLst>
                <a:ext uri="{FF2B5EF4-FFF2-40B4-BE49-F238E27FC236}">
                  <a16:creationId xmlns:a16="http://schemas.microsoft.com/office/drawing/2014/main" id="{44CE6E97-8E8A-E211-ABCB-62C9865239C5}"/>
                </a:ext>
              </a:extLst>
            </p:cNvPr>
            <p:cNvSpPr>
              <a:spLocks/>
            </p:cNvSpPr>
            <p:nvPr/>
          </p:nvSpPr>
          <p:spPr bwMode="auto">
            <a:xfrm>
              <a:off x="3418" y="3093"/>
              <a:ext cx="230" cy="285"/>
            </a:xfrm>
            <a:custGeom>
              <a:avLst/>
              <a:gdLst>
                <a:gd name="T0" fmla="*/ 0 w 230"/>
                <a:gd name="T1" fmla="*/ 173 h 285"/>
                <a:gd name="T2" fmla="*/ 142 w 230"/>
                <a:gd name="T3" fmla="*/ 171 h 285"/>
                <a:gd name="T4" fmla="*/ 230 w 230"/>
                <a:gd name="T5" fmla="*/ 285 h 285"/>
                <a:gd name="T6" fmla="*/ 230 w 230"/>
                <a:gd name="T7" fmla="*/ 0 h 285"/>
                <a:gd name="T8" fmla="*/ 0 w 230"/>
                <a:gd name="T9" fmla="*/ 173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0" h="285">
                  <a:moveTo>
                    <a:pt x="0" y="173"/>
                  </a:moveTo>
                  <a:lnTo>
                    <a:pt x="142" y="171"/>
                  </a:lnTo>
                  <a:lnTo>
                    <a:pt x="230" y="285"/>
                  </a:lnTo>
                  <a:lnTo>
                    <a:pt x="230" y="0"/>
                  </a:lnTo>
                  <a:lnTo>
                    <a:pt x="0" y="1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33">
              <a:extLst>
                <a:ext uri="{FF2B5EF4-FFF2-40B4-BE49-F238E27FC236}">
                  <a16:creationId xmlns:a16="http://schemas.microsoft.com/office/drawing/2014/main" id="{306FE4B8-1A59-0D62-8DBC-ABF9A8AAC35A}"/>
                </a:ext>
              </a:extLst>
            </p:cNvPr>
            <p:cNvSpPr>
              <a:spLocks/>
            </p:cNvSpPr>
            <p:nvPr/>
          </p:nvSpPr>
          <p:spPr bwMode="auto">
            <a:xfrm>
              <a:off x="3648" y="3207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1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1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34">
              <a:extLst>
                <a:ext uri="{FF2B5EF4-FFF2-40B4-BE49-F238E27FC236}">
                  <a16:creationId xmlns:a16="http://schemas.microsoft.com/office/drawing/2014/main" id="{716DBF83-4944-13C5-B429-E9634B651733}"/>
                </a:ext>
              </a:extLst>
            </p:cNvPr>
            <p:cNvSpPr>
              <a:spLocks/>
            </p:cNvSpPr>
            <p:nvPr/>
          </p:nvSpPr>
          <p:spPr bwMode="auto">
            <a:xfrm>
              <a:off x="3648" y="2919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1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1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35">
              <a:extLst>
                <a:ext uri="{FF2B5EF4-FFF2-40B4-BE49-F238E27FC236}">
                  <a16:creationId xmlns:a16="http://schemas.microsoft.com/office/drawing/2014/main" id="{BE73FB81-1F85-242C-B864-EF8CD2CFF2F6}"/>
                </a:ext>
              </a:extLst>
            </p:cNvPr>
            <p:cNvSpPr>
              <a:spLocks/>
            </p:cNvSpPr>
            <p:nvPr/>
          </p:nvSpPr>
          <p:spPr bwMode="auto">
            <a:xfrm>
              <a:off x="3875" y="3321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36">
              <a:extLst>
                <a:ext uri="{FF2B5EF4-FFF2-40B4-BE49-F238E27FC236}">
                  <a16:creationId xmlns:a16="http://schemas.microsoft.com/office/drawing/2014/main" id="{DBBEA1F5-8B81-D149-3BCF-2FE109C05510}"/>
                </a:ext>
              </a:extLst>
            </p:cNvPr>
            <p:cNvSpPr>
              <a:spLocks/>
            </p:cNvSpPr>
            <p:nvPr/>
          </p:nvSpPr>
          <p:spPr bwMode="auto">
            <a:xfrm>
              <a:off x="3875" y="3033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2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2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2" name="Freeform 37">
              <a:extLst>
                <a:ext uri="{FF2B5EF4-FFF2-40B4-BE49-F238E27FC236}">
                  <a16:creationId xmlns:a16="http://schemas.microsoft.com/office/drawing/2014/main" id="{E5C89658-5CAB-2E35-57F9-48F887C87501}"/>
                </a:ext>
              </a:extLst>
            </p:cNvPr>
            <p:cNvSpPr>
              <a:spLocks/>
            </p:cNvSpPr>
            <p:nvPr/>
          </p:nvSpPr>
          <p:spPr bwMode="auto">
            <a:xfrm>
              <a:off x="3875" y="2748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324070837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ppu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Kuvan paikkamerkki 6">
            <a:extLst>
              <a:ext uri="{FF2B5EF4-FFF2-40B4-BE49-F238E27FC236}">
                <a16:creationId xmlns:a16="http://schemas.microsoft.com/office/drawing/2014/main" id="{890ED7CE-A9D2-4D19-B978-56BFB74E657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-1" y="1917506"/>
            <a:ext cx="2673531" cy="3046379"/>
          </a:xfrm>
          <a:solidFill>
            <a:schemeClr val="bg2"/>
          </a:solidFill>
        </p:spPr>
        <p:txBody>
          <a:bodyPr tIns="1584000" rtlCol="0" anchor="t"/>
          <a:lstStyle>
            <a:lvl1pPr marL="0" indent="0" algn="ctr">
              <a:buNone/>
              <a:defRPr sz="1200" i="1" baseline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fi-FI" dirty="0"/>
              <a:t>Lisää tai vedä henkilökuvasi tähän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42669" y="1928284"/>
            <a:ext cx="4778220" cy="658154"/>
          </a:xfrm>
        </p:spPr>
        <p:txBody>
          <a:bodyPr rtlCol="0" anchor="t"/>
          <a:lstStyle>
            <a:lvl1pPr rtl="0">
              <a:lnSpc>
                <a:spcPct val="100000"/>
              </a:lnSpc>
              <a:defRPr sz="5200" b="0">
                <a:solidFill>
                  <a:schemeClr val="bg2"/>
                </a:solidFill>
              </a:defRPr>
            </a:lvl1pPr>
          </a:lstStyle>
          <a:p>
            <a:pPr rtl="0"/>
            <a:r>
              <a:rPr lang="fi-FI" dirty="0"/>
              <a:t>Kiitos!</a:t>
            </a:r>
          </a:p>
        </p:txBody>
      </p:sp>
      <p:sp>
        <p:nvSpPr>
          <p:cNvPr id="7" name="Alaotsikko 2">
            <a:extLst>
              <a:ext uri="{FF2B5EF4-FFF2-40B4-BE49-F238E27FC236}">
                <a16:creationId xmlns:a16="http://schemas.microsoft.com/office/drawing/2014/main" id="{E97A9A62-1AA6-47A9-A1A0-54196823744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3433960" y="3048994"/>
            <a:ext cx="4786929" cy="596809"/>
          </a:xfrm>
        </p:spPr>
        <p:txBody>
          <a:bodyPr rtlCol="0">
            <a:normAutofit/>
          </a:bodyPr>
          <a:lstStyle>
            <a:lvl1pPr mar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600">
                <a:solidFill>
                  <a:schemeClr val="bg2"/>
                </a:solidFill>
              </a:defRPr>
            </a:lvl1pPr>
            <a:lvl2pPr marL="552450" indent="-28575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>
                <a:solidFill>
                  <a:schemeClr val="bg2"/>
                </a:solidFill>
              </a:defRPr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fi-FI" dirty="0"/>
              <a:t>@</a:t>
            </a:r>
            <a:r>
              <a:rPr lang="fi-FI" dirty="0" err="1"/>
              <a:t>someprofiilit</a:t>
            </a:r>
            <a:r>
              <a:rPr lang="fi-FI" dirty="0"/>
              <a:t> etc.</a:t>
            </a:r>
          </a:p>
          <a:p>
            <a:pPr lvl="0" rtl="0"/>
            <a:r>
              <a:rPr lang="fi-FI" dirty="0"/>
              <a:t>@</a:t>
            </a:r>
            <a:r>
              <a:rPr lang="fi-FI" dirty="0" err="1"/>
              <a:t>someprofiili</a:t>
            </a:r>
            <a:endParaRPr lang="fi-FI" dirty="0"/>
          </a:p>
        </p:txBody>
      </p:sp>
      <p:grpSp>
        <p:nvGrpSpPr>
          <p:cNvPr id="26" name="Group 28"/>
          <p:cNvGrpSpPr>
            <a:grpSpLocks noChangeAspect="1"/>
          </p:cNvGrpSpPr>
          <p:nvPr userDrawn="1"/>
        </p:nvGrpSpPr>
        <p:grpSpPr bwMode="auto">
          <a:xfrm>
            <a:off x="310242" y="6144138"/>
            <a:ext cx="1524141" cy="428400"/>
            <a:chOff x="3418" y="2582"/>
            <a:chExt cx="4682" cy="1316"/>
          </a:xfrm>
          <a:solidFill>
            <a:schemeClr val="bg2"/>
          </a:solidFill>
        </p:grpSpPr>
        <p:sp>
          <p:nvSpPr>
            <p:cNvPr id="27" name="Freeform 29"/>
            <p:cNvSpPr>
              <a:spLocks/>
            </p:cNvSpPr>
            <p:nvPr/>
          </p:nvSpPr>
          <p:spPr bwMode="auto">
            <a:xfrm>
              <a:off x="4383" y="2748"/>
              <a:ext cx="1342" cy="858"/>
            </a:xfrm>
            <a:custGeom>
              <a:avLst/>
              <a:gdLst>
                <a:gd name="T0" fmla="*/ 0 w 567"/>
                <a:gd name="T1" fmla="*/ 361 h 361"/>
                <a:gd name="T2" fmla="*/ 0 w 567"/>
                <a:gd name="T3" fmla="*/ 0 h 361"/>
                <a:gd name="T4" fmla="*/ 197 w 567"/>
                <a:gd name="T5" fmla="*/ 0 h 361"/>
                <a:gd name="T6" fmla="*/ 203 w 567"/>
                <a:gd name="T7" fmla="*/ 59 h 361"/>
                <a:gd name="T8" fmla="*/ 358 w 567"/>
                <a:gd name="T9" fmla="*/ 0 h 361"/>
                <a:gd name="T10" fmla="*/ 567 w 567"/>
                <a:gd name="T11" fmla="*/ 195 h 361"/>
                <a:gd name="T12" fmla="*/ 567 w 567"/>
                <a:gd name="T13" fmla="*/ 361 h 361"/>
                <a:gd name="T14" fmla="*/ 442 w 567"/>
                <a:gd name="T15" fmla="*/ 361 h 361"/>
                <a:gd name="T16" fmla="*/ 365 w 567"/>
                <a:gd name="T17" fmla="*/ 301 h 361"/>
                <a:gd name="T18" fmla="*/ 365 w 567"/>
                <a:gd name="T19" fmla="*/ 135 h 361"/>
                <a:gd name="T20" fmla="*/ 284 w 567"/>
                <a:gd name="T21" fmla="*/ 57 h 361"/>
                <a:gd name="T22" fmla="*/ 203 w 567"/>
                <a:gd name="T23" fmla="*/ 135 h 361"/>
                <a:gd name="T24" fmla="*/ 203 w 567"/>
                <a:gd name="T25" fmla="*/ 301 h 361"/>
                <a:gd name="T26" fmla="*/ 127 w 567"/>
                <a:gd name="T27" fmla="*/ 361 h 361"/>
                <a:gd name="T28" fmla="*/ 0 w 567"/>
                <a:gd name="T29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67" h="361">
                  <a:moveTo>
                    <a:pt x="0" y="361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203" y="59"/>
                    <a:pt x="203" y="59"/>
                    <a:pt x="203" y="59"/>
                  </a:cubicBezTo>
                  <a:cubicBezTo>
                    <a:pt x="213" y="49"/>
                    <a:pt x="269" y="0"/>
                    <a:pt x="358" y="0"/>
                  </a:cubicBezTo>
                  <a:cubicBezTo>
                    <a:pt x="542" y="0"/>
                    <a:pt x="567" y="97"/>
                    <a:pt x="567" y="195"/>
                  </a:cubicBezTo>
                  <a:cubicBezTo>
                    <a:pt x="567" y="361"/>
                    <a:pt x="567" y="361"/>
                    <a:pt x="567" y="361"/>
                  </a:cubicBezTo>
                  <a:cubicBezTo>
                    <a:pt x="442" y="361"/>
                    <a:pt x="442" y="361"/>
                    <a:pt x="442" y="361"/>
                  </a:cubicBezTo>
                  <a:cubicBezTo>
                    <a:pt x="404" y="361"/>
                    <a:pt x="365" y="353"/>
                    <a:pt x="365" y="301"/>
                  </a:cubicBezTo>
                  <a:cubicBezTo>
                    <a:pt x="365" y="135"/>
                    <a:pt x="365" y="135"/>
                    <a:pt x="365" y="135"/>
                  </a:cubicBezTo>
                  <a:cubicBezTo>
                    <a:pt x="365" y="99"/>
                    <a:pt x="345" y="57"/>
                    <a:pt x="284" y="57"/>
                  </a:cubicBezTo>
                  <a:cubicBezTo>
                    <a:pt x="224" y="57"/>
                    <a:pt x="203" y="99"/>
                    <a:pt x="203" y="135"/>
                  </a:cubicBezTo>
                  <a:cubicBezTo>
                    <a:pt x="203" y="301"/>
                    <a:pt x="203" y="301"/>
                    <a:pt x="203" y="301"/>
                  </a:cubicBezTo>
                  <a:cubicBezTo>
                    <a:pt x="203" y="353"/>
                    <a:pt x="165" y="361"/>
                    <a:pt x="127" y="361"/>
                  </a:cubicBezTo>
                  <a:lnTo>
                    <a:pt x="0" y="36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8" name="Freeform 30"/>
            <p:cNvSpPr>
              <a:spLocks/>
            </p:cNvSpPr>
            <p:nvPr/>
          </p:nvSpPr>
          <p:spPr bwMode="auto">
            <a:xfrm>
              <a:off x="7243" y="2582"/>
              <a:ext cx="857" cy="1024"/>
            </a:xfrm>
            <a:custGeom>
              <a:avLst/>
              <a:gdLst>
                <a:gd name="T0" fmla="*/ 362 w 362"/>
                <a:gd name="T1" fmla="*/ 70 h 431"/>
                <a:gd name="T2" fmla="*/ 362 w 362"/>
                <a:gd name="T3" fmla="*/ 127 h 431"/>
                <a:gd name="T4" fmla="*/ 255 w 362"/>
                <a:gd name="T5" fmla="*/ 127 h 431"/>
                <a:gd name="T6" fmla="*/ 255 w 362"/>
                <a:gd name="T7" fmla="*/ 298 h 431"/>
                <a:gd name="T8" fmla="*/ 362 w 362"/>
                <a:gd name="T9" fmla="*/ 327 h 431"/>
                <a:gd name="T10" fmla="*/ 362 w 362"/>
                <a:gd name="T11" fmla="*/ 375 h 431"/>
                <a:gd name="T12" fmla="*/ 215 w 362"/>
                <a:gd name="T13" fmla="*/ 431 h 431"/>
                <a:gd name="T14" fmla="*/ 54 w 362"/>
                <a:gd name="T15" fmla="*/ 298 h 431"/>
                <a:gd name="T16" fmla="*/ 54 w 362"/>
                <a:gd name="T17" fmla="*/ 127 h 431"/>
                <a:gd name="T18" fmla="*/ 0 w 362"/>
                <a:gd name="T19" fmla="*/ 127 h 431"/>
                <a:gd name="T20" fmla="*/ 0 w 362"/>
                <a:gd name="T21" fmla="*/ 70 h 431"/>
                <a:gd name="T22" fmla="*/ 54 w 362"/>
                <a:gd name="T23" fmla="*/ 70 h 431"/>
                <a:gd name="T24" fmla="*/ 54 w 362"/>
                <a:gd name="T25" fmla="*/ 60 h 431"/>
                <a:gd name="T26" fmla="*/ 130 w 362"/>
                <a:gd name="T27" fmla="*/ 0 h 431"/>
                <a:gd name="T28" fmla="*/ 255 w 362"/>
                <a:gd name="T29" fmla="*/ 0 h 431"/>
                <a:gd name="T30" fmla="*/ 255 w 362"/>
                <a:gd name="T31" fmla="*/ 70 h 431"/>
                <a:gd name="T32" fmla="*/ 362 w 362"/>
                <a:gd name="T33" fmla="*/ 70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62" h="431">
                  <a:moveTo>
                    <a:pt x="362" y="70"/>
                  </a:moveTo>
                  <a:cubicBezTo>
                    <a:pt x="362" y="127"/>
                    <a:pt x="362" y="127"/>
                    <a:pt x="362" y="127"/>
                  </a:cubicBezTo>
                  <a:cubicBezTo>
                    <a:pt x="255" y="127"/>
                    <a:pt x="255" y="127"/>
                    <a:pt x="255" y="127"/>
                  </a:cubicBezTo>
                  <a:cubicBezTo>
                    <a:pt x="255" y="298"/>
                    <a:pt x="255" y="298"/>
                    <a:pt x="255" y="298"/>
                  </a:cubicBezTo>
                  <a:cubicBezTo>
                    <a:pt x="255" y="349"/>
                    <a:pt x="327" y="356"/>
                    <a:pt x="362" y="327"/>
                  </a:cubicBezTo>
                  <a:cubicBezTo>
                    <a:pt x="362" y="375"/>
                    <a:pt x="362" y="375"/>
                    <a:pt x="362" y="375"/>
                  </a:cubicBezTo>
                  <a:cubicBezTo>
                    <a:pt x="358" y="391"/>
                    <a:pt x="311" y="431"/>
                    <a:pt x="215" y="431"/>
                  </a:cubicBezTo>
                  <a:cubicBezTo>
                    <a:pt x="125" y="431"/>
                    <a:pt x="54" y="398"/>
                    <a:pt x="54" y="298"/>
                  </a:cubicBezTo>
                  <a:cubicBezTo>
                    <a:pt x="54" y="127"/>
                    <a:pt x="54" y="127"/>
                    <a:pt x="54" y="127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54" y="70"/>
                    <a:pt x="54" y="70"/>
                    <a:pt x="54" y="70"/>
                  </a:cubicBezTo>
                  <a:cubicBezTo>
                    <a:pt x="54" y="60"/>
                    <a:pt x="54" y="60"/>
                    <a:pt x="54" y="60"/>
                  </a:cubicBezTo>
                  <a:cubicBezTo>
                    <a:pt x="54" y="7"/>
                    <a:pt x="92" y="0"/>
                    <a:pt x="130" y="0"/>
                  </a:cubicBezTo>
                  <a:cubicBezTo>
                    <a:pt x="255" y="0"/>
                    <a:pt x="255" y="0"/>
                    <a:pt x="255" y="0"/>
                  </a:cubicBezTo>
                  <a:cubicBezTo>
                    <a:pt x="255" y="70"/>
                    <a:pt x="255" y="70"/>
                    <a:pt x="255" y="70"/>
                  </a:cubicBezTo>
                  <a:lnTo>
                    <a:pt x="362" y="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9" name="Freeform 31"/>
            <p:cNvSpPr>
              <a:spLocks/>
            </p:cNvSpPr>
            <p:nvPr/>
          </p:nvSpPr>
          <p:spPr bwMode="auto">
            <a:xfrm>
              <a:off x="5675" y="2748"/>
              <a:ext cx="1497" cy="1150"/>
            </a:xfrm>
            <a:custGeom>
              <a:avLst/>
              <a:gdLst>
                <a:gd name="T0" fmla="*/ 318 w 633"/>
                <a:gd name="T1" fmla="*/ 196 h 484"/>
                <a:gd name="T2" fmla="*/ 414 w 633"/>
                <a:gd name="T3" fmla="*/ 32 h 484"/>
                <a:gd name="T4" fmla="*/ 468 w 633"/>
                <a:gd name="T5" fmla="*/ 0 h 484"/>
                <a:gd name="T6" fmla="*/ 633 w 633"/>
                <a:gd name="T7" fmla="*/ 0 h 484"/>
                <a:gd name="T8" fmla="*/ 382 w 633"/>
                <a:gd name="T9" fmla="*/ 430 h 484"/>
                <a:gd name="T10" fmla="*/ 266 w 633"/>
                <a:gd name="T11" fmla="*/ 484 h 484"/>
                <a:gd name="T12" fmla="*/ 116 w 633"/>
                <a:gd name="T13" fmla="*/ 484 h 484"/>
                <a:gd name="T14" fmla="*/ 192 w 633"/>
                <a:gd name="T15" fmla="*/ 354 h 484"/>
                <a:gd name="T16" fmla="*/ 189 w 633"/>
                <a:gd name="T17" fmla="*/ 322 h 484"/>
                <a:gd name="T18" fmla="*/ 0 w 633"/>
                <a:gd name="T19" fmla="*/ 0 h 484"/>
                <a:gd name="T20" fmla="*/ 161 w 633"/>
                <a:gd name="T21" fmla="*/ 0 h 484"/>
                <a:gd name="T22" fmla="*/ 218 w 633"/>
                <a:gd name="T23" fmla="*/ 33 h 484"/>
                <a:gd name="T24" fmla="*/ 313 w 633"/>
                <a:gd name="T25" fmla="*/ 196 h 484"/>
                <a:gd name="T26" fmla="*/ 318 w 633"/>
                <a:gd name="T27" fmla="*/ 196 h 4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33" h="484">
                  <a:moveTo>
                    <a:pt x="318" y="196"/>
                  </a:moveTo>
                  <a:cubicBezTo>
                    <a:pt x="318" y="196"/>
                    <a:pt x="404" y="49"/>
                    <a:pt x="414" y="32"/>
                  </a:cubicBezTo>
                  <a:cubicBezTo>
                    <a:pt x="429" y="6"/>
                    <a:pt x="440" y="0"/>
                    <a:pt x="468" y="0"/>
                  </a:cubicBezTo>
                  <a:cubicBezTo>
                    <a:pt x="633" y="0"/>
                    <a:pt x="633" y="0"/>
                    <a:pt x="633" y="0"/>
                  </a:cubicBezTo>
                  <a:cubicBezTo>
                    <a:pt x="633" y="0"/>
                    <a:pt x="397" y="405"/>
                    <a:pt x="382" y="430"/>
                  </a:cubicBezTo>
                  <a:cubicBezTo>
                    <a:pt x="364" y="461"/>
                    <a:pt x="339" y="484"/>
                    <a:pt x="266" y="484"/>
                  </a:cubicBezTo>
                  <a:cubicBezTo>
                    <a:pt x="116" y="484"/>
                    <a:pt x="116" y="484"/>
                    <a:pt x="116" y="484"/>
                  </a:cubicBezTo>
                  <a:cubicBezTo>
                    <a:pt x="116" y="484"/>
                    <a:pt x="184" y="367"/>
                    <a:pt x="192" y="354"/>
                  </a:cubicBezTo>
                  <a:cubicBezTo>
                    <a:pt x="199" y="342"/>
                    <a:pt x="198" y="339"/>
                    <a:pt x="189" y="32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89" y="0"/>
                    <a:pt x="203" y="6"/>
                    <a:pt x="218" y="33"/>
                  </a:cubicBezTo>
                  <a:cubicBezTo>
                    <a:pt x="231" y="55"/>
                    <a:pt x="313" y="196"/>
                    <a:pt x="313" y="196"/>
                  </a:cubicBezTo>
                  <a:lnTo>
                    <a:pt x="318" y="19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32"/>
            <p:cNvSpPr>
              <a:spLocks/>
            </p:cNvSpPr>
            <p:nvPr/>
          </p:nvSpPr>
          <p:spPr bwMode="auto">
            <a:xfrm>
              <a:off x="3418" y="3093"/>
              <a:ext cx="230" cy="285"/>
            </a:xfrm>
            <a:custGeom>
              <a:avLst/>
              <a:gdLst>
                <a:gd name="T0" fmla="*/ 0 w 230"/>
                <a:gd name="T1" fmla="*/ 173 h 285"/>
                <a:gd name="T2" fmla="*/ 142 w 230"/>
                <a:gd name="T3" fmla="*/ 171 h 285"/>
                <a:gd name="T4" fmla="*/ 230 w 230"/>
                <a:gd name="T5" fmla="*/ 285 h 285"/>
                <a:gd name="T6" fmla="*/ 230 w 230"/>
                <a:gd name="T7" fmla="*/ 0 h 285"/>
                <a:gd name="T8" fmla="*/ 0 w 230"/>
                <a:gd name="T9" fmla="*/ 173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0" h="285">
                  <a:moveTo>
                    <a:pt x="0" y="173"/>
                  </a:moveTo>
                  <a:lnTo>
                    <a:pt x="142" y="171"/>
                  </a:lnTo>
                  <a:lnTo>
                    <a:pt x="230" y="285"/>
                  </a:lnTo>
                  <a:lnTo>
                    <a:pt x="230" y="0"/>
                  </a:lnTo>
                  <a:lnTo>
                    <a:pt x="0" y="1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33"/>
            <p:cNvSpPr>
              <a:spLocks/>
            </p:cNvSpPr>
            <p:nvPr/>
          </p:nvSpPr>
          <p:spPr bwMode="auto">
            <a:xfrm>
              <a:off x="3648" y="3207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1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1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34"/>
            <p:cNvSpPr>
              <a:spLocks/>
            </p:cNvSpPr>
            <p:nvPr/>
          </p:nvSpPr>
          <p:spPr bwMode="auto">
            <a:xfrm>
              <a:off x="3648" y="2919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1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1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35"/>
            <p:cNvSpPr>
              <a:spLocks/>
            </p:cNvSpPr>
            <p:nvPr/>
          </p:nvSpPr>
          <p:spPr bwMode="auto">
            <a:xfrm>
              <a:off x="3875" y="3321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36"/>
            <p:cNvSpPr>
              <a:spLocks/>
            </p:cNvSpPr>
            <p:nvPr/>
          </p:nvSpPr>
          <p:spPr bwMode="auto">
            <a:xfrm>
              <a:off x="3875" y="3033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2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2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37"/>
            <p:cNvSpPr>
              <a:spLocks/>
            </p:cNvSpPr>
            <p:nvPr/>
          </p:nvSpPr>
          <p:spPr bwMode="auto">
            <a:xfrm>
              <a:off x="3875" y="2748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grpSp>
        <p:nvGrpSpPr>
          <p:cNvPr id="15" name="Group 19"/>
          <p:cNvGrpSpPr>
            <a:grpSpLocks noChangeAspect="1"/>
          </p:cNvGrpSpPr>
          <p:nvPr userDrawn="1"/>
        </p:nvGrpSpPr>
        <p:grpSpPr bwMode="auto">
          <a:xfrm>
            <a:off x="7968652" y="2286000"/>
            <a:ext cx="4223348" cy="4572000"/>
            <a:chOff x="2768" y="1"/>
            <a:chExt cx="5984" cy="6478"/>
          </a:xfrm>
          <a:solidFill>
            <a:schemeClr val="bg2"/>
          </a:solidFill>
        </p:grpSpPr>
        <p:sp>
          <p:nvSpPr>
            <p:cNvPr id="16" name="Freeform 20"/>
            <p:cNvSpPr>
              <a:spLocks/>
            </p:cNvSpPr>
            <p:nvPr/>
          </p:nvSpPr>
          <p:spPr bwMode="auto">
            <a:xfrm>
              <a:off x="2768" y="3004"/>
              <a:ext cx="1995" cy="2489"/>
            </a:xfrm>
            <a:custGeom>
              <a:avLst/>
              <a:gdLst>
                <a:gd name="T0" fmla="*/ 0 w 1995"/>
                <a:gd name="T1" fmla="*/ 1503 h 2489"/>
                <a:gd name="T2" fmla="*/ 1246 w 1995"/>
                <a:gd name="T3" fmla="*/ 1497 h 2489"/>
                <a:gd name="T4" fmla="*/ 1994 w 1995"/>
                <a:gd name="T5" fmla="*/ 2489 h 2489"/>
                <a:gd name="T6" fmla="*/ 1995 w 1995"/>
                <a:gd name="T7" fmla="*/ 0 h 2489"/>
                <a:gd name="T8" fmla="*/ 0 w 1995"/>
                <a:gd name="T9" fmla="*/ 1503 h 24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95" h="2489">
                  <a:moveTo>
                    <a:pt x="0" y="1503"/>
                  </a:moveTo>
                  <a:lnTo>
                    <a:pt x="1246" y="1497"/>
                  </a:lnTo>
                  <a:lnTo>
                    <a:pt x="1994" y="2489"/>
                  </a:lnTo>
                  <a:lnTo>
                    <a:pt x="1995" y="0"/>
                  </a:lnTo>
                  <a:lnTo>
                    <a:pt x="0" y="15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auto">
            <a:xfrm>
              <a:off x="4762" y="3992"/>
              <a:ext cx="1993" cy="2487"/>
            </a:xfrm>
            <a:custGeom>
              <a:avLst/>
              <a:gdLst>
                <a:gd name="T0" fmla="*/ 1993 w 1993"/>
                <a:gd name="T1" fmla="*/ 2487 h 2487"/>
                <a:gd name="T2" fmla="*/ 1993 w 1993"/>
                <a:gd name="T3" fmla="*/ 0 h 2487"/>
                <a:gd name="T4" fmla="*/ 0 w 1993"/>
                <a:gd name="T5" fmla="*/ 1501 h 2487"/>
                <a:gd name="T6" fmla="*/ 1246 w 1993"/>
                <a:gd name="T7" fmla="*/ 1495 h 2487"/>
                <a:gd name="T8" fmla="*/ 1993 w 1993"/>
                <a:gd name="T9" fmla="*/ 2487 h 2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93" h="2487">
                  <a:moveTo>
                    <a:pt x="1993" y="2487"/>
                  </a:moveTo>
                  <a:lnTo>
                    <a:pt x="1993" y="0"/>
                  </a:lnTo>
                  <a:lnTo>
                    <a:pt x="0" y="1501"/>
                  </a:lnTo>
                  <a:lnTo>
                    <a:pt x="1246" y="1495"/>
                  </a:lnTo>
                  <a:lnTo>
                    <a:pt x="1993" y="248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auto">
            <a:xfrm>
              <a:off x="4762" y="1503"/>
              <a:ext cx="1993" cy="2488"/>
            </a:xfrm>
            <a:custGeom>
              <a:avLst/>
              <a:gdLst>
                <a:gd name="T0" fmla="*/ 1993 w 1993"/>
                <a:gd name="T1" fmla="*/ 2488 h 2488"/>
                <a:gd name="T2" fmla="*/ 1993 w 1993"/>
                <a:gd name="T3" fmla="*/ 0 h 2488"/>
                <a:gd name="T4" fmla="*/ 0 w 1993"/>
                <a:gd name="T5" fmla="*/ 1501 h 2488"/>
                <a:gd name="T6" fmla="*/ 1246 w 1993"/>
                <a:gd name="T7" fmla="*/ 1496 h 2488"/>
                <a:gd name="T8" fmla="*/ 1993 w 1993"/>
                <a:gd name="T9" fmla="*/ 2488 h 2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93" h="2488">
                  <a:moveTo>
                    <a:pt x="1993" y="2488"/>
                  </a:moveTo>
                  <a:lnTo>
                    <a:pt x="1993" y="0"/>
                  </a:lnTo>
                  <a:lnTo>
                    <a:pt x="0" y="1501"/>
                  </a:lnTo>
                  <a:lnTo>
                    <a:pt x="1246" y="1496"/>
                  </a:lnTo>
                  <a:lnTo>
                    <a:pt x="1993" y="24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auto">
            <a:xfrm>
              <a:off x="6755" y="2489"/>
              <a:ext cx="1993" cy="2489"/>
            </a:xfrm>
            <a:custGeom>
              <a:avLst/>
              <a:gdLst>
                <a:gd name="T0" fmla="*/ 0 w 1993"/>
                <a:gd name="T1" fmla="*/ 1503 h 2489"/>
                <a:gd name="T2" fmla="*/ 1246 w 1993"/>
                <a:gd name="T3" fmla="*/ 1497 h 2489"/>
                <a:gd name="T4" fmla="*/ 1993 w 1993"/>
                <a:gd name="T5" fmla="*/ 2489 h 2489"/>
                <a:gd name="T6" fmla="*/ 1993 w 1993"/>
                <a:gd name="T7" fmla="*/ 0 h 2489"/>
                <a:gd name="T8" fmla="*/ 0 w 1993"/>
                <a:gd name="T9" fmla="*/ 1503 h 24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93" h="2489">
                  <a:moveTo>
                    <a:pt x="0" y="1503"/>
                  </a:moveTo>
                  <a:lnTo>
                    <a:pt x="1246" y="1497"/>
                  </a:lnTo>
                  <a:lnTo>
                    <a:pt x="1993" y="2489"/>
                  </a:lnTo>
                  <a:lnTo>
                    <a:pt x="1993" y="0"/>
                  </a:lnTo>
                  <a:lnTo>
                    <a:pt x="0" y="15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auto">
            <a:xfrm>
              <a:off x="6755" y="1"/>
              <a:ext cx="1993" cy="2487"/>
            </a:xfrm>
            <a:custGeom>
              <a:avLst/>
              <a:gdLst>
                <a:gd name="T0" fmla="*/ 1993 w 1993"/>
                <a:gd name="T1" fmla="*/ 0 h 2487"/>
                <a:gd name="T2" fmla="*/ 0 w 1993"/>
                <a:gd name="T3" fmla="*/ 1501 h 2487"/>
                <a:gd name="T4" fmla="*/ 1246 w 1993"/>
                <a:gd name="T5" fmla="*/ 1496 h 2487"/>
                <a:gd name="T6" fmla="*/ 1993 w 1993"/>
                <a:gd name="T7" fmla="*/ 2487 h 2487"/>
                <a:gd name="T8" fmla="*/ 1993 w 1993"/>
                <a:gd name="T9" fmla="*/ 0 h 2487"/>
                <a:gd name="T10" fmla="*/ 1993 w 1993"/>
                <a:gd name="T11" fmla="*/ 0 h 2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93" h="2487">
                  <a:moveTo>
                    <a:pt x="1993" y="0"/>
                  </a:moveTo>
                  <a:lnTo>
                    <a:pt x="0" y="1501"/>
                  </a:lnTo>
                  <a:lnTo>
                    <a:pt x="1246" y="1496"/>
                  </a:lnTo>
                  <a:lnTo>
                    <a:pt x="1993" y="2487"/>
                  </a:lnTo>
                  <a:lnTo>
                    <a:pt x="1993" y="0"/>
                  </a:lnTo>
                  <a:lnTo>
                    <a:pt x="1993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auto">
            <a:xfrm>
              <a:off x="6763" y="4978"/>
              <a:ext cx="1989" cy="1497"/>
            </a:xfrm>
            <a:custGeom>
              <a:avLst/>
              <a:gdLst>
                <a:gd name="T0" fmla="*/ 1989 w 1989"/>
                <a:gd name="T1" fmla="*/ 1497 h 1497"/>
                <a:gd name="T2" fmla="*/ 1989 w 1989"/>
                <a:gd name="T3" fmla="*/ 0 h 1497"/>
                <a:gd name="T4" fmla="*/ 0 w 1989"/>
                <a:gd name="T5" fmla="*/ 1497 h 1497"/>
                <a:gd name="T6" fmla="*/ 1989 w 1989"/>
                <a:gd name="T7" fmla="*/ 1497 h 1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89" h="1497">
                  <a:moveTo>
                    <a:pt x="1989" y="1497"/>
                  </a:moveTo>
                  <a:lnTo>
                    <a:pt x="1989" y="0"/>
                  </a:lnTo>
                  <a:lnTo>
                    <a:pt x="0" y="1497"/>
                  </a:lnTo>
                  <a:lnTo>
                    <a:pt x="1989" y="149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3" name="Tekstin paikkamerkki 6">
            <a:extLst>
              <a:ext uri="{FF2B5EF4-FFF2-40B4-BE49-F238E27FC236}">
                <a16:creationId xmlns:a16="http://schemas.microsoft.com/office/drawing/2014/main" id="{755213BF-EF6D-45DC-A01B-DE6C2F23A6D2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3433960" y="3790041"/>
            <a:ext cx="4786929" cy="1051925"/>
          </a:xfrm>
        </p:spPr>
        <p:txBody>
          <a:bodyPr rtlCol="0" anchor="t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2"/>
                </a:solidFill>
              </a:defRPr>
            </a:lvl1pPr>
            <a:lvl2pPr marL="266700" indent="0">
              <a:buNone/>
              <a:defRPr sz="1600">
                <a:solidFill>
                  <a:schemeClr val="tx1"/>
                </a:solidFill>
              </a:defRPr>
            </a:lvl2pPr>
            <a:lvl3pPr marL="542925" indent="0">
              <a:buNone/>
              <a:defRPr sz="1600">
                <a:solidFill>
                  <a:schemeClr val="tx1"/>
                </a:solidFill>
              </a:defRPr>
            </a:lvl3pPr>
            <a:lvl4pPr marL="809625" indent="0">
              <a:buNone/>
              <a:defRPr sz="1600">
                <a:solidFill>
                  <a:schemeClr val="tx1"/>
                </a:solidFill>
              </a:defRPr>
            </a:lvl4pPr>
            <a:lvl5pPr marL="1076325" indent="0">
              <a:buNone/>
              <a:defRPr sz="16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fi-FI" dirty="0"/>
              <a:t>Nimi Sukunimi</a:t>
            </a:r>
          </a:p>
          <a:p>
            <a:pPr lvl="0" rtl="0"/>
            <a:r>
              <a:rPr lang="fi-FI" dirty="0"/>
              <a:t>Titteli </a:t>
            </a:r>
          </a:p>
          <a:p>
            <a:pPr lvl="0" rtl="0"/>
            <a:r>
              <a:rPr lang="fi-FI" dirty="0"/>
              <a:t>Etc.</a:t>
            </a:r>
          </a:p>
        </p:txBody>
      </p:sp>
    </p:spTree>
    <p:extLst>
      <p:ext uri="{BB962C8B-B14F-4D97-AF65-F5344CB8AC3E}">
        <p14:creationId xmlns:p14="http://schemas.microsoft.com/office/powerpoint/2010/main" val="94645501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DEFA062F-0002-44A8-BD69-A7D195E57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9F05FD01-9F5C-4B7F-A900-F229B66E69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0171AB47-F13E-43CF-962F-CA9088F10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5" name="Group 28">
            <a:extLst>
              <a:ext uri="{FF2B5EF4-FFF2-40B4-BE49-F238E27FC236}">
                <a16:creationId xmlns:a16="http://schemas.microsoft.com/office/drawing/2014/main" id="{85385A5F-509F-31A4-432A-BEFF1B365C79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10411173" y="6250464"/>
            <a:ext cx="1524141" cy="428400"/>
            <a:chOff x="3418" y="2582"/>
            <a:chExt cx="4682" cy="1316"/>
          </a:xfrm>
          <a:solidFill>
            <a:schemeClr val="tx2"/>
          </a:solidFill>
        </p:grpSpPr>
        <p:sp>
          <p:nvSpPr>
            <p:cNvPr id="6" name="Freeform 29">
              <a:extLst>
                <a:ext uri="{FF2B5EF4-FFF2-40B4-BE49-F238E27FC236}">
                  <a16:creationId xmlns:a16="http://schemas.microsoft.com/office/drawing/2014/main" id="{31034DA8-BA26-0AEB-F55F-1C146BF35439}"/>
                </a:ext>
              </a:extLst>
            </p:cNvPr>
            <p:cNvSpPr>
              <a:spLocks/>
            </p:cNvSpPr>
            <p:nvPr/>
          </p:nvSpPr>
          <p:spPr bwMode="auto">
            <a:xfrm>
              <a:off x="4383" y="2748"/>
              <a:ext cx="1342" cy="858"/>
            </a:xfrm>
            <a:custGeom>
              <a:avLst/>
              <a:gdLst>
                <a:gd name="T0" fmla="*/ 0 w 567"/>
                <a:gd name="T1" fmla="*/ 361 h 361"/>
                <a:gd name="T2" fmla="*/ 0 w 567"/>
                <a:gd name="T3" fmla="*/ 0 h 361"/>
                <a:gd name="T4" fmla="*/ 197 w 567"/>
                <a:gd name="T5" fmla="*/ 0 h 361"/>
                <a:gd name="T6" fmla="*/ 203 w 567"/>
                <a:gd name="T7" fmla="*/ 59 h 361"/>
                <a:gd name="T8" fmla="*/ 358 w 567"/>
                <a:gd name="T9" fmla="*/ 0 h 361"/>
                <a:gd name="T10" fmla="*/ 567 w 567"/>
                <a:gd name="T11" fmla="*/ 195 h 361"/>
                <a:gd name="T12" fmla="*/ 567 w 567"/>
                <a:gd name="T13" fmla="*/ 361 h 361"/>
                <a:gd name="T14" fmla="*/ 442 w 567"/>
                <a:gd name="T15" fmla="*/ 361 h 361"/>
                <a:gd name="T16" fmla="*/ 365 w 567"/>
                <a:gd name="T17" fmla="*/ 301 h 361"/>
                <a:gd name="T18" fmla="*/ 365 w 567"/>
                <a:gd name="T19" fmla="*/ 135 h 361"/>
                <a:gd name="T20" fmla="*/ 284 w 567"/>
                <a:gd name="T21" fmla="*/ 57 h 361"/>
                <a:gd name="T22" fmla="*/ 203 w 567"/>
                <a:gd name="T23" fmla="*/ 135 h 361"/>
                <a:gd name="T24" fmla="*/ 203 w 567"/>
                <a:gd name="T25" fmla="*/ 301 h 361"/>
                <a:gd name="T26" fmla="*/ 127 w 567"/>
                <a:gd name="T27" fmla="*/ 361 h 361"/>
                <a:gd name="T28" fmla="*/ 0 w 567"/>
                <a:gd name="T29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67" h="361">
                  <a:moveTo>
                    <a:pt x="0" y="361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203" y="59"/>
                    <a:pt x="203" y="59"/>
                    <a:pt x="203" y="59"/>
                  </a:cubicBezTo>
                  <a:cubicBezTo>
                    <a:pt x="213" y="49"/>
                    <a:pt x="269" y="0"/>
                    <a:pt x="358" y="0"/>
                  </a:cubicBezTo>
                  <a:cubicBezTo>
                    <a:pt x="542" y="0"/>
                    <a:pt x="567" y="97"/>
                    <a:pt x="567" y="195"/>
                  </a:cubicBezTo>
                  <a:cubicBezTo>
                    <a:pt x="567" y="361"/>
                    <a:pt x="567" y="361"/>
                    <a:pt x="567" y="361"/>
                  </a:cubicBezTo>
                  <a:cubicBezTo>
                    <a:pt x="442" y="361"/>
                    <a:pt x="442" y="361"/>
                    <a:pt x="442" y="361"/>
                  </a:cubicBezTo>
                  <a:cubicBezTo>
                    <a:pt x="404" y="361"/>
                    <a:pt x="365" y="353"/>
                    <a:pt x="365" y="301"/>
                  </a:cubicBezTo>
                  <a:cubicBezTo>
                    <a:pt x="365" y="135"/>
                    <a:pt x="365" y="135"/>
                    <a:pt x="365" y="135"/>
                  </a:cubicBezTo>
                  <a:cubicBezTo>
                    <a:pt x="365" y="99"/>
                    <a:pt x="345" y="57"/>
                    <a:pt x="284" y="57"/>
                  </a:cubicBezTo>
                  <a:cubicBezTo>
                    <a:pt x="224" y="57"/>
                    <a:pt x="203" y="99"/>
                    <a:pt x="203" y="135"/>
                  </a:cubicBezTo>
                  <a:cubicBezTo>
                    <a:pt x="203" y="301"/>
                    <a:pt x="203" y="301"/>
                    <a:pt x="203" y="301"/>
                  </a:cubicBezTo>
                  <a:cubicBezTo>
                    <a:pt x="203" y="353"/>
                    <a:pt x="165" y="361"/>
                    <a:pt x="127" y="361"/>
                  </a:cubicBezTo>
                  <a:lnTo>
                    <a:pt x="0" y="36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7" name="Freeform 30">
              <a:extLst>
                <a:ext uri="{FF2B5EF4-FFF2-40B4-BE49-F238E27FC236}">
                  <a16:creationId xmlns:a16="http://schemas.microsoft.com/office/drawing/2014/main" id="{5F772660-30B5-B42B-B73E-58BCC85B4540}"/>
                </a:ext>
              </a:extLst>
            </p:cNvPr>
            <p:cNvSpPr>
              <a:spLocks/>
            </p:cNvSpPr>
            <p:nvPr/>
          </p:nvSpPr>
          <p:spPr bwMode="auto">
            <a:xfrm>
              <a:off x="7243" y="2582"/>
              <a:ext cx="857" cy="1024"/>
            </a:xfrm>
            <a:custGeom>
              <a:avLst/>
              <a:gdLst>
                <a:gd name="T0" fmla="*/ 362 w 362"/>
                <a:gd name="T1" fmla="*/ 70 h 431"/>
                <a:gd name="T2" fmla="*/ 362 w 362"/>
                <a:gd name="T3" fmla="*/ 127 h 431"/>
                <a:gd name="T4" fmla="*/ 255 w 362"/>
                <a:gd name="T5" fmla="*/ 127 h 431"/>
                <a:gd name="T6" fmla="*/ 255 w 362"/>
                <a:gd name="T7" fmla="*/ 298 h 431"/>
                <a:gd name="T8" fmla="*/ 362 w 362"/>
                <a:gd name="T9" fmla="*/ 327 h 431"/>
                <a:gd name="T10" fmla="*/ 362 w 362"/>
                <a:gd name="T11" fmla="*/ 375 h 431"/>
                <a:gd name="T12" fmla="*/ 215 w 362"/>
                <a:gd name="T13" fmla="*/ 431 h 431"/>
                <a:gd name="T14" fmla="*/ 54 w 362"/>
                <a:gd name="T15" fmla="*/ 298 h 431"/>
                <a:gd name="T16" fmla="*/ 54 w 362"/>
                <a:gd name="T17" fmla="*/ 127 h 431"/>
                <a:gd name="T18" fmla="*/ 0 w 362"/>
                <a:gd name="T19" fmla="*/ 127 h 431"/>
                <a:gd name="T20" fmla="*/ 0 w 362"/>
                <a:gd name="T21" fmla="*/ 70 h 431"/>
                <a:gd name="T22" fmla="*/ 54 w 362"/>
                <a:gd name="T23" fmla="*/ 70 h 431"/>
                <a:gd name="T24" fmla="*/ 54 w 362"/>
                <a:gd name="T25" fmla="*/ 60 h 431"/>
                <a:gd name="T26" fmla="*/ 130 w 362"/>
                <a:gd name="T27" fmla="*/ 0 h 431"/>
                <a:gd name="T28" fmla="*/ 255 w 362"/>
                <a:gd name="T29" fmla="*/ 0 h 431"/>
                <a:gd name="T30" fmla="*/ 255 w 362"/>
                <a:gd name="T31" fmla="*/ 70 h 431"/>
                <a:gd name="T32" fmla="*/ 362 w 362"/>
                <a:gd name="T33" fmla="*/ 70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62" h="431">
                  <a:moveTo>
                    <a:pt x="362" y="70"/>
                  </a:moveTo>
                  <a:cubicBezTo>
                    <a:pt x="362" y="127"/>
                    <a:pt x="362" y="127"/>
                    <a:pt x="362" y="127"/>
                  </a:cubicBezTo>
                  <a:cubicBezTo>
                    <a:pt x="255" y="127"/>
                    <a:pt x="255" y="127"/>
                    <a:pt x="255" y="127"/>
                  </a:cubicBezTo>
                  <a:cubicBezTo>
                    <a:pt x="255" y="298"/>
                    <a:pt x="255" y="298"/>
                    <a:pt x="255" y="298"/>
                  </a:cubicBezTo>
                  <a:cubicBezTo>
                    <a:pt x="255" y="349"/>
                    <a:pt x="327" y="356"/>
                    <a:pt x="362" y="327"/>
                  </a:cubicBezTo>
                  <a:cubicBezTo>
                    <a:pt x="362" y="375"/>
                    <a:pt x="362" y="375"/>
                    <a:pt x="362" y="375"/>
                  </a:cubicBezTo>
                  <a:cubicBezTo>
                    <a:pt x="358" y="391"/>
                    <a:pt x="311" y="431"/>
                    <a:pt x="215" y="431"/>
                  </a:cubicBezTo>
                  <a:cubicBezTo>
                    <a:pt x="125" y="431"/>
                    <a:pt x="54" y="398"/>
                    <a:pt x="54" y="298"/>
                  </a:cubicBezTo>
                  <a:cubicBezTo>
                    <a:pt x="54" y="127"/>
                    <a:pt x="54" y="127"/>
                    <a:pt x="54" y="127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54" y="70"/>
                    <a:pt x="54" y="70"/>
                    <a:pt x="54" y="70"/>
                  </a:cubicBezTo>
                  <a:cubicBezTo>
                    <a:pt x="54" y="60"/>
                    <a:pt x="54" y="60"/>
                    <a:pt x="54" y="60"/>
                  </a:cubicBezTo>
                  <a:cubicBezTo>
                    <a:pt x="54" y="7"/>
                    <a:pt x="92" y="0"/>
                    <a:pt x="130" y="0"/>
                  </a:cubicBezTo>
                  <a:cubicBezTo>
                    <a:pt x="255" y="0"/>
                    <a:pt x="255" y="0"/>
                    <a:pt x="255" y="0"/>
                  </a:cubicBezTo>
                  <a:cubicBezTo>
                    <a:pt x="255" y="70"/>
                    <a:pt x="255" y="70"/>
                    <a:pt x="255" y="70"/>
                  </a:cubicBezTo>
                  <a:lnTo>
                    <a:pt x="362" y="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31">
              <a:extLst>
                <a:ext uri="{FF2B5EF4-FFF2-40B4-BE49-F238E27FC236}">
                  <a16:creationId xmlns:a16="http://schemas.microsoft.com/office/drawing/2014/main" id="{89FF13EA-FB4C-BC69-2632-1EE59296AE15}"/>
                </a:ext>
              </a:extLst>
            </p:cNvPr>
            <p:cNvSpPr>
              <a:spLocks/>
            </p:cNvSpPr>
            <p:nvPr/>
          </p:nvSpPr>
          <p:spPr bwMode="auto">
            <a:xfrm>
              <a:off x="5675" y="2748"/>
              <a:ext cx="1497" cy="1150"/>
            </a:xfrm>
            <a:custGeom>
              <a:avLst/>
              <a:gdLst>
                <a:gd name="T0" fmla="*/ 318 w 633"/>
                <a:gd name="T1" fmla="*/ 196 h 484"/>
                <a:gd name="T2" fmla="*/ 414 w 633"/>
                <a:gd name="T3" fmla="*/ 32 h 484"/>
                <a:gd name="T4" fmla="*/ 468 w 633"/>
                <a:gd name="T5" fmla="*/ 0 h 484"/>
                <a:gd name="T6" fmla="*/ 633 w 633"/>
                <a:gd name="T7" fmla="*/ 0 h 484"/>
                <a:gd name="T8" fmla="*/ 382 w 633"/>
                <a:gd name="T9" fmla="*/ 430 h 484"/>
                <a:gd name="T10" fmla="*/ 266 w 633"/>
                <a:gd name="T11" fmla="*/ 484 h 484"/>
                <a:gd name="T12" fmla="*/ 116 w 633"/>
                <a:gd name="T13" fmla="*/ 484 h 484"/>
                <a:gd name="T14" fmla="*/ 192 w 633"/>
                <a:gd name="T15" fmla="*/ 354 h 484"/>
                <a:gd name="T16" fmla="*/ 189 w 633"/>
                <a:gd name="T17" fmla="*/ 322 h 484"/>
                <a:gd name="T18" fmla="*/ 0 w 633"/>
                <a:gd name="T19" fmla="*/ 0 h 484"/>
                <a:gd name="T20" fmla="*/ 161 w 633"/>
                <a:gd name="T21" fmla="*/ 0 h 484"/>
                <a:gd name="T22" fmla="*/ 218 w 633"/>
                <a:gd name="T23" fmla="*/ 33 h 484"/>
                <a:gd name="T24" fmla="*/ 313 w 633"/>
                <a:gd name="T25" fmla="*/ 196 h 484"/>
                <a:gd name="T26" fmla="*/ 318 w 633"/>
                <a:gd name="T27" fmla="*/ 196 h 4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33" h="484">
                  <a:moveTo>
                    <a:pt x="318" y="196"/>
                  </a:moveTo>
                  <a:cubicBezTo>
                    <a:pt x="318" y="196"/>
                    <a:pt x="404" y="49"/>
                    <a:pt x="414" y="32"/>
                  </a:cubicBezTo>
                  <a:cubicBezTo>
                    <a:pt x="429" y="6"/>
                    <a:pt x="440" y="0"/>
                    <a:pt x="468" y="0"/>
                  </a:cubicBezTo>
                  <a:cubicBezTo>
                    <a:pt x="633" y="0"/>
                    <a:pt x="633" y="0"/>
                    <a:pt x="633" y="0"/>
                  </a:cubicBezTo>
                  <a:cubicBezTo>
                    <a:pt x="633" y="0"/>
                    <a:pt x="397" y="405"/>
                    <a:pt x="382" y="430"/>
                  </a:cubicBezTo>
                  <a:cubicBezTo>
                    <a:pt x="364" y="461"/>
                    <a:pt x="339" y="484"/>
                    <a:pt x="266" y="484"/>
                  </a:cubicBezTo>
                  <a:cubicBezTo>
                    <a:pt x="116" y="484"/>
                    <a:pt x="116" y="484"/>
                    <a:pt x="116" y="484"/>
                  </a:cubicBezTo>
                  <a:cubicBezTo>
                    <a:pt x="116" y="484"/>
                    <a:pt x="184" y="367"/>
                    <a:pt x="192" y="354"/>
                  </a:cubicBezTo>
                  <a:cubicBezTo>
                    <a:pt x="199" y="342"/>
                    <a:pt x="198" y="339"/>
                    <a:pt x="189" y="32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89" y="0"/>
                    <a:pt x="203" y="6"/>
                    <a:pt x="218" y="33"/>
                  </a:cubicBezTo>
                  <a:cubicBezTo>
                    <a:pt x="231" y="55"/>
                    <a:pt x="313" y="196"/>
                    <a:pt x="313" y="196"/>
                  </a:cubicBezTo>
                  <a:lnTo>
                    <a:pt x="318" y="19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32">
              <a:extLst>
                <a:ext uri="{FF2B5EF4-FFF2-40B4-BE49-F238E27FC236}">
                  <a16:creationId xmlns:a16="http://schemas.microsoft.com/office/drawing/2014/main" id="{AC69ECF1-B5BD-528C-8ACA-6E8382E3147B}"/>
                </a:ext>
              </a:extLst>
            </p:cNvPr>
            <p:cNvSpPr>
              <a:spLocks/>
            </p:cNvSpPr>
            <p:nvPr/>
          </p:nvSpPr>
          <p:spPr bwMode="auto">
            <a:xfrm>
              <a:off x="3418" y="3093"/>
              <a:ext cx="230" cy="285"/>
            </a:xfrm>
            <a:custGeom>
              <a:avLst/>
              <a:gdLst>
                <a:gd name="T0" fmla="*/ 0 w 230"/>
                <a:gd name="T1" fmla="*/ 173 h 285"/>
                <a:gd name="T2" fmla="*/ 142 w 230"/>
                <a:gd name="T3" fmla="*/ 171 h 285"/>
                <a:gd name="T4" fmla="*/ 230 w 230"/>
                <a:gd name="T5" fmla="*/ 285 h 285"/>
                <a:gd name="T6" fmla="*/ 230 w 230"/>
                <a:gd name="T7" fmla="*/ 0 h 285"/>
                <a:gd name="T8" fmla="*/ 0 w 230"/>
                <a:gd name="T9" fmla="*/ 173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0" h="285">
                  <a:moveTo>
                    <a:pt x="0" y="173"/>
                  </a:moveTo>
                  <a:lnTo>
                    <a:pt x="142" y="171"/>
                  </a:lnTo>
                  <a:lnTo>
                    <a:pt x="230" y="285"/>
                  </a:lnTo>
                  <a:lnTo>
                    <a:pt x="230" y="0"/>
                  </a:lnTo>
                  <a:lnTo>
                    <a:pt x="0" y="1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33">
              <a:extLst>
                <a:ext uri="{FF2B5EF4-FFF2-40B4-BE49-F238E27FC236}">
                  <a16:creationId xmlns:a16="http://schemas.microsoft.com/office/drawing/2014/main" id="{A1FEEAB1-8F87-5570-D2A7-06214E206176}"/>
                </a:ext>
              </a:extLst>
            </p:cNvPr>
            <p:cNvSpPr>
              <a:spLocks/>
            </p:cNvSpPr>
            <p:nvPr/>
          </p:nvSpPr>
          <p:spPr bwMode="auto">
            <a:xfrm>
              <a:off x="3648" y="3207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1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1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34">
              <a:extLst>
                <a:ext uri="{FF2B5EF4-FFF2-40B4-BE49-F238E27FC236}">
                  <a16:creationId xmlns:a16="http://schemas.microsoft.com/office/drawing/2014/main" id="{F3ACAECD-D211-5A0C-9152-295254886505}"/>
                </a:ext>
              </a:extLst>
            </p:cNvPr>
            <p:cNvSpPr>
              <a:spLocks/>
            </p:cNvSpPr>
            <p:nvPr/>
          </p:nvSpPr>
          <p:spPr bwMode="auto">
            <a:xfrm>
              <a:off x="3648" y="2919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1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1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2" name="Freeform 35">
              <a:extLst>
                <a:ext uri="{FF2B5EF4-FFF2-40B4-BE49-F238E27FC236}">
                  <a16:creationId xmlns:a16="http://schemas.microsoft.com/office/drawing/2014/main" id="{8543C188-DC16-356A-410C-FDD3259D53EE}"/>
                </a:ext>
              </a:extLst>
            </p:cNvPr>
            <p:cNvSpPr>
              <a:spLocks/>
            </p:cNvSpPr>
            <p:nvPr/>
          </p:nvSpPr>
          <p:spPr bwMode="auto">
            <a:xfrm>
              <a:off x="3875" y="3321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3" name="Freeform 36">
              <a:extLst>
                <a:ext uri="{FF2B5EF4-FFF2-40B4-BE49-F238E27FC236}">
                  <a16:creationId xmlns:a16="http://schemas.microsoft.com/office/drawing/2014/main" id="{F74A2A3A-6B4C-0D05-28F4-D3A844596052}"/>
                </a:ext>
              </a:extLst>
            </p:cNvPr>
            <p:cNvSpPr>
              <a:spLocks/>
            </p:cNvSpPr>
            <p:nvPr/>
          </p:nvSpPr>
          <p:spPr bwMode="auto">
            <a:xfrm>
              <a:off x="3875" y="3033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2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2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4" name="Freeform 37">
              <a:extLst>
                <a:ext uri="{FF2B5EF4-FFF2-40B4-BE49-F238E27FC236}">
                  <a16:creationId xmlns:a16="http://schemas.microsoft.com/office/drawing/2014/main" id="{0470687A-978E-B2B7-C273-192E5C1C7AA2}"/>
                </a:ext>
              </a:extLst>
            </p:cNvPr>
            <p:cNvSpPr>
              <a:spLocks/>
            </p:cNvSpPr>
            <p:nvPr/>
          </p:nvSpPr>
          <p:spPr bwMode="auto">
            <a:xfrm>
              <a:off x="3875" y="2748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3511959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3_Otsikkodia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50447" y="922752"/>
            <a:ext cx="7494394" cy="2931697"/>
          </a:xfrm>
        </p:spPr>
        <p:txBody>
          <a:bodyPr rtlCol="0" anchor="t"/>
          <a:lstStyle>
            <a:lvl1pPr rtl="0">
              <a:lnSpc>
                <a:spcPct val="83000"/>
              </a:lnSpc>
              <a:defRPr sz="5500" b="0">
                <a:solidFill>
                  <a:schemeClr val="accent6"/>
                </a:solidFill>
              </a:defRPr>
            </a:lvl1pPr>
          </a:lstStyle>
          <a:p>
            <a:pPr rtl="0"/>
            <a:r>
              <a:rPr lang="fi-FI" dirty="0"/>
              <a:t>3 Otsikkodia 55 pt</a:t>
            </a:r>
            <a:br>
              <a:rPr lang="fi-FI" dirty="0"/>
            </a:br>
            <a:r>
              <a:rPr lang="fi-FI" dirty="0" err="1"/>
              <a:t>Lorem</a:t>
            </a:r>
            <a:r>
              <a:rPr lang="fi-FI" dirty="0"/>
              <a:t> ipsum </a:t>
            </a:r>
            <a:r>
              <a:rPr lang="fi-FI" dirty="0" err="1"/>
              <a:t>dolor</a:t>
            </a:r>
            <a:r>
              <a:rPr lang="fi-FI" dirty="0"/>
              <a:t> sit </a:t>
            </a:r>
            <a:r>
              <a:rPr lang="fi-FI" dirty="0" err="1"/>
              <a:t>ametconsectetur</a:t>
            </a:r>
            <a:br>
              <a:rPr lang="fi-FI" dirty="0"/>
            </a:br>
            <a:r>
              <a:rPr lang="fi-FI" dirty="0" err="1"/>
              <a:t>adipiscing</a:t>
            </a:r>
            <a:r>
              <a:rPr lang="fi-FI" dirty="0"/>
              <a:t> elit</a:t>
            </a:r>
          </a:p>
        </p:txBody>
      </p:sp>
      <p:sp>
        <p:nvSpPr>
          <p:cNvPr id="7" name="Alaotsikko 2">
            <a:extLst>
              <a:ext uri="{FF2B5EF4-FFF2-40B4-BE49-F238E27FC236}">
                <a16:creationId xmlns:a16="http://schemas.microsoft.com/office/drawing/2014/main" id="{E97A9A62-1AA6-47A9-A1A0-54196823744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750447" y="4195160"/>
            <a:ext cx="7494394" cy="742647"/>
          </a:xfrm>
        </p:spPr>
        <p:txBody>
          <a:bodyPr rtlCol="0"/>
          <a:lstStyle>
            <a:lvl1pPr marL="0" indent="0" rtl="0">
              <a:lnSpc>
                <a:spcPct val="100000"/>
              </a:lnSpc>
              <a:buNone/>
              <a:defRPr sz="2400">
                <a:solidFill>
                  <a:schemeClr val="accent6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fi-FI" dirty="0"/>
              <a:t>Alaotsikko 24 pt </a:t>
            </a:r>
            <a:r>
              <a:rPr lang="fi-FI" dirty="0" err="1"/>
              <a:t>lorem</a:t>
            </a:r>
            <a:r>
              <a:rPr lang="fi-FI" dirty="0"/>
              <a:t> </a:t>
            </a:r>
            <a:r>
              <a:rPr lang="fi-FI" dirty="0" err="1"/>
              <a:t>ipsum</a:t>
            </a:r>
            <a:r>
              <a:rPr lang="fi-FI" dirty="0"/>
              <a:t> </a:t>
            </a:r>
            <a:r>
              <a:rPr lang="fi-FI" dirty="0" err="1"/>
              <a:t>dolor</a:t>
            </a:r>
            <a:r>
              <a:rPr lang="fi-FI" dirty="0"/>
              <a:t> sit </a:t>
            </a:r>
            <a:r>
              <a:rPr lang="fi-FI" dirty="0" err="1"/>
              <a:t>amet</a:t>
            </a:r>
            <a:r>
              <a:rPr lang="fi-FI" dirty="0"/>
              <a:t> </a:t>
            </a:r>
            <a:r>
              <a:rPr lang="fi-FI" dirty="0" err="1"/>
              <a:t>consectetur</a:t>
            </a:r>
            <a:r>
              <a:rPr lang="fi-FI" dirty="0"/>
              <a:t> </a:t>
            </a:r>
            <a:r>
              <a:rPr lang="fi-FI" dirty="0" err="1"/>
              <a:t>adipiscing</a:t>
            </a:r>
            <a:r>
              <a:rPr lang="fi-FI" dirty="0"/>
              <a:t> elit. </a:t>
            </a:r>
          </a:p>
        </p:txBody>
      </p:sp>
      <p:grpSp>
        <p:nvGrpSpPr>
          <p:cNvPr id="6" name="Group 28"/>
          <p:cNvGrpSpPr>
            <a:grpSpLocks noChangeAspect="1"/>
          </p:cNvGrpSpPr>
          <p:nvPr userDrawn="1"/>
        </p:nvGrpSpPr>
        <p:grpSpPr bwMode="auto">
          <a:xfrm>
            <a:off x="310242" y="6144138"/>
            <a:ext cx="1524141" cy="428400"/>
            <a:chOff x="3418" y="2582"/>
            <a:chExt cx="4682" cy="1316"/>
          </a:xfrm>
          <a:solidFill>
            <a:schemeClr val="accent6"/>
          </a:solidFill>
        </p:grpSpPr>
        <p:sp>
          <p:nvSpPr>
            <p:cNvPr id="8" name="Freeform 29"/>
            <p:cNvSpPr>
              <a:spLocks/>
            </p:cNvSpPr>
            <p:nvPr/>
          </p:nvSpPr>
          <p:spPr bwMode="auto">
            <a:xfrm>
              <a:off x="4383" y="2748"/>
              <a:ext cx="1342" cy="858"/>
            </a:xfrm>
            <a:custGeom>
              <a:avLst/>
              <a:gdLst>
                <a:gd name="T0" fmla="*/ 0 w 567"/>
                <a:gd name="T1" fmla="*/ 361 h 361"/>
                <a:gd name="T2" fmla="*/ 0 w 567"/>
                <a:gd name="T3" fmla="*/ 0 h 361"/>
                <a:gd name="T4" fmla="*/ 197 w 567"/>
                <a:gd name="T5" fmla="*/ 0 h 361"/>
                <a:gd name="T6" fmla="*/ 203 w 567"/>
                <a:gd name="T7" fmla="*/ 59 h 361"/>
                <a:gd name="T8" fmla="*/ 358 w 567"/>
                <a:gd name="T9" fmla="*/ 0 h 361"/>
                <a:gd name="T10" fmla="*/ 567 w 567"/>
                <a:gd name="T11" fmla="*/ 195 h 361"/>
                <a:gd name="T12" fmla="*/ 567 w 567"/>
                <a:gd name="T13" fmla="*/ 361 h 361"/>
                <a:gd name="T14" fmla="*/ 442 w 567"/>
                <a:gd name="T15" fmla="*/ 361 h 361"/>
                <a:gd name="T16" fmla="*/ 365 w 567"/>
                <a:gd name="T17" fmla="*/ 301 h 361"/>
                <a:gd name="T18" fmla="*/ 365 w 567"/>
                <a:gd name="T19" fmla="*/ 135 h 361"/>
                <a:gd name="T20" fmla="*/ 284 w 567"/>
                <a:gd name="T21" fmla="*/ 57 h 361"/>
                <a:gd name="T22" fmla="*/ 203 w 567"/>
                <a:gd name="T23" fmla="*/ 135 h 361"/>
                <a:gd name="T24" fmla="*/ 203 w 567"/>
                <a:gd name="T25" fmla="*/ 301 h 361"/>
                <a:gd name="T26" fmla="*/ 127 w 567"/>
                <a:gd name="T27" fmla="*/ 361 h 361"/>
                <a:gd name="T28" fmla="*/ 0 w 567"/>
                <a:gd name="T29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67" h="361">
                  <a:moveTo>
                    <a:pt x="0" y="361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203" y="59"/>
                    <a:pt x="203" y="59"/>
                    <a:pt x="203" y="59"/>
                  </a:cubicBezTo>
                  <a:cubicBezTo>
                    <a:pt x="213" y="49"/>
                    <a:pt x="269" y="0"/>
                    <a:pt x="358" y="0"/>
                  </a:cubicBezTo>
                  <a:cubicBezTo>
                    <a:pt x="542" y="0"/>
                    <a:pt x="567" y="97"/>
                    <a:pt x="567" y="195"/>
                  </a:cubicBezTo>
                  <a:cubicBezTo>
                    <a:pt x="567" y="361"/>
                    <a:pt x="567" y="361"/>
                    <a:pt x="567" y="361"/>
                  </a:cubicBezTo>
                  <a:cubicBezTo>
                    <a:pt x="442" y="361"/>
                    <a:pt x="442" y="361"/>
                    <a:pt x="442" y="361"/>
                  </a:cubicBezTo>
                  <a:cubicBezTo>
                    <a:pt x="404" y="361"/>
                    <a:pt x="365" y="353"/>
                    <a:pt x="365" y="301"/>
                  </a:cubicBezTo>
                  <a:cubicBezTo>
                    <a:pt x="365" y="135"/>
                    <a:pt x="365" y="135"/>
                    <a:pt x="365" y="135"/>
                  </a:cubicBezTo>
                  <a:cubicBezTo>
                    <a:pt x="365" y="99"/>
                    <a:pt x="345" y="57"/>
                    <a:pt x="284" y="57"/>
                  </a:cubicBezTo>
                  <a:cubicBezTo>
                    <a:pt x="224" y="57"/>
                    <a:pt x="203" y="99"/>
                    <a:pt x="203" y="135"/>
                  </a:cubicBezTo>
                  <a:cubicBezTo>
                    <a:pt x="203" y="301"/>
                    <a:pt x="203" y="301"/>
                    <a:pt x="203" y="301"/>
                  </a:cubicBezTo>
                  <a:cubicBezTo>
                    <a:pt x="203" y="353"/>
                    <a:pt x="165" y="361"/>
                    <a:pt x="127" y="361"/>
                  </a:cubicBezTo>
                  <a:lnTo>
                    <a:pt x="0" y="36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30"/>
            <p:cNvSpPr>
              <a:spLocks/>
            </p:cNvSpPr>
            <p:nvPr/>
          </p:nvSpPr>
          <p:spPr bwMode="auto">
            <a:xfrm>
              <a:off x="7243" y="2582"/>
              <a:ext cx="857" cy="1024"/>
            </a:xfrm>
            <a:custGeom>
              <a:avLst/>
              <a:gdLst>
                <a:gd name="T0" fmla="*/ 362 w 362"/>
                <a:gd name="T1" fmla="*/ 70 h 431"/>
                <a:gd name="T2" fmla="*/ 362 w 362"/>
                <a:gd name="T3" fmla="*/ 127 h 431"/>
                <a:gd name="T4" fmla="*/ 255 w 362"/>
                <a:gd name="T5" fmla="*/ 127 h 431"/>
                <a:gd name="T6" fmla="*/ 255 w 362"/>
                <a:gd name="T7" fmla="*/ 298 h 431"/>
                <a:gd name="T8" fmla="*/ 362 w 362"/>
                <a:gd name="T9" fmla="*/ 327 h 431"/>
                <a:gd name="T10" fmla="*/ 362 w 362"/>
                <a:gd name="T11" fmla="*/ 375 h 431"/>
                <a:gd name="T12" fmla="*/ 215 w 362"/>
                <a:gd name="T13" fmla="*/ 431 h 431"/>
                <a:gd name="T14" fmla="*/ 54 w 362"/>
                <a:gd name="T15" fmla="*/ 298 h 431"/>
                <a:gd name="T16" fmla="*/ 54 w 362"/>
                <a:gd name="T17" fmla="*/ 127 h 431"/>
                <a:gd name="T18" fmla="*/ 0 w 362"/>
                <a:gd name="T19" fmla="*/ 127 h 431"/>
                <a:gd name="T20" fmla="*/ 0 w 362"/>
                <a:gd name="T21" fmla="*/ 70 h 431"/>
                <a:gd name="T22" fmla="*/ 54 w 362"/>
                <a:gd name="T23" fmla="*/ 70 h 431"/>
                <a:gd name="T24" fmla="*/ 54 w 362"/>
                <a:gd name="T25" fmla="*/ 60 h 431"/>
                <a:gd name="T26" fmla="*/ 130 w 362"/>
                <a:gd name="T27" fmla="*/ 0 h 431"/>
                <a:gd name="T28" fmla="*/ 255 w 362"/>
                <a:gd name="T29" fmla="*/ 0 h 431"/>
                <a:gd name="T30" fmla="*/ 255 w 362"/>
                <a:gd name="T31" fmla="*/ 70 h 431"/>
                <a:gd name="T32" fmla="*/ 362 w 362"/>
                <a:gd name="T33" fmla="*/ 70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62" h="431">
                  <a:moveTo>
                    <a:pt x="362" y="70"/>
                  </a:moveTo>
                  <a:cubicBezTo>
                    <a:pt x="362" y="127"/>
                    <a:pt x="362" y="127"/>
                    <a:pt x="362" y="127"/>
                  </a:cubicBezTo>
                  <a:cubicBezTo>
                    <a:pt x="255" y="127"/>
                    <a:pt x="255" y="127"/>
                    <a:pt x="255" y="127"/>
                  </a:cubicBezTo>
                  <a:cubicBezTo>
                    <a:pt x="255" y="298"/>
                    <a:pt x="255" y="298"/>
                    <a:pt x="255" y="298"/>
                  </a:cubicBezTo>
                  <a:cubicBezTo>
                    <a:pt x="255" y="349"/>
                    <a:pt x="327" y="356"/>
                    <a:pt x="362" y="327"/>
                  </a:cubicBezTo>
                  <a:cubicBezTo>
                    <a:pt x="362" y="375"/>
                    <a:pt x="362" y="375"/>
                    <a:pt x="362" y="375"/>
                  </a:cubicBezTo>
                  <a:cubicBezTo>
                    <a:pt x="358" y="391"/>
                    <a:pt x="311" y="431"/>
                    <a:pt x="215" y="431"/>
                  </a:cubicBezTo>
                  <a:cubicBezTo>
                    <a:pt x="125" y="431"/>
                    <a:pt x="54" y="398"/>
                    <a:pt x="54" y="298"/>
                  </a:cubicBezTo>
                  <a:cubicBezTo>
                    <a:pt x="54" y="127"/>
                    <a:pt x="54" y="127"/>
                    <a:pt x="54" y="127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54" y="70"/>
                    <a:pt x="54" y="70"/>
                    <a:pt x="54" y="70"/>
                  </a:cubicBezTo>
                  <a:cubicBezTo>
                    <a:pt x="54" y="60"/>
                    <a:pt x="54" y="60"/>
                    <a:pt x="54" y="60"/>
                  </a:cubicBezTo>
                  <a:cubicBezTo>
                    <a:pt x="54" y="7"/>
                    <a:pt x="92" y="0"/>
                    <a:pt x="130" y="0"/>
                  </a:cubicBezTo>
                  <a:cubicBezTo>
                    <a:pt x="255" y="0"/>
                    <a:pt x="255" y="0"/>
                    <a:pt x="255" y="0"/>
                  </a:cubicBezTo>
                  <a:cubicBezTo>
                    <a:pt x="255" y="70"/>
                    <a:pt x="255" y="70"/>
                    <a:pt x="255" y="70"/>
                  </a:cubicBezTo>
                  <a:lnTo>
                    <a:pt x="362" y="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31"/>
            <p:cNvSpPr>
              <a:spLocks/>
            </p:cNvSpPr>
            <p:nvPr/>
          </p:nvSpPr>
          <p:spPr bwMode="auto">
            <a:xfrm>
              <a:off x="5675" y="2748"/>
              <a:ext cx="1497" cy="1150"/>
            </a:xfrm>
            <a:custGeom>
              <a:avLst/>
              <a:gdLst>
                <a:gd name="T0" fmla="*/ 318 w 633"/>
                <a:gd name="T1" fmla="*/ 196 h 484"/>
                <a:gd name="T2" fmla="*/ 414 w 633"/>
                <a:gd name="T3" fmla="*/ 32 h 484"/>
                <a:gd name="T4" fmla="*/ 468 w 633"/>
                <a:gd name="T5" fmla="*/ 0 h 484"/>
                <a:gd name="T6" fmla="*/ 633 w 633"/>
                <a:gd name="T7" fmla="*/ 0 h 484"/>
                <a:gd name="T8" fmla="*/ 382 w 633"/>
                <a:gd name="T9" fmla="*/ 430 h 484"/>
                <a:gd name="T10" fmla="*/ 266 w 633"/>
                <a:gd name="T11" fmla="*/ 484 h 484"/>
                <a:gd name="T12" fmla="*/ 116 w 633"/>
                <a:gd name="T13" fmla="*/ 484 h 484"/>
                <a:gd name="T14" fmla="*/ 192 w 633"/>
                <a:gd name="T15" fmla="*/ 354 h 484"/>
                <a:gd name="T16" fmla="*/ 189 w 633"/>
                <a:gd name="T17" fmla="*/ 322 h 484"/>
                <a:gd name="T18" fmla="*/ 0 w 633"/>
                <a:gd name="T19" fmla="*/ 0 h 484"/>
                <a:gd name="T20" fmla="*/ 161 w 633"/>
                <a:gd name="T21" fmla="*/ 0 h 484"/>
                <a:gd name="T22" fmla="*/ 218 w 633"/>
                <a:gd name="T23" fmla="*/ 33 h 484"/>
                <a:gd name="T24" fmla="*/ 313 w 633"/>
                <a:gd name="T25" fmla="*/ 196 h 484"/>
                <a:gd name="T26" fmla="*/ 318 w 633"/>
                <a:gd name="T27" fmla="*/ 196 h 4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33" h="484">
                  <a:moveTo>
                    <a:pt x="318" y="196"/>
                  </a:moveTo>
                  <a:cubicBezTo>
                    <a:pt x="318" y="196"/>
                    <a:pt x="404" y="49"/>
                    <a:pt x="414" y="32"/>
                  </a:cubicBezTo>
                  <a:cubicBezTo>
                    <a:pt x="429" y="6"/>
                    <a:pt x="440" y="0"/>
                    <a:pt x="468" y="0"/>
                  </a:cubicBezTo>
                  <a:cubicBezTo>
                    <a:pt x="633" y="0"/>
                    <a:pt x="633" y="0"/>
                    <a:pt x="633" y="0"/>
                  </a:cubicBezTo>
                  <a:cubicBezTo>
                    <a:pt x="633" y="0"/>
                    <a:pt x="397" y="405"/>
                    <a:pt x="382" y="430"/>
                  </a:cubicBezTo>
                  <a:cubicBezTo>
                    <a:pt x="364" y="461"/>
                    <a:pt x="339" y="484"/>
                    <a:pt x="266" y="484"/>
                  </a:cubicBezTo>
                  <a:cubicBezTo>
                    <a:pt x="116" y="484"/>
                    <a:pt x="116" y="484"/>
                    <a:pt x="116" y="484"/>
                  </a:cubicBezTo>
                  <a:cubicBezTo>
                    <a:pt x="116" y="484"/>
                    <a:pt x="184" y="367"/>
                    <a:pt x="192" y="354"/>
                  </a:cubicBezTo>
                  <a:cubicBezTo>
                    <a:pt x="199" y="342"/>
                    <a:pt x="198" y="339"/>
                    <a:pt x="189" y="32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89" y="0"/>
                    <a:pt x="203" y="6"/>
                    <a:pt x="218" y="33"/>
                  </a:cubicBezTo>
                  <a:cubicBezTo>
                    <a:pt x="231" y="55"/>
                    <a:pt x="313" y="196"/>
                    <a:pt x="313" y="196"/>
                  </a:cubicBezTo>
                  <a:lnTo>
                    <a:pt x="318" y="19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32"/>
            <p:cNvSpPr>
              <a:spLocks/>
            </p:cNvSpPr>
            <p:nvPr/>
          </p:nvSpPr>
          <p:spPr bwMode="auto">
            <a:xfrm>
              <a:off x="3418" y="3093"/>
              <a:ext cx="230" cy="285"/>
            </a:xfrm>
            <a:custGeom>
              <a:avLst/>
              <a:gdLst>
                <a:gd name="T0" fmla="*/ 0 w 230"/>
                <a:gd name="T1" fmla="*/ 173 h 285"/>
                <a:gd name="T2" fmla="*/ 142 w 230"/>
                <a:gd name="T3" fmla="*/ 171 h 285"/>
                <a:gd name="T4" fmla="*/ 230 w 230"/>
                <a:gd name="T5" fmla="*/ 285 h 285"/>
                <a:gd name="T6" fmla="*/ 230 w 230"/>
                <a:gd name="T7" fmla="*/ 0 h 285"/>
                <a:gd name="T8" fmla="*/ 0 w 230"/>
                <a:gd name="T9" fmla="*/ 173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0" h="285">
                  <a:moveTo>
                    <a:pt x="0" y="173"/>
                  </a:moveTo>
                  <a:lnTo>
                    <a:pt x="142" y="171"/>
                  </a:lnTo>
                  <a:lnTo>
                    <a:pt x="230" y="285"/>
                  </a:lnTo>
                  <a:lnTo>
                    <a:pt x="230" y="0"/>
                  </a:lnTo>
                  <a:lnTo>
                    <a:pt x="0" y="1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2" name="Freeform 33"/>
            <p:cNvSpPr>
              <a:spLocks/>
            </p:cNvSpPr>
            <p:nvPr/>
          </p:nvSpPr>
          <p:spPr bwMode="auto">
            <a:xfrm>
              <a:off x="3648" y="3207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1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1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3" name="Freeform 34"/>
            <p:cNvSpPr>
              <a:spLocks/>
            </p:cNvSpPr>
            <p:nvPr/>
          </p:nvSpPr>
          <p:spPr bwMode="auto">
            <a:xfrm>
              <a:off x="3648" y="2919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1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1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4" name="Freeform 35"/>
            <p:cNvSpPr>
              <a:spLocks/>
            </p:cNvSpPr>
            <p:nvPr/>
          </p:nvSpPr>
          <p:spPr bwMode="auto">
            <a:xfrm>
              <a:off x="3875" y="3321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5" name="Freeform 36"/>
            <p:cNvSpPr>
              <a:spLocks/>
            </p:cNvSpPr>
            <p:nvPr/>
          </p:nvSpPr>
          <p:spPr bwMode="auto">
            <a:xfrm>
              <a:off x="3875" y="3033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2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2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6" name="Freeform 37"/>
            <p:cNvSpPr>
              <a:spLocks/>
            </p:cNvSpPr>
            <p:nvPr/>
          </p:nvSpPr>
          <p:spPr bwMode="auto">
            <a:xfrm>
              <a:off x="3875" y="2748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grpSp>
        <p:nvGrpSpPr>
          <p:cNvPr id="17" name="Group 19"/>
          <p:cNvGrpSpPr>
            <a:grpSpLocks noChangeAspect="1"/>
          </p:cNvGrpSpPr>
          <p:nvPr userDrawn="1"/>
        </p:nvGrpSpPr>
        <p:grpSpPr bwMode="auto">
          <a:xfrm>
            <a:off x="7961613" y="2278380"/>
            <a:ext cx="4230387" cy="4579620"/>
            <a:chOff x="2768" y="1"/>
            <a:chExt cx="5984" cy="6478"/>
          </a:xfrm>
          <a:solidFill>
            <a:schemeClr val="accent6"/>
          </a:solidFill>
        </p:grpSpPr>
        <p:sp>
          <p:nvSpPr>
            <p:cNvPr id="18" name="Freeform 20"/>
            <p:cNvSpPr>
              <a:spLocks/>
            </p:cNvSpPr>
            <p:nvPr/>
          </p:nvSpPr>
          <p:spPr bwMode="auto">
            <a:xfrm>
              <a:off x="2768" y="3004"/>
              <a:ext cx="1995" cy="2489"/>
            </a:xfrm>
            <a:custGeom>
              <a:avLst/>
              <a:gdLst>
                <a:gd name="T0" fmla="*/ 0 w 1995"/>
                <a:gd name="T1" fmla="*/ 1503 h 2489"/>
                <a:gd name="T2" fmla="*/ 1246 w 1995"/>
                <a:gd name="T3" fmla="*/ 1497 h 2489"/>
                <a:gd name="T4" fmla="*/ 1994 w 1995"/>
                <a:gd name="T5" fmla="*/ 2489 h 2489"/>
                <a:gd name="T6" fmla="*/ 1995 w 1995"/>
                <a:gd name="T7" fmla="*/ 0 h 2489"/>
                <a:gd name="T8" fmla="*/ 0 w 1995"/>
                <a:gd name="T9" fmla="*/ 1503 h 24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95" h="2489">
                  <a:moveTo>
                    <a:pt x="0" y="1503"/>
                  </a:moveTo>
                  <a:lnTo>
                    <a:pt x="1246" y="1497"/>
                  </a:lnTo>
                  <a:lnTo>
                    <a:pt x="1994" y="2489"/>
                  </a:lnTo>
                  <a:lnTo>
                    <a:pt x="1995" y="0"/>
                  </a:lnTo>
                  <a:lnTo>
                    <a:pt x="0" y="15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Freeform 21"/>
            <p:cNvSpPr>
              <a:spLocks/>
            </p:cNvSpPr>
            <p:nvPr/>
          </p:nvSpPr>
          <p:spPr bwMode="auto">
            <a:xfrm>
              <a:off x="4762" y="3992"/>
              <a:ext cx="1993" cy="2487"/>
            </a:xfrm>
            <a:custGeom>
              <a:avLst/>
              <a:gdLst>
                <a:gd name="T0" fmla="*/ 1993 w 1993"/>
                <a:gd name="T1" fmla="*/ 2487 h 2487"/>
                <a:gd name="T2" fmla="*/ 1993 w 1993"/>
                <a:gd name="T3" fmla="*/ 0 h 2487"/>
                <a:gd name="T4" fmla="*/ 0 w 1993"/>
                <a:gd name="T5" fmla="*/ 1501 h 2487"/>
                <a:gd name="T6" fmla="*/ 1246 w 1993"/>
                <a:gd name="T7" fmla="*/ 1495 h 2487"/>
                <a:gd name="T8" fmla="*/ 1993 w 1993"/>
                <a:gd name="T9" fmla="*/ 2487 h 2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93" h="2487">
                  <a:moveTo>
                    <a:pt x="1993" y="2487"/>
                  </a:moveTo>
                  <a:lnTo>
                    <a:pt x="1993" y="0"/>
                  </a:lnTo>
                  <a:lnTo>
                    <a:pt x="0" y="1501"/>
                  </a:lnTo>
                  <a:lnTo>
                    <a:pt x="1246" y="1495"/>
                  </a:lnTo>
                  <a:lnTo>
                    <a:pt x="1993" y="248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0" name="Freeform 22"/>
            <p:cNvSpPr>
              <a:spLocks/>
            </p:cNvSpPr>
            <p:nvPr/>
          </p:nvSpPr>
          <p:spPr bwMode="auto">
            <a:xfrm>
              <a:off x="4762" y="1503"/>
              <a:ext cx="1993" cy="2488"/>
            </a:xfrm>
            <a:custGeom>
              <a:avLst/>
              <a:gdLst>
                <a:gd name="T0" fmla="*/ 1993 w 1993"/>
                <a:gd name="T1" fmla="*/ 2488 h 2488"/>
                <a:gd name="T2" fmla="*/ 1993 w 1993"/>
                <a:gd name="T3" fmla="*/ 0 h 2488"/>
                <a:gd name="T4" fmla="*/ 0 w 1993"/>
                <a:gd name="T5" fmla="*/ 1501 h 2488"/>
                <a:gd name="T6" fmla="*/ 1246 w 1993"/>
                <a:gd name="T7" fmla="*/ 1496 h 2488"/>
                <a:gd name="T8" fmla="*/ 1993 w 1993"/>
                <a:gd name="T9" fmla="*/ 2488 h 2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93" h="2488">
                  <a:moveTo>
                    <a:pt x="1993" y="2488"/>
                  </a:moveTo>
                  <a:lnTo>
                    <a:pt x="1993" y="0"/>
                  </a:lnTo>
                  <a:lnTo>
                    <a:pt x="0" y="1501"/>
                  </a:lnTo>
                  <a:lnTo>
                    <a:pt x="1246" y="1496"/>
                  </a:lnTo>
                  <a:lnTo>
                    <a:pt x="1993" y="24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1" name="Freeform 23"/>
            <p:cNvSpPr>
              <a:spLocks/>
            </p:cNvSpPr>
            <p:nvPr/>
          </p:nvSpPr>
          <p:spPr bwMode="auto">
            <a:xfrm>
              <a:off x="6755" y="2489"/>
              <a:ext cx="1993" cy="2489"/>
            </a:xfrm>
            <a:custGeom>
              <a:avLst/>
              <a:gdLst>
                <a:gd name="T0" fmla="*/ 0 w 1993"/>
                <a:gd name="T1" fmla="*/ 1503 h 2489"/>
                <a:gd name="T2" fmla="*/ 1246 w 1993"/>
                <a:gd name="T3" fmla="*/ 1497 h 2489"/>
                <a:gd name="T4" fmla="*/ 1993 w 1993"/>
                <a:gd name="T5" fmla="*/ 2489 h 2489"/>
                <a:gd name="T6" fmla="*/ 1993 w 1993"/>
                <a:gd name="T7" fmla="*/ 0 h 2489"/>
                <a:gd name="T8" fmla="*/ 0 w 1993"/>
                <a:gd name="T9" fmla="*/ 1503 h 24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93" h="2489">
                  <a:moveTo>
                    <a:pt x="0" y="1503"/>
                  </a:moveTo>
                  <a:lnTo>
                    <a:pt x="1246" y="1497"/>
                  </a:lnTo>
                  <a:lnTo>
                    <a:pt x="1993" y="2489"/>
                  </a:lnTo>
                  <a:lnTo>
                    <a:pt x="1993" y="0"/>
                  </a:lnTo>
                  <a:lnTo>
                    <a:pt x="0" y="15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2" name="Freeform 24"/>
            <p:cNvSpPr>
              <a:spLocks/>
            </p:cNvSpPr>
            <p:nvPr/>
          </p:nvSpPr>
          <p:spPr bwMode="auto">
            <a:xfrm>
              <a:off x="6755" y="1"/>
              <a:ext cx="1993" cy="2487"/>
            </a:xfrm>
            <a:custGeom>
              <a:avLst/>
              <a:gdLst>
                <a:gd name="T0" fmla="*/ 1993 w 1993"/>
                <a:gd name="T1" fmla="*/ 0 h 2487"/>
                <a:gd name="T2" fmla="*/ 0 w 1993"/>
                <a:gd name="T3" fmla="*/ 1501 h 2487"/>
                <a:gd name="T4" fmla="*/ 1246 w 1993"/>
                <a:gd name="T5" fmla="*/ 1496 h 2487"/>
                <a:gd name="T6" fmla="*/ 1993 w 1993"/>
                <a:gd name="T7" fmla="*/ 2487 h 2487"/>
                <a:gd name="T8" fmla="*/ 1993 w 1993"/>
                <a:gd name="T9" fmla="*/ 0 h 2487"/>
                <a:gd name="T10" fmla="*/ 1993 w 1993"/>
                <a:gd name="T11" fmla="*/ 0 h 2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93" h="2487">
                  <a:moveTo>
                    <a:pt x="1993" y="0"/>
                  </a:moveTo>
                  <a:lnTo>
                    <a:pt x="0" y="1501"/>
                  </a:lnTo>
                  <a:lnTo>
                    <a:pt x="1246" y="1496"/>
                  </a:lnTo>
                  <a:lnTo>
                    <a:pt x="1993" y="2487"/>
                  </a:lnTo>
                  <a:lnTo>
                    <a:pt x="1993" y="0"/>
                  </a:lnTo>
                  <a:lnTo>
                    <a:pt x="1993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3" name="Freeform 25"/>
            <p:cNvSpPr>
              <a:spLocks/>
            </p:cNvSpPr>
            <p:nvPr/>
          </p:nvSpPr>
          <p:spPr bwMode="auto">
            <a:xfrm>
              <a:off x="6763" y="4978"/>
              <a:ext cx="1989" cy="1497"/>
            </a:xfrm>
            <a:custGeom>
              <a:avLst/>
              <a:gdLst>
                <a:gd name="T0" fmla="*/ 1989 w 1989"/>
                <a:gd name="T1" fmla="*/ 1497 h 1497"/>
                <a:gd name="T2" fmla="*/ 1989 w 1989"/>
                <a:gd name="T3" fmla="*/ 0 h 1497"/>
                <a:gd name="T4" fmla="*/ 0 w 1989"/>
                <a:gd name="T5" fmla="*/ 1497 h 1497"/>
                <a:gd name="T6" fmla="*/ 1989 w 1989"/>
                <a:gd name="T7" fmla="*/ 1497 h 1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89" h="1497">
                  <a:moveTo>
                    <a:pt x="1989" y="1497"/>
                  </a:moveTo>
                  <a:lnTo>
                    <a:pt x="1989" y="0"/>
                  </a:lnTo>
                  <a:lnTo>
                    <a:pt x="0" y="1497"/>
                  </a:lnTo>
                  <a:lnTo>
                    <a:pt x="1989" y="149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3260662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1_Otsikko_ja_teksti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10242" y="409576"/>
            <a:ext cx="9052833" cy="895350"/>
          </a:xfrm>
        </p:spPr>
        <p:txBody>
          <a:bodyPr rtlCol="0" anchor="t"/>
          <a:lstStyle>
            <a:lvl1pPr rtl="0">
              <a:lnSpc>
                <a:spcPct val="100000"/>
              </a:lnSpc>
              <a:defRPr sz="3200" b="0" baseline="0">
                <a:solidFill>
                  <a:schemeClr val="accent1"/>
                </a:solidFill>
              </a:defRPr>
            </a:lvl1pPr>
          </a:lstStyle>
          <a:p>
            <a:pPr rtl="0"/>
            <a:r>
              <a:rPr lang="fi-FI" dirty="0"/>
              <a:t>1 Tekstidian otsikko 32 pt </a:t>
            </a:r>
            <a:r>
              <a:rPr lang="fi-FI" dirty="0" err="1"/>
              <a:t>Curabitur</a:t>
            </a:r>
            <a:r>
              <a:rPr lang="fi-FI" dirty="0"/>
              <a:t> </a:t>
            </a:r>
            <a:r>
              <a:rPr lang="fi-FI" dirty="0" err="1"/>
              <a:t>aliquam</a:t>
            </a:r>
            <a:r>
              <a:rPr lang="fi-FI" dirty="0"/>
              <a:t> </a:t>
            </a:r>
            <a:r>
              <a:rPr lang="fi-FI" dirty="0" err="1"/>
              <a:t>bibendum</a:t>
            </a:r>
            <a:r>
              <a:rPr lang="fi-FI" dirty="0"/>
              <a:t> </a:t>
            </a:r>
            <a:r>
              <a:rPr lang="fi-FI" dirty="0" err="1"/>
              <a:t>orci</a:t>
            </a:r>
            <a:r>
              <a:rPr lang="fi-FI" dirty="0"/>
              <a:t> </a:t>
            </a:r>
            <a:r>
              <a:rPr lang="fi-FI" dirty="0" err="1"/>
              <a:t>eu</a:t>
            </a:r>
            <a:r>
              <a:rPr lang="fi-FI" dirty="0"/>
              <a:t> </a:t>
            </a:r>
            <a:r>
              <a:rPr lang="fi-FI" dirty="0" err="1"/>
              <a:t>feugiat</a:t>
            </a:r>
            <a:r>
              <a:rPr lang="fi-FI" dirty="0"/>
              <a:t> elit</a:t>
            </a:r>
          </a:p>
        </p:txBody>
      </p:sp>
      <p:sp>
        <p:nvSpPr>
          <p:cNvPr id="7" name="Alaotsikko 2">
            <a:extLst>
              <a:ext uri="{FF2B5EF4-FFF2-40B4-BE49-F238E27FC236}">
                <a16:creationId xmlns:a16="http://schemas.microsoft.com/office/drawing/2014/main" id="{E97A9A62-1AA6-47A9-A1A0-54196823744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733425" y="2085976"/>
            <a:ext cx="8629650" cy="3371850"/>
          </a:xfrm>
        </p:spPr>
        <p:txBody>
          <a:bodyPr rtlCol="0">
            <a:normAutofit/>
          </a:bodyPr>
          <a:lstStyle>
            <a:lvl1pPr marL="0" indent="0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sz="1800">
                <a:solidFill>
                  <a:schemeClr val="accent1"/>
                </a:solidFill>
              </a:defRPr>
            </a:lvl1pPr>
            <a:lvl2pPr marL="552450" indent="-28575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fi-FI" dirty="0"/>
              <a:t>18 pt </a:t>
            </a:r>
            <a:r>
              <a:rPr lang="fi-FI" dirty="0" err="1"/>
              <a:t>Sed</a:t>
            </a:r>
            <a:r>
              <a:rPr lang="fi-FI" dirty="0"/>
              <a:t> </a:t>
            </a:r>
            <a:r>
              <a:rPr lang="fi-FI" dirty="0" err="1"/>
              <a:t>finibus</a:t>
            </a:r>
            <a:r>
              <a:rPr lang="fi-FI" dirty="0"/>
              <a:t> </a:t>
            </a:r>
            <a:r>
              <a:rPr lang="fi-FI" dirty="0" err="1"/>
              <a:t>risus</a:t>
            </a:r>
            <a:r>
              <a:rPr lang="fi-FI" dirty="0"/>
              <a:t> </a:t>
            </a:r>
            <a:r>
              <a:rPr lang="fi-FI" dirty="0" err="1"/>
              <a:t>justo</a:t>
            </a:r>
            <a:r>
              <a:rPr lang="fi-FI" dirty="0"/>
              <a:t>, </a:t>
            </a:r>
            <a:r>
              <a:rPr lang="fi-FI" dirty="0" err="1"/>
              <a:t>eu</a:t>
            </a:r>
            <a:r>
              <a:rPr lang="fi-FI" dirty="0"/>
              <a:t> </a:t>
            </a:r>
            <a:r>
              <a:rPr lang="fi-FI" dirty="0" err="1"/>
              <a:t>rutrum</a:t>
            </a:r>
            <a:r>
              <a:rPr lang="fi-FI" dirty="0"/>
              <a:t> </a:t>
            </a:r>
            <a:r>
              <a:rPr lang="fi-FI" dirty="0" err="1"/>
              <a:t>justo</a:t>
            </a:r>
            <a:r>
              <a:rPr lang="fi-FI" dirty="0"/>
              <a:t> </a:t>
            </a:r>
            <a:r>
              <a:rPr lang="fi-FI" dirty="0" err="1"/>
              <a:t>porttitor</a:t>
            </a:r>
            <a:r>
              <a:rPr lang="fi-FI" dirty="0"/>
              <a:t> </a:t>
            </a:r>
            <a:r>
              <a:rPr lang="fi-FI" dirty="0" err="1"/>
              <a:t>ac</a:t>
            </a:r>
            <a:r>
              <a:rPr lang="fi-FI" dirty="0"/>
              <a:t>. </a:t>
            </a:r>
            <a:r>
              <a:rPr lang="fi-FI" dirty="0" err="1"/>
              <a:t>Maecenas</a:t>
            </a:r>
            <a:r>
              <a:rPr lang="fi-FI" dirty="0"/>
              <a:t> </a:t>
            </a:r>
            <a:r>
              <a:rPr lang="fi-FI" dirty="0" err="1"/>
              <a:t>mauris</a:t>
            </a:r>
            <a:r>
              <a:rPr lang="fi-FI" dirty="0"/>
              <a:t> </a:t>
            </a:r>
            <a:r>
              <a:rPr lang="fi-FI" dirty="0" err="1"/>
              <a:t>velit</a:t>
            </a:r>
            <a:r>
              <a:rPr lang="fi-FI" dirty="0"/>
              <a:t>, </a:t>
            </a:r>
            <a:r>
              <a:rPr lang="fi-FI" dirty="0" err="1"/>
              <a:t>ullamcorper</a:t>
            </a:r>
            <a:r>
              <a:rPr lang="fi-FI" dirty="0"/>
              <a:t> </a:t>
            </a:r>
            <a:r>
              <a:rPr lang="fi-FI" dirty="0" err="1"/>
              <a:t>eu</a:t>
            </a:r>
            <a:r>
              <a:rPr lang="fi-FI" dirty="0"/>
              <a:t> </a:t>
            </a:r>
            <a:r>
              <a:rPr lang="fi-FI" dirty="0" err="1"/>
              <a:t>justo</a:t>
            </a:r>
            <a:r>
              <a:rPr lang="fi-FI" dirty="0"/>
              <a:t> sit </a:t>
            </a:r>
            <a:r>
              <a:rPr lang="fi-FI" dirty="0" err="1"/>
              <a:t>amet</a:t>
            </a:r>
            <a:r>
              <a:rPr lang="fi-FI" dirty="0"/>
              <a:t>, </a:t>
            </a:r>
            <a:r>
              <a:rPr lang="fi-FI" dirty="0" err="1"/>
              <a:t>condimentum</a:t>
            </a:r>
            <a:r>
              <a:rPr lang="fi-FI" dirty="0"/>
              <a:t> </a:t>
            </a:r>
            <a:r>
              <a:rPr lang="fi-FI" dirty="0" err="1"/>
              <a:t>facilisis</a:t>
            </a:r>
            <a:r>
              <a:rPr lang="fi-FI" dirty="0"/>
              <a:t> </a:t>
            </a:r>
            <a:r>
              <a:rPr lang="fi-FI" dirty="0" err="1"/>
              <a:t>ipsum</a:t>
            </a:r>
            <a:r>
              <a:rPr lang="fi-FI" dirty="0"/>
              <a:t>.</a:t>
            </a:r>
          </a:p>
          <a:p>
            <a:pPr lvl="1" rtl="0"/>
            <a:r>
              <a:rPr lang="fi-FI" dirty="0"/>
              <a:t>16 pt </a:t>
            </a:r>
            <a:r>
              <a:rPr lang="fi-FI" dirty="0" err="1"/>
              <a:t>Nulla</a:t>
            </a:r>
            <a:r>
              <a:rPr lang="fi-FI" dirty="0"/>
              <a:t> </a:t>
            </a:r>
            <a:r>
              <a:rPr lang="fi-FI" dirty="0" err="1"/>
              <a:t>finibus</a:t>
            </a:r>
            <a:r>
              <a:rPr lang="fi-FI" dirty="0"/>
              <a:t> </a:t>
            </a:r>
            <a:r>
              <a:rPr lang="fi-FI" dirty="0" err="1"/>
              <a:t>posuere</a:t>
            </a:r>
            <a:r>
              <a:rPr lang="fi-FI" dirty="0"/>
              <a:t> </a:t>
            </a:r>
            <a:r>
              <a:rPr lang="fi-FI" dirty="0" err="1"/>
              <a:t>metus</a:t>
            </a:r>
            <a:r>
              <a:rPr lang="fi-FI" dirty="0"/>
              <a:t>, </a:t>
            </a:r>
            <a:r>
              <a:rPr lang="fi-FI" dirty="0" err="1"/>
              <a:t>eu</a:t>
            </a:r>
            <a:r>
              <a:rPr lang="fi-FI" dirty="0"/>
              <a:t> </a:t>
            </a:r>
            <a:r>
              <a:rPr lang="fi-FI" dirty="0" err="1"/>
              <a:t>posuere</a:t>
            </a:r>
            <a:r>
              <a:rPr lang="fi-FI" dirty="0"/>
              <a:t> </a:t>
            </a:r>
            <a:r>
              <a:rPr lang="fi-FI" dirty="0" err="1"/>
              <a:t>sem</a:t>
            </a:r>
            <a:r>
              <a:rPr lang="fi-FI" dirty="0"/>
              <a:t> </a:t>
            </a:r>
            <a:r>
              <a:rPr lang="fi-FI" dirty="0" err="1"/>
              <a:t>ultrices</a:t>
            </a:r>
            <a:r>
              <a:rPr lang="fi-FI" dirty="0"/>
              <a:t> </a:t>
            </a:r>
            <a:r>
              <a:rPr lang="fi-FI" dirty="0" err="1"/>
              <a:t>eget</a:t>
            </a:r>
            <a:r>
              <a:rPr lang="fi-FI" dirty="0"/>
              <a:t>. </a:t>
            </a:r>
            <a:r>
              <a:rPr lang="fi-FI" dirty="0" err="1"/>
              <a:t>Sed</a:t>
            </a:r>
            <a:r>
              <a:rPr lang="fi-FI" dirty="0"/>
              <a:t> </a:t>
            </a:r>
            <a:r>
              <a:rPr lang="fi-FI" dirty="0" err="1"/>
              <a:t>vestibulum</a:t>
            </a:r>
            <a:r>
              <a:rPr lang="fi-FI" dirty="0"/>
              <a:t> </a:t>
            </a:r>
            <a:r>
              <a:rPr lang="fi-FI" dirty="0" err="1"/>
              <a:t>nibh</a:t>
            </a:r>
            <a:r>
              <a:rPr lang="fi-FI" dirty="0"/>
              <a:t> a </a:t>
            </a:r>
            <a:r>
              <a:rPr lang="fi-FI" dirty="0" err="1"/>
              <a:t>dui</a:t>
            </a:r>
            <a:r>
              <a:rPr lang="fi-FI" dirty="0"/>
              <a:t> </a:t>
            </a:r>
            <a:r>
              <a:rPr lang="fi-FI" dirty="0" err="1"/>
              <a:t>lobortis</a:t>
            </a:r>
            <a:r>
              <a:rPr lang="fi-FI" dirty="0"/>
              <a:t>, id </a:t>
            </a:r>
            <a:r>
              <a:rPr lang="fi-FI" dirty="0" err="1"/>
              <a:t>venenatis</a:t>
            </a:r>
            <a:r>
              <a:rPr lang="fi-FI" dirty="0"/>
              <a:t> </a:t>
            </a:r>
            <a:r>
              <a:rPr lang="fi-FI" dirty="0" err="1"/>
              <a:t>nunc</a:t>
            </a:r>
            <a:r>
              <a:rPr lang="fi-FI" dirty="0"/>
              <a:t> </a:t>
            </a:r>
            <a:r>
              <a:rPr lang="fi-FI" dirty="0" err="1"/>
              <a:t>rhoncus</a:t>
            </a:r>
            <a:r>
              <a:rPr lang="fi-FI" dirty="0"/>
              <a:t>.</a:t>
            </a:r>
          </a:p>
          <a:p>
            <a:pPr lvl="1" rtl="0"/>
            <a:r>
              <a:rPr lang="fi-FI" dirty="0" err="1"/>
              <a:t>Nullam</a:t>
            </a:r>
            <a:r>
              <a:rPr lang="fi-FI" dirty="0"/>
              <a:t> vitae </a:t>
            </a:r>
            <a:r>
              <a:rPr lang="fi-FI" dirty="0" err="1"/>
              <a:t>turpis</a:t>
            </a:r>
            <a:r>
              <a:rPr lang="fi-FI" dirty="0"/>
              <a:t> </a:t>
            </a:r>
            <a:r>
              <a:rPr lang="fi-FI" dirty="0" err="1"/>
              <a:t>nec</a:t>
            </a:r>
            <a:r>
              <a:rPr lang="fi-FI" dirty="0"/>
              <a:t> elit </a:t>
            </a:r>
            <a:r>
              <a:rPr lang="fi-FI" dirty="0" err="1"/>
              <a:t>hendrerit</a:t>
            </a:r>
            <a:r>
              <a:rPr lang="fi-FI" dirty="0"/>
              <a:t> </a:t>
            </a:r>
            <a:r>
              <a:rPr lang="fi-FI" dirty="0" err="1"/>
              <a:t>finibus</a:t>
            </a:r>
            <a:r>
              <a:rPr lang="fi-FI" dirty="0"/>
              <a:t>. </a:t>
            </a:r>
            <a:r>
              <a:rPr lang="fi-FI" dirty="0" err="1"/>
              <a:t>Proin</a:t>
            </a:r>
            <a:r>
              <a:rPr lang="fi-FI" dirty="0"/>
              <a:t> </a:t>
            </a:r>
            <a:r>
              <a:rPr lang="fi-FI" dirty="0" err="1"/>
              <a:t>nisi</a:t>
            </a:r>
            <a:r>
              <a:rPr lang="fi-FI" dirty="0"/>
              <a:t> </a:t>
            </a:r>
            <a:r>
              <a:rPr lang="fi-FI" dirty="0" err="1"/>
              <a:t>ligula</a:t>
            </a:r>
            <a:r>
              <a:rPr lang="fi-FI" dirty="0"/>
              <a:t>, </a:t>
            </a:r>
            <a:r>
              <a:rPr lang="fi-FI" dirty="0" err="1"/>
              <a:t>facilisis</a:t>
            </a:r>
            <a:r>
              <a:rPr lang="fi-FI" dirty="0"/>
              <a:t> </a:t>
            </a:r>
            <a:r>
              <a:rPr lang="fi-FI" dirty="0" err="1"/>
              <a:t>nec</a:t>
            </a:r>
            <a:r>
              <a:rPr lang="fi-FI" dirty="0"/>
              <a:t> </a:t>
            </a:r>
            <a:r>
              <a:rPr lang="fi-FI" dirty="0" err="1"/>
              <a:t>sapien</a:t>
            </a:r>
            <a:r>
              <a:rPr lang="fi-FI" dirty="0"/>
              <a:t> sit </a:t>
            </a:r>
            <a:r>
              <a:rPr lang="fi-FI" dirty="0" err="1"/>
              <a:t>amet</a:t>
            </a:r>
            <a:r>
              <a:rPr lang="fi-FI" dirty="0"/>
              <a:t>.</a:t>
            </a:r>
          </a:p>
          <a:p>
            <a:pPr lvl="0" rtl="0"/>
            <a:r>
              <a:rPr lang="fi-FI" dirty="0"/>
              <a:t>18 pt </a:t>
            </a:r>
            <a:r>
              <a:rPr lang="fi-FI" dirty="0" err="1"/>
              <a:t>Nulla</a:t>
            </a:r>
            <a:r>
              <a:rPr lang="fi-FI" dirty="0"/>
              <a:t> </a:t>
            </a:r>
            <a:r>
              <a:rPr lang="fi-FI" dirty="0" err="1"/>
              <a:t>posuere</a:t>
            </a:r>
            <a:r>
              <a:rPr lang="fi-FI" dirty="0"/>
              <a:t> </a:t>
            </a:r>
            <a:r>
              <a:rPr lang="fi-FI" dirty="0" err="1"/>
              <a:t>fringilla</a:t>
            </a:r>
            <a:r>
              <a:rPr lang="fi-FI" dirty="0"/>
              <a:t> </a:t>
            </a:r>
            <a:r>
              <a:rPr lang="fi-FI" dirty="0" err="1"/>
              <a:t>fringilla</a:t>
            </a:r>
            <a:r>
              <a:rPr lang="fi-FI" dirty="0"/>
              <a:t>. Lorem </a:t>
            </a:r>
            <a:r>
              <a:rPr lang="fi-FI" dirty="0" err="1"/>
              <a:t>ipsum</a:t>
            </a:r>
            <a:r>
              <a:rPr lang="fi-FI" dirty="0"/>
              <a:t> </a:t>
            </a:r>
            <a:r>
              <a:rPr lang="fi-FI" dirty="0" err="1"/>
              <a:t>dolor</a:t>
            </a:r>
            <a:r>
              <a:rPr lang="fi-FI" dirty="0"/>
              <a:t> sit </a:t>
            </a:r>
            <a:r>
              <a:rPr lang="fi-FI" dirty="0" err="1"/>
              <a:t>amet</a:t>
            </a:r>
            <a:r>
              <a:rPr lang="fi-FI" dirty="0"/>
              <a:t>, </a:t>
            </a:r>
            <a:r>
              <a:rPr lang="fi-FI" dirty="0" err="1"/>
              <a:t>consectetur</a:t>
            </a:r>
            <a:r>
              <a:rPr lang="fi-FI" dirty="0"/>
              <a:t> </a:t>
            </a:r>
            <a:r>
              <a:rPr lang="fi-FI" dirty="0" err="1"/>
              <a:t>adipiscing</a:t>
            </a:r>
            <a:r>
              <a:rPr lang="fi-FI" dirty="0"/>
              <a:t> elit.</a:t>
            </a:r>
          </a:p>
          <a:p>
            <a:pPr lvl="0" rtl="0"/>
            <a:r>
              <a:rPr lang="fi-FI" dirty="0" err="1"/>
              <a:t>Morbi</a:t>
            </a:r>
            <a:r>
              <a:rPr lang="fi-FI" dirty="0"/>
              <a:t> </a:t>
            </a:r>
            <a:r>
              <a:rPr lang="fi-FI" dirty="0" err="1"/>
              <a:t>placerat</a:t>
            </a:r>
            <a:r>
              <a:rPr lang="fi-FI" dirty="0"/>
              <a:t>, </a:t>
            </a:r>
            <a:r>
              <a:rPr lang="fi-FI" dirty="0" err="1"/>
              <a:t>mauris</a:t>
            </a:r>
            <a:r>
              <a:rPr lang="fi-FI" dirty="0"/>
              <a:t> </a:t>
            </a:r>
            <a:r>
              <a:rPr lang="fi-FI" dirty="0" err="1"/>
              <a:t>sed</a:t>
            </a:r>
            <a:r>
              <a:rPr lang="fi-FI" dirty="0"/>
              <a:t> </a:t>
            </a:r>
            <a:r>
              <a:rPr lang="fi-FI" dirty="0" err="1"/>
              <a:t>iaculis</a:t>
            </a:r>
            <a:r>
              <a:rPr lang="fi-FI" dirty="0"/>
              <a:t> </a:t>
            </a:r>
            <a:r>
              <a:rPr lang="fi-FI" dirty="0" err="1"/>
              <a:t>tristique</a:t>
            </a:r>
            <a:r>
              <a:rPr lang="fi-FI" dirty="0"/>
              <a:t>, </a:t>
            </a:r>
            <a:r>
              <a:rPr lang="fi-FI" dirty="0" err="1"/>
              <a:t>leo</a:t>
            </a:r>
            <a:r>
              <a:rPr lang="fi-FI" dirty="0"/>
              <a:t> mi </a:t>
            </a:r>
            <a:r>
              <a:rPr lang="fi-FI" dirty="0" err="1"/>
              <a:t>mattis</a:t>
            </a:r>
            <a:r>
              <a:rPr lang="fi-FI" dirty="0"/>
              <a:t> </a:t>
            </a:r>
            <a:r>
              <a:rPr lang="fi-FI" dirty="0" err="1"/>
              <a:t>purus</a:t>
            </a:r>
            <a:r>
              <a:rPr lang="fi-FI" dirty="0"/>
              <a:t>, vitae </a:t>
            </a:r>
            <a:r>
              <a:rPr lang="fi-FI" dirty="0" err="1"/>
              <a:t>ullamcorper</a:t>
            </a:r>
            <a:r>
              <a:rPr lang="fi-FI" dirty="0"/>
              <a:t> </a:t>
            </a:r>
            <a:r>
              <a:rPr lang="fi-FI" dirty="0" err="1"/>
              <a:t>dolor</a:t>
            </a:r>
            <a:r>
              <a:rPr lang="fi-FI" dirty="0"/>
              <a:t> tellus sit </a:t>
            </a:r>
            <a:r>
              <a:rPr lang="fi-FI" dirty="0" err="1"/>
              <a:t>amet</a:t>
            </a:r>
            <a:r>
              <a:rPr lang="fi-FI" dirty="0"/>
              <a:t> </a:t>
            </a:r>
            <a:r>
              <a:rPr lang="fi-FI" dirty="0" err="1"/>
              <a:t>tortor</a:t>
            </a:r>
            <a:r>
              <a:rPr lang="fi-FI" dirty="0"/>
              <a:t>.</a:t>
            </a:r>
          </a:p>
        </p:txBody>
      </p:sp>
      <p:grpSp>
        <p:nvGrpSpPr>
          <p:cNvPr id="26" name="Group 28"/>
          <p:cNvGrpSpPr>
            <a:grpSpLocks noChangeAspect="1"/>
          </p:cNvGrpSpPr>
          <p:nvPr userDrawn="1"/>
        </p:nvGrpSpPr>
        <p:grpSpPr bwMode="auto">
          <a:xfrm>
            <a:off x="310242" y="6144138"/>
            <a:ext cx="1524141" cy="428400"/>
            <a:chOff x="3418" y="2582"/>
            <a:chExt cx="4682" cy="1316"/>
          </a:xfrm>
          <a:solidFill>
            <a:schemeClr val="accent1"/>
          </a:solidFill>
        </p:grpSpPr>
        <p:sp>
          <p:nvSpPr>
            <p:cNvPr id="27" name="Freeform 29"/>
            <p:cNvSpPr>
              <a:spLocks/>
            </p:cNvSpPr>
            <p:nvPr/>
          </p:nvSpPr>
          <p:spPr bwMode="auto">
            <a:xfrm>
              <a:off x="4383" y="2748"/>
              <a:ext cx="1342" cy="858"/>
            </a:xfrm>
            <a:custGeom>
              <a:avLst/>
              <a:gdLst>
                <a:gd name="T0" fmla="*/ 0 w 567"/>
                <a:gd name="T1" fmla="*/ 361 h 361"/>
                <a:gd name="T2" fmla="*/ 0 w 567"/>
                <a:gd name="T3" fmla="*/ 0 h 361"/>
                <a:gd name="T4" fmla="*/ 197 w 567"/>
                <a:gd name="T5" fmla="*/ 0 h 361"/>
                <a:gd name="T6" fmla="*/ 203 w 567"/>
                <a:gd name="T7" fmla="*/ 59 h 361"/>
                <a:gd name="T8" fmla="*/ 358 w 567"/>
                <a:gd name="T9" fmla="*/ 0 h 361"/>
                <a:gd name="T10" fmla="*/ 567 w 567"/>
                <a:gd name="T11" fmla="*/ 195 h 361"/>
                <a:gd name="T12" fmla="*/ 567 w 567"/>
                <a:gd name="T13" fmla="*/ 361 h 361"/>
                <a:gd name="T14" fmla="*/ 442 w 567"/>
                <a:gd name="T15" fmla="*/ 361 h 361"/>
                <a:gd name="T16" fmla="*/ 365 w 567"/>
                <a:gd name="T17" fmla="*/ 301 h 361"/>
                <a:gd name="T18" fmla="*/ 365 w 567"/>
                <a:gd name="T19" fmla="*/ 135 h 361"/>
                <a:gd name="T20" fmla="*/ 284 w 567"/>
                <a:gd name="T21" fmla="*/ 57 h 361"/>
                <a:gd name="T22" fmla="*/ 203 w 567"/>
                <a:gd name="T23" fmla="*/ 135 h 361"/>
                <a:gd name="T24" fmla="*/ 203 w 567"/>
                <a:gd name="T25" fmla="*/ 301 h 361"/>
                <a:gd name="T26" fmla="*/ 127 w 567"/>
                <a:gd name="T27" fmla="*/ 361 h 361"/>
                <a:gd name="T28" fmla="*/ 0 w 567"/>
                <a:gd name="T29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67" h="361">
                  <a:moveTo>
                    <a:pt x="0" y="361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203" y="59"/>
                    <a:pt x="203" y="59"/>
                    <a:pt x="203" y="59"/>
                  </a:cubicBezTo>
                  <a:cubicBezTo>
                    <a:pt x="213" y="49"/>
                    <a:pt x="269" y="0"/>
                    <a:pt x="358" y="0"/>
                  </a:cubicBezTo>
                  <a:cubicBezTo>
                    <a:pt x="542" y="0"/>
                    <a:pt x="567" y="97"/>
                    <a:pt x="567" y="195"/>
                  </a:cubicBezTo>
                  <a:cubicBezTo>
                    <a:pt x="567" y="361"/>
                    <a:pt x="567" y="361"/>
                    <a:pt x="567" y="361"/>
                  </a:cubicBezTo>
                  <a:cubicBezTo>
                    <a:pt x="442" y="361"/>
                    <a:pt x="442" y="361"/>
                    <a:pt x="442" y="361"/>
                  </a:cubicBezTo>
                  <a:cubicBezTo>
                    <a:pt x="404" y="361"/>
                    <a:pt x="365" y="353"/>
                    <a:pt x="365" y="301"/>
                  </a:cubicBezTo>
                  <a:cubicBezTo>
                    <a:pt x="365" y="135"/>
                    <a:pt x="365" y="135"/>
                    <a:pt x="365" y="135"/>
                  </a:cubicBezTo>
                  <a:cubicBezTo>
                    <a:pt x="365" y="99"/>
                    <a:pt x="345" y="57"/>
                    <a:pt x="284" y="57"/>
                  </a:cubicBezTo>
                  <a:cubicBezTo>
                    <a:pt x="224" y="57"/>
                    <a:pt x="203" y="99"/>
                    <a:pt x="203" y="135"/>
                  </a:cubicBezTo>
                  <a:cubicBezTo>
                    <a:pt x="203" y="301"/>
                    <a:pt x="203" y="301"/>
                    <a:pt x="203" y="301"/>
                  </a:cubicBezTo>
                  <a:cubicBezTo>
                    <a:pt x="203" y="353"/>
                    <a:pt x="165" y="361"/>
                    <a:pt x="127" y="361"/>
                  </a:cubicBezTo>
                  <a:lnTo>
                    <a:pt x="0" y="36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8" name="Freeform 30"/>
            <p:cNvSpPr>
              <a:spLocks/>
            </p:cNvSpPr>
            <p:nvPr/>
          </p:nvSpPr>
          <p:spPr bwMode="auto">
            <a:xfrm>
              <a:off x="7243" y="2582"/>
              <a:ext cx="857" cy="1024"/>
            </a:xfrm>
            <a:custGeom>
              <a:avLst/>
              <a:gdLst>
                <a:gd name="T0" fmla="*/ 362 w 362"/>
                <a:gd name="T1" fmla="*/ 70 h 431"/>
                <a:gd name="T2" fmla="*/ 362 w 362"/>
                <a:gd name="T3" fmla="*/ 127 h 431"/>
                <a:gd name="T4" fmla="*/ 255 w 362"/>
                <a:gd name="T5" fmla="*/ 127 h 431"/>
                <a:gd name="T6" fmla="*/ 255 w 362"/>
                <a:gd name="T7" fmla="*/ 298 h 431"/>
                <a:gd name="T8" fmla="*/ 362 w 362"/>
                <a:gd name="T9" fmla="*/ 327 h 431"/>
                <a:gd name="T10" fmla="*/ 362 w 362"/>
                <a:gd name="T11" fmla="*/ 375 h 431"/>
                <a:gd name="T12" fmla="*/ 215 w 362"/>
                <a:gd name="T13" fmla="*/ 431 h 431"/>
                <a:gd name="T14" fmla="*/ 54 w 362"/>
                <a:gd name="T15" fmla="*/ 298 h 431"/>
                <a:gd name="T16" fmla="*/ 54 w 362"/>
                <a:gd name="T17" fmla="*/ 127 h 431"/>
                <a:gd name="T18" fmla="*/ 0 w 362"/>
                <a:gd name="T19" fmla="*/ 127 h 431"/>
                <a:gd name="T20" fmla="*/ 0 w 362"/>
                <a:gd name="T21" fmla="*/ 70 h 431"/>
                <a:gd name="T22" fmla="*/ 54 w 362"/>
                <a:gd name="T23" fmla="*/ 70 h 431"/>
                <a:gd name="T24" fmla="*/ 54 w 362"/>
                <a:gd name="T25" fmla="*/ 60 h 431"/>
                <a:gd name="T26" fmla="*/ 130 w 362"/>
                <a:gd name="T27" fmla="*/ 0 h 431"/>
                <a:gd name="T28" fmla="*/ 255 w 362"/>
                <a:gd name="T29" fmla="*/ 0 h 431"/>
                <a:gd name="T30" fmla="*/ 255 w 362"/>
                <a:gd name="T31" fmla="*/ 70 h 431"/>
                <a:gd name="T32" fmla="*/ 362 w 362"/>
                <a:gd name="T33" fmla="*/ 70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62" h="431">
                  <a:moveTo>
                    <a:pt x="362" y="70"/>
                  </a:moveTo>
                  <a:cubicBezTo>
                    <a:pt x="362" y="127"/>
                    <a:pt x="362" y="127"/>
                    <a:pt x="362" y="127"/>
                  </a:cubicBezTo>
                  <a:cubicBezTo>
                    <a:pt x="255" y="127"/>
                    <a:pt x="255" y="127"/>
                    <a:pt x="255" y="127"/>
                  </a:cubicBezTo>
                  <a:cubicBezTo>
                    <a:pt x="255" y="298"/>
                    <a:pt x="255" y="298"/>
                    <a:pt x="255" y="298"/>
                  </a:cubicBezTo>
                  <a:cubicBezTo>
                    <a:pt x="255" y="349"/>
                    <a:pt x="327" y="356"/>
                    <a:pt x="362" y="327"/>
                  </a:cubicBezTo>
                  <a:cubicBezTo>
                    <a:pt x="362" y="375"/>
                    <a:pt x="362" y="375"/>
                    <a:pt x="362" y="375"/>
                  </a:cubicBezTo>
                  <a:cubicBezTo>
                    <a:pt x="358" y="391"/>
                    <a:pt x="311" y="431"/>
                    <a:pt x="215" y="431"/>
                  </a:cubicBezTo>
                  <a:cubicBezTo>
                    <a:pt x="125" y="431"/>
                    <a:pt x="54" y="398"/>
                    <a:pt x="54" y="298"/>
                  </a:cubicBezTo>
                  <a:cubicBezTo>
                    <a:pt x="54" y="127"/>
                    <a:pt x="54" y="127"/>
                    <a:pt x="54" y="127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54" y="70"/>
                    <a:pt x="54" y="70"/>
                    <a:pt x="54" y="70"/>
                  </a:cubicBezTo>
                  <a:cubicBezTo>
                    <a:pt x="54" y="60"/>
                    <a:pt x="54" y="60"/>
                    <a:pt x="54" y="60"/>
                  </a:cubicBezTo>
                  <a:cubicBezTo>
                    <a:pt x="54" y="7"/>
                    <a:pt x="92" y="0"/>
                    <a:pt x="130" y="0"/>
                  </a:cubicBezTo>
                  <a:cubicBezTo>
                    <a:pt x="255" y="0"/>
                    <a:pt x="255" y="0"/>
                    <a:pt x="255" y="0"/>
                  </a:cubicBezTo>
                  <a:cubicBezTo>
                    <a:pt x="255" y="70"/>
                    <a:pt x="255" y="70"/>
                    <a:pt x="255" y="70"/>
                  </a:cubicBezTo>
                  <a:lnTo>
                    <a:pt x="362" y="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9" name="Freeform 31"/>
            <p:cNvSpPr>
              <a:spLocks/>
            </p:cNvSpPr>
            <p:nvPr/>
          </p:nvSpPr>
          <p:spPr bwMode="auto">
            <a:xfrm>
              <a:off x="5675" y="2748"/>
              <a:ext cx="1497" cy="1150"/>
            </a:xfrm>
            <a:custGeom>
              <a:avLst/>
              <a:gdLst>
                <a:gd name="T0" fmla="*/ 318 w 633"/>
                <a:gd name="T1" fmla="*/ 196 h 484"/>
                <a:gd name="T2" fmla="*/ 414 w 633"/>
                <a:gd name="T3" fmla="*/ 32 h 484"/>
                <a:gd name="T4" fmla="*/ 468 w 633"/>
                <a:gd name="T5" fmla="*/ 0 h 484"/>
                <a:gd name="T6" fmla="*/ 633 w 633"/>
                <a:gd name="T7" fmla="*/ 0 h 484"/>
                <a:gd name="T8" fmla="*/ 382 w 633"/>
                <a:gd name="T9" fmla="*/ 430 h 484"/>
                <a:gd name="T10" fmla="*/ 266 w 633"/>
                <a:gd name="T11" fmla="*/ 484 h 484"/>
                <a:gd name="T12" fmla="*/ 116 w 633"/>
                <a:gd name="T13" fmla="*/ 484 h 484"/>
                <a:gd name="T14" fmla="*/ 192 w 633"/>
                <a:gd name="T15" fmla="*/ 354 h 484"/>
                <a:gd name="T16" fmla="*/ 189 w 633"/>
                <a:gd name="T17" fmla="*/ 322 h 484"/>
                <a:gd name="T18" fmla="*/ 0 w 633"/>
                <a:gd name="T19" fmla="*/ 0 h 484"/>
                <a:gd name="T20" fmla="*/ 161 w 633"/>
                <a:gd name="T21" fmla="*/ 0 h 484"/>
                <a:gd name="T22" fmla="*/ 218 w 633"/>
                <a:gd name="T23" fmla="*/ 33 h 484"/>
                <a:gd name="T24" fmla="*/ 313 w 633"/>
                <a:gd name="T25" fmla="*/ 196 h 484"/>
                <a:gd name="T26" fmla="*/ 318 w 633"/>
                <a:gd name="T27" fmla="*/ 196 h 4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33" h="484">
                  <a:moveTo>
                    <a:pt x="318" y="196"/>
                  </a:moveTo>
                  <a:cubicBezTo>
                    <a:pt x="318" y="196"/>
                    <a:pt x="404" y="49"/>
                    <a:pt x="414" y="32"/>
                  </a:cubicBezTo>
                  <a:cubicBezTo>
                    <a:pt x="429" y="6"/>
                    <a:pt x="440" y="0"/>
                    <a:pt x="468" y="0"/>
                  </a:cubicBezTo>
                  <a:cubicBezTo>
                    <a:pt x="633" y="0"/>
                    <a:pt x="633" y="0"/>
                    <a:pt x="633" y="0"/>
                  </a:cubicBezTo>
                  <a:cubicBezTo>
                    <a:pt x="633" y="0"/>
                    <a:pt x="397" y="405"/>
                    <a:pt x="382" y="430"/>
                  </a:cubicBezTo>
                  <a:cubicBezTo>
                    <a:pt x="364" y="461"/>
                    <a:pt x="339" y="484"/>
                    <a:pt x="266" y="484"/>
                  </a:cubicBezTo>
                  <a:cubicBezTo>
                    <a:pt x="116" y="484"/>
                    <a:pt x="116" y="484"/>
                    <a:pt x="116" y="484"/>
                  </a:cubicBezTo>
                  <a:cubicBezTo>
                    <a:pt x="116" y="484"/>
                    <a:pt x="184" y="367"/>
                    <a:pt x="192" y="354"/>
                  </a:cubicBezTo>
                  <a:cubicBezTo>
                    <a:pt x="199" y="342"/>
                    <a:pt x="198" y="339"/>
                    <a:pt x="189" y="32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89" y="0"/>
                    <a:pt x="203" y="6"/>
                    <a:pt x="218" y="33"/>
                  </a:cubicBezTo>
                  <a:cubicBezTo>
                    <a:pt x="231" y="55"/>
                    <a:pt x="313" y="196"/>
                    <a:pt x="313" y="196"/>
                  </a:cubicBezTo>
                  <a:lnTo>
                    <a:pt x="318" y="19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32"/>
            <p:cNvSpPr>
              <a:spLocks/>
            </p:cNvSpPr>
            <p:nvPr/>
          </p:nvSpPr>
          <p:spPr bwMode="auto">
            <a:xfrm>
              <a:off x="3418" y="3093"/>
              <a:ext cx="230" cy="285"/>
            </a:xfrm>
            <a:custGeom>
              <a:avLst/>
              <a:gdLst>
                <a:gd name="T0" fmla="*/ 0 w 230"/>
                <a:gd name="T1" fmla="*/ 173 h 285"/>
                <a:gd name="T2" fmla="*/ 142 w 230"/>
                <a:gd name="T3" fmla="*/ 171 h 285"/>
                <a:gd name="T4" fmla="*/ 230 w 230"/>
                <a:gd name="T5" fmla="*/ 285 h 285"/>
                <a:gd name="T6" fmla="*/ 230 w 230"/>
                <a:gd name="T7" fmla="*/ 0 h 285"/>
                <a:gd name="T8" fmla="*/ 0 w 230"/>
                <a:gd name="T9" fmla="*/ 173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0" h="285">
                  <a:moveTo>
                    <a:pt x="0" y="173"/>
                  </a:moveTo>
                  <a:lnTo>
                    <a:pt x="142" y="171"/>
                  </a:lnTo>
                  <a:lnTo>
                    <a:pt x="230" y="285"/>
                  </a:lnTo>
                  <a:lnTo>
                    <a:pt x="230" y="0"/>
                  </a:lnTo>
                  <a:lnTo>
                    <a:pt x="0" y="1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33"/>
            <p:cNvSpPr>
              <a:spLocks/>
            </p:cNvSpPr>
            <p:nvPr/>
          </p:nvSpPr>
          <p:spPr bwMode="auto">
            <a:xfrm>
              <a:off x="3648" y="3207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1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1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34"/>
            <p:cNvSpPr>
              <a:spLocks/>
            </p:cNvSpPr>
            <p:nvPr/>
          </p:nvSpPr>
          <p:spPr bwMode="auto">
            <a:xfrm>
              <a:off x="3648" y="2919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1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1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35"/>
            <p:cNvSpPr>
              <a:spLocks/>
            </p:cNvSpPr>
            <p:nvPr/>
          </p:nvSpPr>
          <p:spPr bwMode="auto">
            <a:xfrm>
              <a:off x="3875" y="3321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36"/>
            <p:cNvSpPr>
              <a:spLocks/>
            </p:cNvSpPr>
            <p:nvPr/>
          </p:nvSpPr>
          <p:spPr bwMode="auto">
            <a:xfrm>
              <a:off x="3875" y="3033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2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2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37"/>
            <p:cNvSpPr>
              <a:spLocks/>
            </p:cNvSpPr>
            <p:nvPr/>
          </p:nvSpPr>
          <p:spPr bwMode="auto">
            <a:xfrm>
              <a:off x="3875" y="2748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540282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2_Otsikko_ja_tekst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10242" y="409576"/>
            <a:ext cx="9052833" cy="895350"/>
          </a:xfrm>
        </p:spPr>
        <p:txBody>
          <a:bodyPr rtlCol="0" anchor="t"/>
          <a:lstStyle>
            <a:lvl1pPr rtl="0">
              <a:lnSpc>
                <a:spcPct val="100000"/>
              </a:lnSpc>
              <a:defRPr sz="3200" b="0">
                <a:solidFill>
                  <a:schemeClr val="tx1"/>
                </a:solidFill>
              </a:defRPr>
            </a:lvl1pPr>
          </a:lstStyle>
          <a:p>
            <a:pPr rtl="0"/>
            <a:r>
              <a:rPr lang="fi-FI" dirty="0"/>
              <a:t>2 Tekstidian otsikko 32 pt </a:t>
            </a:r>
            <a:r>
              <a:rPr lang="fi-FI" dirty="0" err="1"/>
              <a:t>Curabitur</a:t>
            </a:r>
            <a:r>
              <a:rPr lang="fi-FI" dirty="0"/>
              <a:t> </a:t>
            </a:r>
            <a:r>
              <a:rPr lang="fi-FI" dirty="0" err="1"/>
              <a:t>aliquam</a:t>
            </a:r>
            <a:r>
              <a:rPr lang="fi-FI" dirty="0"/>
              <a:t> </a:t>
            </a:r>
            <a:r>
              <a:rPr lang="fi-FI" dirty="0" err="1"/>
              <a:t>bibendum</a:t>
            </a:r>
            <a:r>
              <a:rPr lang="fi-FI" dirty="0"/>
              <a:t> </a:t>
            </a:r>
            <a:r>
              <a:rPr lang="fi-FI" dirty="0" err="1"/>
              <a:t>orci</a:t>
            </a:r>
            <a:r>
              <a:rPr lang="fi-FI" dirty="0"/>
              <a:t> </a:t>
            </a:r>
            <a:r>
              <a:rPr lang="fi-FI" dirty="0" err="1"/>
              <a:t>eu</a:t>
            </a:r>
            <a:r>
              <a:rPr lang="fi-FI" dirty="0"/>
              <a:t> </a:t>
            </a:r>
            <a:r>
              <a:rPr lang="fi-FI" dirty="0" err="1"/>
              <a:t>feugiat</a:t>
            </a:r>
            <a:r>
              <a:rPr lang="fi-FI" dirty="0"/>
              <a:t> elit</a:t>
            </a:r>
          </a:p>
        </p:txBody>
      </p:sp>
      <p:sp>
        <p:nvSpPr>
          <p:cNvPr id="7" name="Alaotsikko 2">
            <a:extLst>
              <a:ext uri="{FF2B5EF4-FFF2-40B4-BE49-F238E27FC236}">
                <a16:creationId xmlns:a16="http://schemas.microsoft.com/office/drawing/2014/main" id="{E97A9A62-1AA6-47A9-A1A0-54196823744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733425" y="2085976"/>
            <a:ext cx="8629650" cy="3371850"/>
          </a:xfrm>
        </p:spPr>
        <p:txBody>
          <a:bodyPr rtlCol="0">
            <a:normAutofit/>
          </a:bodyPr>
          <a:lstStyle>
            <a:lvl1pPr marL="0" indent="0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sz="1800">
                <a:solidFill>
                  <a:schemeClr val="tx1"/>
                </a:solidFill>
              </a:defRPr>
            </a:lvl1pPr>
            <a:lvl2pPr marL="552450" indent="-28575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fi-FI" dirty="0"/>
              <a:t>18 pt </a:t>
            </a:r>
            <a:r>
              <a:rPr lang="fi-FI" dirty="0" err="1"/>
              <a:t>Sed</a:t>
            </a:r>
            <a:r>
              <a:rPr lang="fi-FI" dirty="0"/>
              <a:t> </a:t>
            </a:r>
            <a:r>
              <a:rPr lang="fi-FI" dirty="0" err="1"/>
              <a:t>finibus</a:t>
            </a:r>
            <a:r>
              <a:rPr lang="fi-FI" dirty="0"/>
              <a:t> </a:t>
            </a:r>
            <a:r>
              <a:rPr lang="fi-FI" dirty="0" err="1"/>
              <a:t>risus</a:t>
            </a:r>
            <a:r>
              <a:rPr lang="fi-FI" dirty="0"/>
              <a:t> </a:t>
            </a:r>
            <a:r>
              <a:rPr lang="fi-FI" dirty="0" err="1"/>
              <a:t>justo</a:t>
            </a:r>
            <a:r>
              <a:rPr lang="fi-FI" dirty="0"/>
              <a:t>, </a:t>
            </a:r>
            <a:r>
              <a:rPr lang="fi-FI" dirty="0" err="1"/>
              <a:t>eu</a:t>
            </a:r>
            <a:r>
              <a:rPr lang="fi-FI" dirty="0"/>
              <a:t> </a:t>
            </a:r>
            <a:r>
              <a:rPr lang="fi-FI" dirty="0" err="1"/>
              <a:t>rutrum</a:t>
            </a:r>
            <a:r>
              <a:rPr lang="fi-FI" dirty="0"/>
              <a:t> </a:t>
            </a:r>
            <a:r>
              <a:rPr lang="fi-FI" dirty="0" err="1"/>
              <a:t>justo</a:t>
            </a:r>
            <a:r>
              <a:rPr lang="fi-FI" dirty="0"/>
              <a:t> </a:t>
            </a:r>
            <a:r>
              <a:rPr lang="fi-FI" dirty="0" err="1"/>
              <a:t>porttitor</a:t>
            </a:r>
            <a:r>
              <a:rPr lang="fi-FI" dirty="0"/>
              <a:t> </a:t>
            </a:r>
            <a:r>
              <a:rPr lang="fi-FI" dirty="0" err="1"/>
              <a:t>ac</a:t>
            </a:r>
            <a:r>
              <a:rPr lang="fi-FI" dirty="0"/>
              <a:t>. </a:t>
            </a:r>
            <a:r>
              <a:rPr lang="fi-FI" dirty="0" err="1"/>
              <a:t>Maecenas</a:t>
            </a:r>
            <a:r>
              <a:rPr lang="fi-FI" dirty="0"/>
              <a:t> </a:t>
            </a:r>
            <a:r>
              <a:rPr lang="fi-FI" dirty="0" err="1"/>
              <a:t>mauris</a:t>
            </a:r>
            <a:r>
              <a:rPr lang="fi-FI" dirty="0"/>
              <a:t> </a:t>
            </a:r>
            <a:r>
              <a:rPr lang="fi-FI" dirty="0" err="1"/>
              <a:t>velit</a:t>
            </a:r>
            <a:r>
              <a:rPr lang="fi-FI" dirty="0"/>
              <a:t>, </a:t>
            </a:r>
            <a:r>
              <a:rPr lang="fi-FI" dirty="0" err="1"/>
              <a:t>ullamcorper</a:t>
            </a:r>
            <a:r>
              <a:rPr lang="fi-FI" dirty="0"/>
              <a:t> </a:t>
            </a:r>
            <a:r>
              <a:rPr lang="fi-FI" dirty="0" err="1"/>
              <a:t>eu</a:t>
            </a:r>
            <a:r>
              <a:rPr lang="fi-FI" dirty="0"/>
              <a:t> </a:t>
            </a:r>
            <a:r>
              <a:rPr lang="fi-FI" dirty="0" err="1"/>
              <a:t>justo</a:t>
            </a:r>
            <a:r>
              <a:rPr lang="fi-FI" dirty="0"/>
              <a:t> sit </a:t>
            </a:r>
            <a:r>
              <a:rPr lang="fi-FI" dirty="0" err="1"/>
              <a:t>amet</a:t>
            </a:r>
            <a:r>
              <a:rPr lang="fi-FI" dirty="0"/>
              <a:t>, </a:t>
            </a:r>
            <a:r>
              <a:rPr lang="fi-FI" dirty="0" err="1"/>
              <a:t>condimentum</a:t>
            </a:r>
            <a:r>
              <a:rPr lang="fi-FI" dirty="0"/>
              <a:t> </a:t>
            </a:r>
            <a:r>
              <a:rPr lang="fi-FI" dirty="0" err="1"/>
              <a:t>facilisis</a:t>
            </a:r>
            <a:r>
              <a:rPr lang="fi-FI" dirty="0"/>
              <a:t> </a:t>
            </a:r>
            <a:r>
              <a:rPr lang="fi-FI" dirty="0" err="1"/>
              <a:t>ipsum</a:t>
            </a:r>
            <a:r>
              <a:rPr lang="fi-FI" dirty="0"/>
              <a:t>.</a:t>
            </a:r>
          </a:p>
          <a:p>
            <a:pPr lvl="1" rtl="0"/>
            <a:r>
              <a:rPr lang="fi-FI" dirty="0"/>
              <a:t>16 pt </a:t>
            </a:r>
            <a:r>
              <a:rPr lang="fi-FI" dirty="0" err="1"/>
              <a:t>Nulla</a:t>
            </a:r>
            <a:r>
              <a:rPr lang="fi-FI" dirty="0"/>
              <a:t> </a:t>
            </a:r>
            <a:r>
              <a:rPr lang="fi-FI" dirty="0" err="1"/>
              <a:t>finibus</a:t>
            </a:r>
            <a:r>
              <a:rPr lang="fi-FI" dirty="0"/>
              <a:t> </a:t>
            </a:r>
            <a:r>
              <a:rPr lang="fi-FI" dirty="0" err="1"/>
              <a:t>posuere</a:t>
            </a:r>
            <a:r>
              <a:rPr lang="fi-FI" dirty="0"/>
              <a:t> </a:t>
            </a:r>
            <a:r>
              <a:rPr lang="fi-FI" dirty="0" err="1"/>
              <a:t>metus</a:t>
            </a:r>
            <a:r>
              <a:rPr lang="fi-FI" dirty="0"/>
              <a:t>, </a:t>
            </a:r>
            <a:r>
              <a:rPr lang="fi-FI" dirty="0" err="1"/>
              <a:t>eu</a:t>
            </a:r>
            <a:r>
              <a:rPr lang="fi-FI" dirty="0"/>
              <a:t> </a:t>
            </a:r>
            <a:r>
              <a:rPr lang="fi-FI" dirty="0" err="1"/>
              <a:t>posuere</a:t>
            </a:r>
            <a:r>
              <a:rPr lang="fi-FI" dirty="0"/>
              <a:t> </a:t>
            </a:r>
            <a:r>
              <a:rPr lang="fi-FI" dirty="0" err="1"/>
              <a:t>sem</a:t>
            </a:r>
            <a:r>
              <a:rPr lang="fi-FI" dirty="0"/>
              <a:t> </a:t>
            </a:r>
            <a:r>
              <a:rPr lang="fi-FI" dirty="0" err="1"/>
              <a:t>ultrices</a:t>
            </a:r>
            <a:r>
              <a:rPr lang="fi-FI" dirty="0"/>
              <a:t> </a:t>
            </a:r>
            <a:r>
              <a:rPr lang="fi-FI" dirty="0" err="1"/>
              <a:t>eget</a:t>
            </a:r>
            <a:r>
              <a:rPr lang="fi-FI" dirty="0"/>
              <a:t>. </a:t>
            </a:r>
            <a:r>
              <a:rPr lang="fi-FI" dirty="0" err="1"/>
              <a:t>Sed</a:t>
            </a:r>
            <a:r>
              <a:rPr lang="fi-FI" dirty="0"/>
              <a:t> </a:t>
            </a:r>
            <a:r>
              <a:rPr lang="fi-FI" dirty="0" err="1"/>
              <a:t>vestibulum</a:t>
            </a:r>
            <a:r>
              <a:rPr lang="fi-FI" dirty="0"/>
              <a:t> </a:t>
            </a:r>
            <a:r>
              <a:rPr lang="fi-FI" dirty="0" err="1"/>
              <a:t>nibh</a:t>
            </a:r>
            <a:r>
              <a:rPr lang="fi-FI" dirty="0"/>
              <a:t> a </a:t>
            </a:r>
            <a:r>
              <a:rPr lang="fi-FI" dirty="0" err="1"/>
              <a:t>dui</a:t>
            </a:r>
            <a:r>
              <a:rPr lang="fi-FI" dirty="0"/>
              <a:t> </a:t>
            </a:r>
            <a:r>
              <a:rPr lang="fi-FI" dirty="0" err="1"/>
              <a:t>lobortis</a:t>
            </a:r>
            <a:r>
              <a:rPr lang="fi-FI" dirty="0"/>
              <a:t>, id </a:t>
            </a:r>
            <a:r>
              <a:rPr lang="fi-FI" dirty="0" err="1"/>
              <a:t>venenatis</a:t>
            </a:r>
            <a:r>
              <a:rPr lang="fi-FI" dirty="0"/>
              <a:t> </a:t>
            </a:r>
            <a:r>
              <a:rPr lang="fi-FI" dirty="0" err="1"/>
              <a:t>nunc</a:t>
            </a:r>
            <a:r>
              <a:rPr lang="fi-FI" dirty="0"/>
              <a:t> </a:t>
            </a:r>
            <a:r>
              <a:rPr lang="fi-FI" dirty="0" err="1"/>
              <a:t>rhoncus</a:t>
            </a:r>
            <a:r>
              <a:rPr lang="fi-FI" dirty="0"/>
              <a:t>.</a:t>
            </a:r>
          </a:p>
          <a:p>
            <a:pPr lvl="1" rtl="0"/>
            <a:r>
              <a:rPr lang="fi-FI" dirty="0" err="1"/>
              <a:t>Nullam</a:t>
            </a:r>
            <a:r>
              <a:rPr lang="fi-FI" dirty="0"/>
              <a:t> vitae </a:t>
            </a:r>
            <a:r>
              <a:rPr lang="fi-FI" dirty="0" err="1"/>
              <a:t>turpis</a:t>
            </a:r>
            <a:r>
              <a:rPr lang="fi-FI" dirty="0"/>
              <a:t> </a:t>
            </a:r>
            <a:r>
              <a:rPr lang="fi-FI" dirty="0" err="1"/>
              <a:t>nec</a:t>
            </a:r>
            <a:r>
              <a:rPr lang="fi-FI" dirty="0"/>
              <a:t> elit </a:t>
            </a:r>
            <a:r>
              <a:rPr lang="fi-FI" dirty="0" err="1"/>
              <a:t>hendrerit</a:t>
            </a:r>
            <a:r>
              <a:rPr lang="fi-FI" dirty="0"/>
              <a:t> </a:t>
            </a:r>
            <a:r>
              <a:rPr lang="fi-FI" dirty="0" err="1"/>
              <a:t>finibus</a:t>
            </a:r>
            <a:r>
              <a:rPr lang="fi-FI" dirty="0"/>
              <a:t>. </a:t>
            </a:r>
            <a:r>
              <a:rPr lang="fi-FI" dirty="0" err="1"/>
              <a:t>Proin</a:t>
            </a:r>
            <a:r>
              <a:rPr lang="fi-FI" dirty="0"/>
              <a:t> </a:t>
            </a:r>
            <a:r>
              <a:rPr lang="fi-FI" dirty="0" err="1"/>
              <a:t>nisi</a:t>
            </a:r>
            <a:r>
              <a:rPr lang="fi-FI" dirty="0"/>
              <a:t> </a:t>
            </a:r>
            <a:r>
              <a:rPr lang="fi-FI" dirty="0" err="1"/>
              <a:t>ligula</a:t>
            </a:r>
            <a:r>
              <a:rPr lang="fi-FI" dirty="0"/>
              <a:t>, </a:t>
            </a:r>
            <a:r>
              <a:rPr lang="fi-FI" dirty="0" err="1"/>
              <a:t>facilisis</a:t>
            </a:r>
            <a:r>
              <a:rPr lang="fi-FI" dirty="0"/>
              <a:t> </a:t>
            </a:r>
            <a:r>
              <a:rPr lang="fi-FI" dirty="0" err="1"/>
              <a:t>nec</a:t>
            </a:r>
            <a:r>
              <a:rPr lang="fi-FI" dirty="0"/>
              <a:t> </a:t>
            </a:r>
            <a:r>
              <a:rPr lang="fi-FI" dirty="0" err="1"/>
              <a:t>sapien</a:t>
            </a:r>
            <a:r>
              <a:rPr lang="fi-FI" dirty="0"/>
              <a:t> sit </a:t>
            </a:r>
            <a:r>
              <a:rPr lang="fi-FI" dirty="0" err="1"/>
              <a:t>amet</a:t>
            </a:r>
            <a:r>
              <a:rPr lang="fi-FI" dirty="0"/>
              <a:t>.</a:t>
            </a:r>
          </a:p>
          <a:p>
            <a:pPr lvl="0" rtl="0"/>
            <a:r>
              <a:rPr lang="fi-FI" dirty="0"/>
              <a:t>18 pt </a:t>
            </a:r>
            <a:r>
              <a:rPr lang="fi-FI" dirty="0" err="1"/>
              <a:t>Nulla</a:t>
            </a:r>
            <a:r>
              <a:rPr lang="fi-FI" dirty="0"/>
              <a:t> </a:t>
            </a:r>
            <a:r>
              <a:rPr lang="fi-FI" dirty="0" err="1"/>
              <a:t>posuere</a:t>
            </a:r>
            <a:r>
              <a:rPr lang="fi-FI" dirty="0"/>
              <a:t> </a:t>
            </a:r>
            <a:r>
              <a:rPr lang="fi-FI" dirty="0" err="1"/>
              <a:t>fringilla</a:t>
            </a:r>
            <a:r>
              <a:rPr lang="fi-FI" dirty="0"/>
              <a:t> </a:t>
            </a:r>
            <a:r>
              <a:rPr lang="fi-FI" dirty="0" err="1"/>
              <a:t>fringilla</a:t>
            </a:r>
            <a:r>
              <a:rPr lang="fi-FI" dirty="0"/>
              <a:t>. Lorem </a:t>
            </a:r>
            <a:r>
              <a:rPr lang="fi-FI" dirty="0" err="1"/>
              <a:t>ipsum</a:t>
            </a:r>
            <a:r>
              <a:rPr lang="fi-FI" dirty="0"/>
              <a:t> </a:t>
            </a:r>
            <a:r>
              <a:rPr lang="fi-FI" dirty="0" err="1"/>
              <a:t>dolor</a:t>
            </a:r>
            <a:r>
              <a:rPr lang="fi-FI" dirty="0"/>
              <a:t> sit </a:t>
            </a:r>
            <a:r>
              <a:rPr lang="fi-FI" dirty="0" err="1"/>
              <a:t>amet</a:t>
            </a:r>
            <a:r>
              <a:rPr lang="fi-FI" dirty="0"/>
              <a:t>, </a:t>
            </a:r>
            <a:r>
              <a:rPr lang="fi-FI" dirty="0" err="1"/>
              <a:t>consectetur</a:t>
            </a:r>
            <a:r>
              <a:rPr lang="fi-FI" dirty="0"/>
              <a:t> </a:t>
            </a:r>
            <a:r>
              <a:rPr lang="fi-FI" dirty="0" err="1"/>
              <a:t>adipiscing</a:t>
            </a:r>
            <a:r>
              <a:rPr lang="fi-FI" dirty="0"/>
              <a:t> elit.</a:t>
            </a:r>
          </a:p>
          <a:p>
            <a:pPr lvl="0" rtl="0"/>
            <a:r>
              <a:rPr lang="fi-FI" dirty="0" err="1"/>
              <a:t>Morbi</a:t>
            </a:r>
            <a:r>
              <a:rPr lang="fi-FI" dirty="0"/>
              <a:t> </a:t>
            </a:r>
            <a:r>
              <a:rPr lang="fi-FI" dirty="0" err="1"/>
              <a:t>placerat</a:t>
            </a:r>
            <a:r>
              <a:rPr lang="fi-FI" dirty="0"/>
              <a:t>, </a:t>
            </a:r>
            <a:r>
              <a:rPr lang="fi-FI" dirty="0" err="1"/>
              <a:t>mauris</a:t>
            </a:r>
            <a:r>
              <a:rPr lang="fi-FI" dirty="0"/>
              <a:t> </a:t>
            </a:r>
            <a:r>
              <a:rPr lang="fi-FI" dirty="0" err="1"/>
              <a:t>sed</a:t>
            </a:r>
            <a:r>
              <a:rPr lang="fi-FI" dirty="0"/>
              <a:t> </a:t>
            </a:r>
            <a:r>
              <a:rPr lang="fi-FI" dirty="0" err="1"/>
              <a:t>iaculis</a:t>
            </a:r>
            <a:r>
              <a:rPr lang="fi-FI" dirty="0"/>
              <a:t> </a:t>
            </a:r>
            <a:r>
              <a:rPr lang="fi-FI" dirty="0" err="1"/>
              <a:t>tristique</a:t>
            </a:r>
            <a:r>
              <a:rPr lang="fi-FI" dirty="0"/>
              <a:t>, </a:t>
            </a:r>
            <a:r>
              <a:rPr lang="fi-FI" dirty="0" err="1"/>
              <a:t>leo</a:t>
            </a:r>
            <a:r>
              <a:rPr lang="fi-FI" dirty="0"/>
              <a:t> mi </a:t>
            </a:r>
            <a:r>
              <a:rPr lang="fi-FI" dirty="0" err="1"/>
              <a:t>mattis</a:t>
            </a:r>
            <a:r>
              <a:rPr lang="fi-FI" dirty="0"/>
              <a:t> </a:t>
            </a:r>
            <a:r>
              <a:rPr lang="fi-FI" dirty="0" err="1"/>
              <a:t>purus</a:t>
            </a:r>
            <a:r>
              <a:rPr lang="fi-FI" dirty="0"/>
              <a:t>, vitae </a:t>
            </a:r>
            <a:r>
              <a:rPr lang="fi-FI" dirty="0" err="1"/>
              <a:t>ullamcorper</a:t>
            </a:r>
            <a:r>
              <a:rPr lang="fi-FI" dirty="0"/>
              <a:t> </a:t>
            </a:r>
            <a:r>
              <a:rPr lang="fi-FI" dirty="0" err="1"/>
              <a:t>dolor</a:t>
            </a:r>
            <a:r>
              <a:rPr lang="fi-FI" dirty="0"/>
              <a:t> tellus sit </a:t>
            </a:r>
            <a:r>
              <a:rPr lang="fi-FI" dirty="0" err="1"/>
              <a:t>amet</a:t>
            </a:r>
            <a:r>
              <a:rPr lang="fi-FI" dirty="0"/>
              <a:t> </a:t>
            </a:r>
            <a:r>
              <a:rPr lang="fi-FI" dirty="0" err="1"/>
              <a:t>tortor</a:t>
            </a:r>
            <a:r>
              <a:rPr lang="fi-FI" dirty="0"/>
              <a:t>.</a:t>
            </a:r>
          </a:p>
        </p:txBody>
      </p:sp>
      <p:grpSp>
        <p:nvGrpSpPr>
          <p:cNvPr id="26" name="Group 28"/>
          <p:cNvGrpSpPr>
            <a:grpSpLocks noChangeAspect="1"/>
          </p:cNvGrpSpPr>
          <p:nvPr userDrawn="1"/>
        </p:nvGrpSpPr>
        <p:grpSpPr bwMode="auto">
          <a:xfrm>
            <a:off x="310242" y="6144138"/>
            <a:ext cx="1524141" cy="428400"/>
            <a:chOff x="3418" y="2582"/>
            <a:chExt cx="4682" cy="1316"/>
          </a:xfrm>
          <a:solidFill>
            <a:schemeClr val="tx2"/>
          </a:solidFill>
        </p:grpSpPr>
        <p:sp>
          <p:nvSpPr>
            <p:cNvPr id="27" name="Freeform 29"/>
            <p:cNvSpPr>
              <a:spLocks/>
            </p:cNvSpPr>
            <p:nvPr/>
          </p:nvSpPr>
          <p:spPr bwMode="auto">
            <a:xfrm>
              <a:off x="4383" y="2748"/>
              <a:ext cx="1342" cy="858"/>
            </a:xfrm>
            <a:custGeom>
              <a:avLst/>
              <a:gdLst>
                <a:gd name="T0" fmla="*/ 0 w 567"/>
                <a:gd name="T1" fmla="*/ 361 h 361"/>
                <a:gd name="T2" fmla="*/ 0 w 567"/>
                <a:gd name="T3" fmla="*/ 0 h 361"/>
                <a:gd name="T4" fmla="*/ 197 w 567"/>
                <a:gd name="T5" fmla="*/ 0 h 361"/>
                <a:gd name="T6" fmla="*/ 203 w 567"/>
                <a:gd name="T7" fmla="*/ 59 h 361"/>
                <a:gd name="T8" fmla="*/ 358 w 567"/>
                <a:gd name="T9" fmla="*/ 0 h 361"/>
                <a:gd name="T10" fmla="*/ 567 w 567"/>
                <a:gd name="T11" fmla="*/ 195 h 361"/>
                <a:gd name="T12" fmla="*/ 567 w 567"/>
                <a:gd name="T13" fmla="*/ 361 h 361"/>
                <a:gd name="T14" fmla="*/ 442 w 567"/>
                <a:gd name="T15" fmla="*/ 361 h 361"/>
                <a:gd name="T16" fmla="*/ 365 w 567"/>
                <a:gd name="T17" fmla="*/ 301 h 361"/>
                <a:gd name="T18" fmla="*/ 365 w 567"/>
                <a:gd name="T19" fmla="*/ 135 h 361"/>
                <a:gd name="T20" fmla="*/ 284 w 567"/>
                <a:gd name="T21" fmla="*/ 57 h 361"/>
                <a:gd name="T22" fmla="*/ 203 w 567"/>
                <a:gd name="T23" fmla="*/ 135 h 361"/>
                <a:gd name="T24" fmla="*/ 203 w 567"/>
                <a:gd name="T25" fmla="*/ 301 h 361"/>
                <a:gd name="T26" fmla="*/ 127 w 567"/>
                <a:gd name="T27" fmla="*/ 361 h 361"/>
                <a:gd name="T28" fmla="*/ 0 w 567"/>
                <a:gd name="T29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67" h="361">
                  <a:moveTo>
                    <a:pt x="0" y="361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203" y="59"/>
                    <a:pt x="203" y="59"/>
                    <a:pt x="203" y="59"/>
                  </a:cubicBezTo>
                  <a:cubicBezTo>
                    <a:pt x="213" y="49"/>
                    <a:pt x="269" y="0"/>
                    <a:pt x="358" y="0"/>
                  </a:cubicBezTo>
                  <a:cubicBezTo>
                    <a:pt x="542" y="0"/>
                    <a:pt x="567" y="97"/>
                    <a:pt x="567" y="195"/>
                  </a:cubicBezTo>
                  <a:cubicBezTo>
                    <a:pt x="567" y="361"/>
                    <a:pt x="567" y="361"/>
                    <a:pt x="567" y="361"/>
                  </a:cubicBezTo>
                  <a:cubicBezTo>
                    <a:pt x="442" y="361"/>
                    <a:pt x="442" y="361"/>
                    <a:pt x="442" y="361"/>
                  </a:cubicBezTo>
                  <a:cubicBezTo>
                    <a:pt x="404" y="361"/>
                    <a:pt x="365" y="353"/>
                    <a:pt x="365" y="301"/>
                  </a:cubicBezTo>
                  <a:cubicBezTo>
                    <a:pt x="365" y="135"/>
                    <a:pt x="365" y="135"/>
                    <a:pt x="365" y="135"/>
                  </a:cubicBezTo>
                  <a:cubicBezTo>
                    <a:pt x="365" y="99"/>
                    <a:pt x="345" y="57"/>
                    <a:pt x="284" y="57"/>
                  </a:cubicBezTo>
                  <a:cubicBezTo>
                    <a:pt x="224" y="57"/>
                    <a:pt x="203" y="99"/>
                    <a:pt x="203" y="135"/>
                  </a:cubicBezTo>
                  <a:cubicBezTo>
                    <a:pt x="203" y="301"/>
                    <a:pt x="203" y="301"/>
                    <a:pt x="203" y="301"/>
                  </a:cubicBezTo>
                  <a:cubicBezTo>
                    <a:pt x="203" y="353"/>
                    <a:pt x="165" y="361"/>
                    <a:pt x="127" y="361"/>
                  </a:cubicBezTo>
                  <a:lnTo>
                    <a:pt x="0" y="36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8" name="Freeform 30"/>
            <p:cNvSpPr>
              <a:spLocks/>
            </p:cNvSpPr>
            <p:nvPr/>
          </p:nvSpPr>
          <p:spPr bwMode="auto">
            <a:xfrm>
              <a:off x="7243" y="2582"/>
              <a:ext cx="857" cy="1024"/>
            </a:xfrm>
            <a:custGeom>
              <a:avLst/>
              <a:gdLst>
                <a:gd name="T0" fmla="*/ 362 w 362"/>
                <a:gd name="T1" fmla="*/ 70 h 431"/>
                <a:gd name="T2" fmla="*/ 362 w 362"/>
                <a:gd name="T3" fmla="*/ 127 h 431"/>
                <a:gd name="T4" fmla="*/ 255 w 362"/>
                <a:gd name="T5" fmla="*/ 127 h 431"/>
                <a:gd name="T6" fmla="*/ 255 w 362"/>
                <a:gd name="T7" fmla="*/ 298 h 431"/>
                <a:gd name="T8" fmla="*/ 362 w 362"/>
                <a:gd name="T9" fmla="*/ 327 h 431"/>
                <a:gd name="T10" fmla="*/ 362 w 362"/>
                <a:gd name="T11" fmla="*/ 375 h 431"/>
                <a:gd name="T12" fmla="*/ 215 w 362"/>
                <a:gd name="T13" fmla="*/ 431 h 431"/>
                <a:gd name="T14" fmla="*/ 54 w 362"/>
                <a:gd name="T15" fmla="*/ 298 h 431"/>
                <a:gd name="T16" fmla="*/ 54 w 362"/>
                <a:gd name="T17" fmla="*/ 127 h 431"/>
                <a:gd name="T18" fmla="*/ 0 w 362"/>
                <a:gd name="T19" fmla="*/ 127 h 431"/>
                <a:gd name="T20" fmla="*/ 0 w 362"/>
                <a:gd name="T21" fmla="*/ 70 h 431"/>
                <a:gd name="T22" fmla="*/ 54 w 362"/>
                <a:gd name="T23" fmla="*/ 70 h 431"/>
                <a:gd name="T24" fmla="*/ 54 w 362"/>
                <a:gd name="T25" fmla="*/ 60 h 431"/>
                <a:gd name="T26" fmla="*/ 130 w 362"/>
                <a:gd name="T27" fmla="*/ 0 h 431"/>
                <a:gd name="T28" fmla="*/ 255 w 362"/>
                <a:gd name="T29" fmla="*/ 0 h 431"/>
                <a:gd name="T30" fmla="*/ 255 w 362"/>
                <a:gd name="T31" fmla="*/ 70 h 431"/>
                <a:gd name="T32" fmla="*/ 362 w 362"/>
                <a:gd name="T33" fmla="*/ 70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62" h="431">
                  <a:moveTo>
                    <a:pt x="362" y="70"/>
                  </a:moveTo>
                  <a:cubicBezTo>
                    <a:pt x="362" y="127"/>
                    <a:pt x="362" y="127"/>
                    <a:pt x="362" y="127"/>
                  </a:cubicBezTo>
                  <a:cubicBezTo>
                    <a:pt x="255" y="127"/>
                    <a:pt x="255" y="127"/>
                    <a:pt x="255" y="127"/>
                  </a:cubicBezTo>
                  <a:cubicBezTo>
                    <a:pt x="255" y="298"/>
                    <a:pt x="255" y="298"/>
                    <a:pt x="255" y="298"/>
                  </a:cubicBezTo>
                  <a:cubicBezTo>
                    <a:pt x="255" y="349"/>
                    <a:pt x="327" y="356"/>
                    <a:pt x="362" y="327"/>
                  </a:cubicBezTo>
                  <a:cubicBezTo>
                    <a:pt x="362" y="375"/>
                    <a:pt x="362" y="375"/>
                    <a:pt x="362" y="375"/>
                  </a:cubicBezTo>
                  <a:cubicBezTo>
                    <a:pt x="358" y="391"/>
                    <a:pt x="311" y="431"/>
                    <a:pt x="215" y="431"/>
                  </a:cubicBezTo>
                  <a:cubicBezTo>
                    <a:pt x="125" y="431"/>
                    <a:pt x="54" y="398"/>
                    <a:pt x="54" y="298"/>
                  </a:cubicBezTo>
                  <a:cubicBezTo>
                    <a:pt x="54" y="127"/>
                    <a:pt x="54" y="127"/>
                    <a:pt x="54" y="127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54" y="70"/>
                    <a:pt x="54" y="70"/>
                    <a:pt x="54" y="70"/>
                  </a:cubicBezTo>
                  <a:cubicBezTo>
                    <a:pt x="54" y="60"/>
                    <a:pt x="54" y="60"/>
                    <a:pt x="54" y="60"/>
                  </a:cubicBezTo>
                  <a:cubicBezTo>
                    <a:pt x="54" y="7"/>
                    <a:pt x="92" y="0"/>
                    <a:pt x="130" y="0"/>
                  </a:cubicBezTo>
                  <a:cubicBezTo>
                    <a:pt x="255" y="0"/>
                    <a:pt x="255" y="0"/>
                    <a:pt x="255" y="0"/>
                  </a:cubicBezTo>
                  <a:cubicBezTo>
                    <a:pt x="255" y="70"/>
                    <a:pt x="255" y="70"/>
                    <a:pt x="255" y="70"/>
                  </a:cubicBezTo>
                  <a:lnTo>
                    <a:pt x="362" y="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9" name="Freeform 31"/>
            <p:cNvSpPr>
              <a:spLocks/>
            </p:cNvSpPr>
            <p:nvPr/>
          </p:nvSpPr>
          <p:spPr bwMode="auto">
            <a:xfrm>
              <a:off x="5675" y="2748"/>
              <a:ext cx="1497" cy="1150"/>
            </a:xfrm>
            <a:custGeom>
              <a:avLst/>
              <a:gdLst>
                <a:gd name="T0" fmla="*/ 318 w 633"/>
                <a:gd name="T1" fmla="*/ 196 h 484"/>
                <a:gd name="T2" fmla="*/ 414 w 633"/>
                <a:gd name="T3" fmla="*/ 32 h 484"/>
                <a:gd name="T4" fmla="*/ 468 w 633"/>
                <a:gd name="T5" fmla="*/ 0 h 484"/>
                <a:gd name="T6" fmla="*/ 633 w 633"/>
                <a:gd name="T7" fmla="*/ 0 h 484"/>
                <a:gd name="T8" fmla="*/ 382 w 633"/>
                <a:gd name="T9" fmla="*/ 430 h 484"/>
                <a:gd name="T10" fmla="*/ 266 w 633"/>
                <a:gd name="T11" fmla="*/ 484 h 484"/>
                <a:gd name="T12" fmla="*/ 116 w 633"/>
                <a:gd name="T13" fmla="*/ 484 h 484"/>
                <a:gd name="T14" fmla="*/ 192 w 633"/>
                <a:gd name="T15" fmla="*/ 354 h 484"/>
                <a:gd name="T16" fmla="*/ 189 w 633"/>
                <a:gd name="T17" fmla="*/ 322 h 484"/>
                <a:gd name="T18" fmla="*/ 0 w 633"/>
                <a:gd name="T19" fmla="*/ 0 h 484"/>
                <a:gd name="T20" fmla="*/ 161 w 633"/>
                <a:gd name="T21" fmla="*/ 0 h 484"/>
                <a:gd name="T22" fmla="*/ 218 w 633"/>
                <a:gd name="T23" fmla="*/ 33 h 484"/>
                <a:gd name="T24" fmla="*/ 313 w 633"/>
                <a:gd name="T25" fmla="*/ 196 h 484"/>
                <a:gd name="T26" fmla="*/ 318 w 633"/>
                <a:gd name="T27" fmla="*/ 196 h 4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33" h="484">
                  <a:moveTo>
                    <a:pt x="318" y="196"/>
                  </a:moveTo>
                  <a:cubicBezTo>
                    <a:pt x="318" y="196"/>
                    <a:pt x="404" y="49"/>
                    <a:pt x="414" y="32"/>
                  </a:cubicBezTo>
                  <a:cubicBezTo>
                    <a:pt x="429" y="6"/>
                    <a:pt x="440" y="0"/>
                    <a:pt x="468" y="0"/>
                  </a:cubicBezTo>
                  <a:cubicBezTo>
                    <a:pt x="633" y="0"/>
                    <a:pt x="633" y="0"/>
                    <a:pt x="633" y="0"/>
                  </a:cubicBezTo>
                  <a:cubicBezTo>
                    <a:pt x="633" y="0"/>
                    <a:pt x="397" y="405"/>
                    <a:pt x="382" y="430"/>
                  </a:cubicBezTo>
                  <a:cubicBezTo>
                    <a:pt x="364" y="461"/>
                    <a:pt x="339" y="484"/>
                    <a:pt x="266" y="484"/>
                  </a:cubicBezTo>
                  <a:cubicBezTo>
                    <a:pt x="116" y="484"/>
                    <a:pt x="116" y="484"/>
                    <a:pt x="116" y="484"/>
                  </a:cubicBezTo>
                  <a:cubicBezTo>
                    <a:pt x="116" y="484"/>
                    <a:pt x="184" y="367"/>
                    <a:pt x="192" y="354"/>
                  </a:cubicBezTo>
                  <a:cubicBezTo>
                    <a:pt x="199" y="342"/>
                    <a:pt x="198" y="339"/>
                    <a:pt x="189" y="32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89" y="0"/>
                    <a:pt x="203" y="6"/>
                    <a:pt x="218" y="33"/>
                  </a:cubicBezTo>
                  <a:cubicBezTo>
                    <a:pt x="231" y="55"/>
                    <a:pt x="313" y="196"/>
                    <a:pt x="313" y="196"/>
                  </a:cubicBezTo>
                  <a:lnTo>
                    <a:pt x="318" y="19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32"/>
            <p:cNvSpPr>
              <a:spLocks/>
            </p:cNvSpPr>
            <p:nvPr/>
          </p:nvSpPr>
          <p:spPr bwMode="auto">
            <a:xfrm>
              <a:off x="3418" y="3093"/>
              <a:ext cx="230" cy="285"/>
            </a:xfrm>
            <a:custGeom>
              <a:avLst/>
              <a:gdLst>
                <a:gd name="T0" fmla="*/ 0 w 230"/>
                <a:gd name="T1" fmla="*/ 173 h 285"/>
                <a:gd name="T2" fmla="*/ 142 w 230"/>
                <a:gd name="T3" fmla="*/ 171 h 285"/>
                <a:gd name="T4" fmla="*/ 230 w 230"/>
                <a:gd name="T5" fmla="*/ 285 h 285"/>
                <a:gd name="T6" fmla="*/ 230 w 230"/>
                <a:gd name="T7" fmla="*/ 0 h 285"/>
                <a:gd name="T8" fmla="*/ 0 w 230"/>
                <a:gd name="T9" fmla="*/ 173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0" h="285">
                  <a:moveTo>
                    <a:pt x="0" y="173"/>
                  </a:moveTo>
                  <a:lnTo>
                    <a:pt x="142" y="171"/>
                  </a:lnTo>
                  <a:lnTo>
                    <a:pt x="230" y="285"/>
                  </a:lnTo>
                  <a:lnTo>
                    <a:pt x="230" y="0"/>
                  </a:lnTo>
                  <a:lnTo>
                    <a:pt x="0" y="1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33"/>
            <p:cNvSpPr>
              <a:spLocks/>
            </p:cNvSpPr>
            <p:nvPr/>
          </p:nvSpPr>
          <p:spPr bwMode="auto">
            <a:xfrm>
              <a:off x="3648" y="3207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1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1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34"/>
            <p:cNvSpPr>
              <a:spLocks/>
            </p:cNvSpPr>
            <p:nvPr/>
          </p:nvSpPr>
          <p:spPr bwMode="auto">
            <a:xfrm>
              <a:off x="3648" y="2919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1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1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35"/>
            <p:cNvSpPr>
              <a:spLocks/>
            </p:cNvSpPr>
            <p:nvPr/>
          </p:nvSpPr>
          <p:spPr bwMode="auto">
            <a:xfrm>
              <a:off x="3875" y="3321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36"/>
            <p:cNvSpPr>
              <a:spLocks/>
            </p:cNvSpPr>
            <p:nvPr/>
          </p:nvSpPr>
          <p:spPr bwMode="auto">
            <a:xfrm>
              <a:off x="3875" y="3033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2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2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37"/>
            <p:cNvSpPr>
              <a:spLocks/>
            </p:cNvSpPr>
            <p:nvPr/>
          </p:nvSpPr>
          <p:spPr bwMode="auto">
            <a:xfrm>
              <a:off x="3875" y="2748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36766556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1_Teksti+kuv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10242" y="409576"/>
            <a:ext cx="5283799" cy="1352038"/>
          </a:xfrm>
        </p:spPr>
        <p:txBody>
          <a:bodyPr rtlCol="0" anchor="t"/>
          <a:lstStyle>
            <a:lvl1pPr rtl="0">
              <a:lnSpc>
                <a:spcPct val="100000"/>
              </a:lnSpc>
              <a:defRPr sz="3200" b="0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fi-FI" dirty="0"/>
              <a:t>1 </a:t>
            </a:r>
            <a:r>
              <a:rPr lang="fi-FI" dirty="0" err="1"/>
              <a:t>Teksti+kuva</a:t>
            </a:r>
            <a:r>
              <a:rPr lang="fi-FI" dirty="0"/>
              <a:t> 32 pt </a:t>
            </a:r>
            <a:r>
              <a:rPr lang="fi-FI" dirty="0" err="1"/>
              <a:t>Curabitur</a:t>
            </a:r>
            <a:r>
              <a:rPr lang="fi-FI" dirty="0"/>
              <a:t> </a:t>
            </a:r>
            <a:r>
              <a:rPr lang="fi-FI" dirty="0" err="1"/>
              <a:t>aliquam</a:t>
            </a:r>
            <a:r>
              <a:rPr lang="fi-FI" dirty="0"/>
              <a:t> </a:t>
            </a:r>
            <a:r>
              <a:rPr lang="fi-FI" dirty="0" err="1"/>
              <a:t>bibendum</a:t>
            </a:r>
            <a:r>
              <a:rPr lang="fi-FI" dirty="0"/>
              <a:t> </a:t>
            </a:r>
            <a:r>
              <a:rPr lang="fi-FI" dirty="0" err="1"/>
              <a:t>orci</a:t>
            </a:r>
            <a:r>
              <a:rPr lang="fi-FI" dirty="0"/>
              <a:t> </a:t>
            </a:r>
            <a:r>
              <a:rPr lang="fi-FI" dirty="0" err="1"/>
              <a:t>feugiat</a:t>
            </a:r>
            <a:endParaRPr lang="fi-FI" dirty="0"/>
          </a:p>
        </p:txBody>
      </p:sp>
      <p:sp>
        <p:nvSpPr>
          <p:cNvPr id="7" name="Alaotsikko 2">
            <a:extLst>
              <a:ext uri="{FF2B5EF4-FFF2-40B4-BE49-F238E27FC236}">
                <a16:creationId xmlns:a16="http://schemas.microsoft.com/office/drawing/2014/main" id="{E97A9A62-1AA6-47A9-A1A0-54196823744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733426" y="2266951"/>
            <a:ext cx="4886324" cy="3371850"/>
          </a:xfrm>
        </p:spPr>
        <p:txBody>
          <a:bodyPr rtlCol="0">
            <a:normAutofit/>
          </a:bodyPr>
          <a:lstStyle>
            <a:lvl1pPr marL="0" indent="0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sz="1800">
                <a:solidFill>
                  <a:schemeClr val="tx1"/>
                </a:solidFill>
              </a:defRPr>
            </a:lvl1pPr>
            <a:lvl2pPr marL="552450" indent="-28575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fi-FI" dirty="0"/>
              <a:t>18 pt </a:t>
            </a:r>
            <a:r>
              <a:rPr lang="fi-FI" dirty="0" err="1"/>
              <a:t>Sed</a:t>
            </a:r>
            <a:r>
              <a:rPr lang="fi-FI" dirty="0"/>
              <a:t> </a:t>
            </a:r>
            <a:r>
              <a:rPr lang="fi-FI" dirty="0" err="1"/>
              <a:t>finibus</a:t>
            </a:r>
            <a:r>
              <a:rPr lang="fi-FI" dirty="0"/>
              <a:t> </a:t>
            </a:r>
            <a:r>
              <a:rPr lang="fi-FI" dirty="0" err="1"/>
              <a:t>risus</a:t>
            </a:r>
            <a:r>
              <a:rPr lang="fi-FI" dirty="0"/>
              <a:t> </a:t>
            </a:r>
            <a:r>
              <a:rPr lang="fi-FI" dirty="0" err="1"/>
              <a:t>justo</a:t>
            </a:r>
            <a:r>
              <a:rPr lang="fi-FI" dirty="0"/>
              <a:t>, </a:t>
            </a:r>
            <a:r>
              <a:rPr lang="fi-FI" dirty="0" err="1"/>
              <a:t>eu</a:t>
            </a:r>
            <a:r>
              <a:rPr lang="fi-FI" dirty="0"/>
              <a:t> </a:t>
            </a:r>
            <a:r>
              <a:rPr lang="fi-FI" dirty="0" err="1"/>
              <a:t>rutrum</a:t>
            </a:r>
            <a:r>
              <a:rPr lang="fi-FI" dirty="0"/>
              <a:t> </a:t>
            </a:r>
            <a:r>
              <a:rPr lang="fi-FI" dirty="0" err="1"/>
              <a:t>justo</a:t>
            </a:r>
            <a:r>
              <a:rPr lang="fi-FI" dirty="0"/>
              <a:t> </a:t>
            </a:r>
            <a:r>
              <a:rPr lang="fi-FI" dirty="0" err="1"/>
              <a:t>porttitor</a:t>
            </a:r>
            <a:r>
              <a:rPr lang="fi-FI" dirty="0"/>
              <a:t> </a:t>
            </a:r>
            <a:r>
              <a:rPr lang="fi-FI" dirty="0" err="1"/>
              <a:t>ac</a:t>
            </a:r>
            <a:r>
              <a:rPr lang="fi-FI" dirty="0"/>
              <a:t>. </a:t>
            </a:r>
            <a:r>
              <a:rPr lang="fi-FI" dirty="0" err="1"/>
              <a:t>Maecenas</a:t>
            </a:r>
            <a:r>
              <a:rPr lang="fi-FI" dirty="0"/>
              <a:t> </a:t>
            </a:r>
            <a:r>
              <a:rPr lang="fi-FI" dirty="0" err="1"/>
              <a:t>mauris</a:t>
            </a:r>
            <a:r>
              <a:rPr lang="fi-FI" dirty="0"/>
              <a:t> </a:t>
            </a:r>
            <a:r>
              <a:rPr lang="fi-FI" dirty="0" err="1"/>
              <a:t>velit</a:t>
            </a:r>
            <a:r>
              <a:rPr lang="fi-FI" dirty="0"/>
              <a:t>, </a:t>
            </a:r>
            <a:r>
              <a:rPr lang="fi-FI" dirty="0" err="1"/>
              <a:t>ullamcorper</a:t>
            </a:r>
            <a:r>
              <a:rPr lang="fi-FI" dirty="0"/>
              <a:t> </a:t>
            </a:r>
            <a:r>
              <a:rPr lang="fi-FI" dirty="0" err="1"/>
              <a:t>eu</a:t>
            </a:r>
            <a:r>
              <a:rPr lang="fi-FI" dirty="0"/>
              <a:t> </a:t>
            </a:r>
            <a:r>
              <a:rPr lang="fi-FI" dirty="0" err="1"/>
              <a:t>justo</a:t>
            </a:r>
            <a:r>
              <a:rPr lang="fi-FI" dirty="0"/>
              <a:t> sit </a:t>
            </a:r>
            <a:r>
              <a:rPr lang="fi-FI" dirty="0" err="1"/>
              <a:t>amet</a:t>
            </a:r>
            <a:r>
              <a:rPr lang="fi-FI" dirty="0"/>
              <a:t>, </a:t>
            </a:r>
            <a:r>
              <a:rPr lang="fi-FI" dirty="0" err="1"/>
              <a:t>condimentum</a:t>
            </a:r>
            <a:r>
              <a:rPr lang="fi-FI" dirty="0"/>
              <a:t> </a:t>
            </a:r>
            <a:r>
              <a:rPr lang="fi-FI" dirty="0" err="1"/>
              <a:t>facilisis</a:t>
            </a:r>
            <a:r>
              <a:rPr lang="fi-FI" dirty="0"/>
              <a:t> </a:t>
            </a:r>
            <a:r>
              <a:rPr lang="fi-FI" dirty="0" err="1"/>
              <a:t>ipsum</a:t>
            </a:r>
            <a:r>
              <a:rPr lang="fi-FI" dirty="0"/>
              <a:t>.</a:t>
            </a:r>
          </a:p>
          <a:p>
            <a:pPr lvl="1" rtl="0"/>
            <a:r>
              <a:rPr lang="fi-FI" dirty="0"/>
              <a:t>16 pt </a:t>
            </a:r>
            <a:r>
              <a:rPr lang="fi-FI" dirty="0" err="1"/>
              <a:t>Nulla</a:t>
            </a:r>
            <a:r>
              <a:rPr lang="fi-FI" dirty="0"/>
              <a:t> </a:t>
            </a:r>
            <a:r>
              <a:rPr lang="fi-FI" dirty="0" err="1"/>
              <a:t>finibus</a:t>
            </a:r>
            <a:r>
              <a:rPr lang="fi-FI" dirty="0"/>
              <a:t> </a:t>
            </a:r>
            <a:r>
              <a:rPr lang="fi-FI" dirty="0" err="1"/>
              <a:t>posuere</a:t>
            </a:r>
            <a:r>
              <a:rPr lang="fi-FI" dirty="0"/>
              <a:t> </a:t>
            </a:r>
            <a:r>
              <a:rPr lang="fi-FI" dirty="0" err="1"/>
              <a:t>metus</a:t>
            </a:r>
            <a:r>
              <a:rPr lang="fi-FI" dirty="0"/>
              <a:t>, </a:t>
            </a:r>
            <a:r>
              <a:rPr lang="fi-FI" dirty="0" err="1"/>
              <a:t>eu</a:t>
            </a:r>
            <a:r>
              <a:rPr lang="fi-FI" dirty="0"/>
              <a:t> </a:t>
            </a:r>
            <a:r>
              <a:rPr lang="fi-FI" dirty="0" err="1"/>
              <a:t>posuere</a:t>
            </a:r>
            <a:r>
              <a:rPr lang="fi-FI" dirty="0"/>
              <a:t> </a:t>
            </a:r>
            <a:r>
              <a:rPr lang="fi-FI" dirty="0" err="1"/>
              <a:t>sem</a:t>
            </a:r>
            <a:r>
              <a:rPr lang="fi-FI" dirty="0"/>
              <a:t> </a:t>
            </a:r>
            <a:r>
              <a:rPr lang="fi-FI" dirty="0" err="1"/>
              <a:t>ultrices</a:t>
            </a:r>
            <a:r>
              <a:rPr lang="fi-FI" dirty="0"/>
              <a:t> </a:t>
            </a:r>
            <a:r>
              <a:rPr lang="fi-FI" dirty="0" err="1"/>
              <a:t>eget</a:t>
            </a:r>
            <a:r>
              <a:rPr lang="fi-FI" dirty="0"/>
              <a:t>. </a:t>
            </a:r>
            <a:r>
              <a:rPr lang="fi-FI" dirty="0" err="1"/>
              <a:t>Sed</a:t>
            </a:r>
            <a:r>
              <a:rPr lang="fi-FI" dirty="0"/>
              <a:t> </a:t>
            </a:r>
            <a:r>
              <a:rPr lang="fi-FI" dirty="0" err="1"/>
              <a:t>vestibulum</a:t>
            </a:r>
            <a:r>
              <a:rPr lang="fi-FI" dirty="0"/>
              <a:t> </a:t>
            </a:r>
            <a:r>
              <a:rPr lang="fi-FI" dirty="0" err="1"/>
              <a:t>nibh</a:t>
            </a:r>
            <a:r>
              <a:rPr lang="fi-FI" dirty="0"/>
              <a:t> a </a:t>
            </a:r>
            <a:r>
              <a:rPr lang="fi-FI" dirty="0" err="1"/>
              <a:t>dui</a:t>
            </a:r>
            <a:r>
              <a:rPr lang="fi-FI" dirty="0"/>
              <a:t> </a:t>
            </a:r>
            <a:r>
              <a:rPr lang="fi-FI" dirty="0" err="1"/>
              <a:t>lobortis</a:t>
            </a:r>
            <a:r>
              <a:rPr lang="fi-FI" dirty="0"/>
              <a:t>, id </a:t>
            </a:r>
            <a:r>
              <a:rPr lang="fi-FI" dirty="0" err="1"/>
              <a:t>venenatis</a:t>
            </a:r>
            <a:r>
              <a:rPr lang="fi-FI" dirty="0"/>
              <a:t> </a:t>
            </a:r>
            <a:r>
              <a:rPr lang="fi-FI" dirty="0" err="1"/>
              <a:t>nunc</a:t>
            </a:r>
            <a:r>
              <a:rPr lang="fi-FI" dirty="0"/>
              <a:t> </a:t>
            </a:r>
            <a:r>
              <a:rPr lang="fi-FI" dirty="0" err="1"/>
              <a:t>rhoncus</a:t>
            </a:r>
            <a:r>
              <a:rPr lang="fi-FI" dirty="0"/>
              <a:t>.</a:t>
            </a:r>
          </a:p>
          <a:p>
            <a:pPr lvl="1" rtl="0"/>
            <a:r>
              <a:rPr lang="fi-FI" dirty="0" err="1"/>
              <a:t>Nullam</a:t>
            </a:r>
            <a:r>
              <a:rPr lang="fi-FI" dirty="0"/>
              <a:t> vitae </a:t>
            </a:r>
            <a:r>
              <a:rPr lang="fi-FI" dirty="0" err="1"/>
              <a:t>turpis</a:t>
            </a:r>
            <a:r>
              <a:rPr lang="fi-FI" dirty="0"/>
              <a:t> </a:t>
            </a:r>
            <a:r>
              <a:rPr lang="fi-FI" dirty="0" err="1"/>
              <a:t>nec</a:t>
            </a:r>
            <a:r>
              <a:rPr lang="fi-FI" dirty="0"/>
              <a:t> elit </a:t>
            </a:r>
            <a:r>
              <a:rPr lang="fi-FI" dirty="0" err="1"/>
              <a:t>hendrerit</a:t>
            </a:r>
            <a:r>
              <a:rPr lang="fi-FI" dirty="0"/>
              <a:t> </a:t>
            </a:r>
            <a:r>
              <a:rPr lang="fi-FI" dirty="0" err="1"/>
              <a:t>finibus</a:t>
            </a:r>
            <a:r>
              <a:rPr lang="fi-FI" dirty="0"/>
              <a:t>. </a:t>
            </a:r>
            <a:r>
              <a:rPr lang="fi-FI" dirty="0" err="1"/>
              <a:t>Proin</a:t>
            </a:r>
            <a:r>
              <a:rPr lang="fi-FI" dirty="0"/>
              <a:t> </a:t>
            </a:r>
            <a:r>
              <a:rPr lang="fi-FI" dirty="0" err="1"/>
              <a:t>nisi</a:t>
            </a:r>
            <a:r>
              <a:rPr lang="fi-FI" dirty="0"/>
              <a:t> </a:t>
            </a:r>
            <a:r>
              <a:rPr lang="fi-FI" dirty="0" err="1"/>
              <a:t>ligula</a:t>
            </a:r>
            <a:r>
              <a:rPr lang="fi-FI" dirty="0"/>
              <a:t>, </a:t>
            </a:r>
            <a:r>
              <a:rPr lang="fi-FI" dirty="0" err="1"/>
              <a:t>facilisis</a:t>
            </a:r>
            <a:r>
              <a:rPr lang="fi-FI" dirty="0"/>
              <a:t> </a:t>
            </a:r>
            <a:r>
              <a:rPr lang="fi-FI" dirty="0" err="1"/>
              <a:t>nec</a:t>
            </a:r>
            <a:r>
              <a:rPr lang="fi-FI" dirty="0"/>
              <a:t> </a:t>
            </a:r>
            <a:r>
              <a:rPr lang="fi-FI" dirty="0" err="1"/>
              <a:t>sapien</a:t>
            </a:r>
            <a:r>
              <a:rPr lang="fi-FI" dirty="0"/>
              <a:t> sit </a:t>
            </a:r>
            <a:r>
              <a:rPr lang="fi-FI" dirty="0" err="1"/>
              <a:t>amet</a:t>
            </a:r>
            <a:r>
              <a:rPr lang="fi-FI" dirty="0"/>
              <a:t>.</a:t>
            </a:r>
          </a:p>
        </p:txBody>
      </p:sp>
      <p:grpSp>
        <p:nvGrpSpPr>
          <p:cNvPr id="26" name="Group 28"/>
          <p:cNvGrpSpPr>
            <a:grpSpLocks noChangeAspect="1"/>
          </p:cNvGrpSpPr>
          <p:nvPr userDrawn="1"/>
        </p:nvGrpSpPr>
        <p:grpSpPr bwMode="auto">
          <a:xfrm>
            <a:off x="310242" y="6144138"/>
            <a:ext cx="1524141" cy="428400"/>
            <a:chOff x="3418" y="2582"/>
            <a:chExt cx="4682" cy="1316"/>
          </a:xfrm>
          <a:solidFill>
            <a:schemeClr val="tx2"/>
          </a:solidFill>
        </p:grpSpPr>
        <p:sp>
          <p:nvSpPr>
            <p:cNvPr id="27" name="Freeform 29"/>
            <p:cNvSpPr>
              <a:spLocks/>
            </p:cNvSpPr>
            <p:nvPr/>
          </p:nvSpPr>
          <p:spPr bwMode="auto">
            <a:xfrm>
              <a:off x="4383" y="2748"/>
              <a:ext cx="1342" cy="858"/>
            </a:xfrm>
            <a:custGeom>
              <a:avLst/>
              <a:gdLst>
                <a:gd name="T0" fmla="*/ 0 w 567"/>
                <a:gd name="T1" fmla="*/ 361 h 361"/>
                <a:gd name="T2" fmla="*/ 0 w 567"/>
                <a:gd name="T3" fmla="*/ 0 h 361"/>
                <a:gd name="T4" fmla="*/ 197 w 567"/>
                <a:gd name="T5" fmla="*/ 0 h 361"/>
                <a:gd name="T6" fmla="*/ 203 w 567"/>
                <a:gd name="T7" fmla="*/ 59 h 361"/>
                <a:gd name="T8" fmla="*/ 358 w 567"/>
                <a:gd name="T9" fmla="*/ 0 h 361"/>
                <a:gd name="T10" fmla="*/ 567 w 567"/>
                <a:gd name="T11" fmla="*/ 195 h 361"/>
                <a:gd name="T12" fmla="*/ 567 w 567"/>
                <a:gd name="T13" fmla="*/ 361 h 361"/>
                <a:gd name="T14" fmla="*/ 442 w 567"/>
                <a:gd name="T15" fmla="*/ 361 h 361"/>
                <a:gd name="T16" fmla="*/ 365 w 567"/>
                <a:gd name="T17" fmla="*/ 301 h 361"/>
                <a:gd name="T18" fmla="*/ 365 w 567"/>
                <a:gd name="T19" fmla="*/ 135 h 361"/>
                <a:gd name="T20" fmla="*/ 284 w 567"/>
                <a:gd name="T21" fmla="*/ 57 h 361"/>
                <a:gd name="T22" fmla="*/ 203 w 567"/>
                <a:gd name="T23" fmla="*/ 135 h 361"/>
                <a:gd name="T24" fmla="*/ 203 w 567"/>
                <a:gd name="T25" fmla="*/ 301 h 361"/>
                <a:gd name="T26" fmla="*/ 127 w 567"/>
                <a:gd name="T27" fmla="*/ 361 h 361"/>
                <a:gd name="T28" fmla="*/ 0 w 567"/>
                <a:gd name="T29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67" h="361">
                  <a:moveTo>
                    <a:pt x="0" y="361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203" y="59"/>
                    <a:pt x="203" y="59"/>
                    <a:pt x="203" y="59"/>
                  </a:cubicBezTo>
                  <a:cubicBezTo>
                    <a:pt x="213" y="49"/>
                    <a:pt x="269" y="0"/>
                    <a:pt x="358" y="0"/>
                  </a:cubicBezTo>
                  <a:cubicBezTo>
                    <a:pt x="542" y="0"/>
                    <a:pt x="567" y="97"/>
                    <a:pt x="567" y="195"/>
                  </a:cubicBezTo>
                  <a:cubicBezTo>
                    <a:pt x="567" y="361"/>
                    <a:pt x="567" y="361"/>
                    <a:pt x="567" y="361"/>
                  </a:cubicBezTo>
                  <a:cubicBezTo>
                    <a:pt x="442" y="361"/>
                    <a:pt x="442" y="361"/>
                    <a:pt x="442" y="361"/>
                  </a:cubicBezTo>
                  <a:cubicBezTo>
                    <a:pt x="404" y="361"/>
                    <a:pt x="365" y="353"/>
                    <a:pt x="365" y="301"/>
                  </a:cubicBezTo>
                  <a:cubicBezTo>
                    <a:pt x="365" y="135"/>
                    <a:pt x="365" y="135"/>
                    <a:pt x="365" y="135"/>
                  </a:cubicBezTo>
                  <a:cubicBezTo>
                    <a:pt x="365" y="99"/>
                    <a:pt x="345" y="57"/>
                    <a:pt x="284" y="57"/>
                  </a:cubicBezTo>
                  <a:cubicBezTo>
                    <a:pt x="224" y="57"/>
                    <a:pt x="203" y="99"/>
                    <a:pt x="203" y="135"/>
                  </a:cubicBezTo>
                  <a:cubicBezTo>
                    <a:pt x="203" y="301"/>
                    <a:pt x="203" y="301"/>
                    <a:pt x="203" y="301"/>
                  </a:cubicBezTo>
                  <a:cubicBezTo>
                    <a:pt x="203" y="353"/>
                    <a:pt x="165" y="361"/>
                    <a:pt x="127" y="361"/>
                  </a:cubicBezTo>
                  <a:lnTo>
                    <a:pt x="0" y="36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8" name="Freeform 30"/>
            <p:cNvSpPr>
              <a:spLocks/>
            </p:cNvSpPr>
            <p:nvPr/>
          </p:nvSpPr>
          <p:spPr bwMode="auto">
            <a:xfrm>
              <a:off x="7243" y="2582"/>
              <a:ext cx="857" cy="1024"/>
            </a:xfrm>
            <a:custGeom>
              <a:avLst/>
              <a:gdLst>
                <a:gd name="T0" fmla="*/ 362 w 362"/>
                <a:gd name="T1" fmla="*/ 70 h 431"/>
                <a:gd name="T2" fmla="*/ 362 w 362"/>
                <a:gd name="T3" fmla="*/ 127 h 431"/>
                <a:gd name="T4" fmla="*/ 255 w 362"/>
                <a:gd name="T5" fmla="*/ 127 h 431"/>
                <a:gd name="T6" fmla="*/ 255 w 362"/>
                <a:gd name="T7" fmla="*/ 298 h 431"/>
                <a:gd name="T8" fmla="*/ 362 w 362"/>
                <a:gd name="T9" fmla="*/ 327 h 431"/>
                <a:gd name="T10" fmla="*/ 362 w 362"/>
                <a:gd name="T11" fmla="*/ 375 h 431"/>
                <a:gd name="T12" fmla="*/ 215 w 362"/>
                <a:gd name="T13" fmla="*/ 431 h 431"/>
                <a:gd name="T14" fmla="*/ 54 w 362"/>
                <a:gd name="T15" fmla="*/ 298 h 431"/>
                <a:gd name="T16" fmla="*/ 54 w 362"/>
                <a:gd name="T17" fmla="*/ 127 h 431"/>
                <a:gd name="T18" fmla="*/ 0 w 362"/>
                <a:gd name="T19" fmla="*/ 127 h 431"/>
                <a:gd name="T20" fmla="*/ 0 w 362"/>
                <a:gd name="T21" fmla="*/ 70 h 431"/>
                <a:gd name="T22" fmla="*/ 54 w 362"/>
                <a:gd name="T23" fmla="*/ 70 h 431"/>
                <a:gd name="T24" fmla="*/ 54 w 362"/>
                <a:gd name="T25" fmla="*/ 60 h 431"/>
                <a:gd name="T26" fmla="*/ 130 w 362"/>
                <a:gd name="T27" fmla="*/ 0 h 431"/>
                <a:gd name="T28" fmla="*/ 255 w 362"/>
                <a:gd name="T29" fmla="*/ 0 h 431"/>
                <a:gd name="T30" fmla="*/ 255 w 362"/>
                <a:gd name="T31" fmla="*/ 70 h 431"/>
                <a:gd name="T32" fmla="*/ 362 w 362"/>
                <a:gd name="T33" fmla="*/ 70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62" h="431">
                  <a:moveTo>
                    <a:pt x="362" y="70"/>
                  </a:moveTo>
                  <a:cubicBezTo>
                    <a:pt x="362" y="127"/>
                    <a:pt x="362" y="127"/>
                    <a:pt x="362" y="127"/>
                  </a:cubicBezTo>
                  <a:cubicBezTo>
                    <a:pt x="255" y="127"/>
                    <a:pt x="255" y="127"/>
                    <a:pt x="255" y="127"/>
                  </a:cubicBezTo>
                  <a:cubicBezTo>
                    <a:pt x="255" y="298"/>
                    <a:pt x="255" y="298"/>
                    <a:pt x="255" y="298"/>
                  </a:cubicBezTo>
                  <a:cubicBezTo>
                    <a:pt x="255" y="349"/>
                    <a:pt x="327" y="356"/>
                    <a:pt x="362" y="327"/>
                  </a:cubicBezTo>
                  <a:cubicBezTo>
                    <a:pt x="362" y="375"/>
                    <a:pt x="362" y="375"/>
                    <a:pt x="362" y="375"/>
                  </a:cubicBezTo>
                  <a:cubicBezTo>
                    <a:pt x="358" y="391"/>
                    <a:pt x="311" y="431"/>
                    <a:pt x="215" y="431"/>
                  </a:cubicBezTo>
                  <a:cubicBezTo>
                    <a:pt x="125" y="431"/>
                    <a:pt x="54" y="398"/>
                    <a:pt x="54" y="298"/>
                  </a:cubicBezTo>
                  <a:cubicBezTo>
                    <a:pt x="54" y="127"/>
                    <a:pt x="54" y="127"/>
                    <a:pt x="54" y="127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54" y="70"/>
                    <a:pt x="54" y="70"/>
                    <a:pt x="54" y="70"/>
                  </a:cubicBezTo>
                  <a:cubicBezTo>
                    <a:pt x="54" y="60"/>
                    <a:pt x="54" y="60"/>
                    <a:pt x="54" y="60"/>
                  </a:cubicBezTo>
                  <a:cubicBezTo>
                    <a:pt x="54" y="7"/>
                    <a:pt x="92" y="0"/>
                    <a:pt x="130" y="0"/>
                  </a:cubicBezTo>
                  <a:cubicBezTo>
                    <a:pt x="255" y="0"/>
                    <a:pt x="255" y="0"/>
                    <a:pt x="255" y="0"/>
                  </a:cubicBezTo>
                  <a:cubicBezTo>
                    <a:pt x="255" y="70"/>
                    <a:pt x="255" y="70"/>
                    <a:pt x="255" y="70"/>
                  </a:cubicBezTo>
                  <a:lnTo>
                    <a:pt x="362" y="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9" name="Freeform 31"/>
            <p:cNvSpPr>
              <a:spLocks/>
            </p:cNvSpPr>
            <p:nvPr/>
          </p:nvSpPr>
          <p:spPr bwMode="auto">
            <a:xfrm>
              <a:off x="5675" y="2748"/>
              <a:ext cx="1497" cy="1150"/>
            </a:xfrm>
            <a:custGeom>
              <a:avLst/>
              <a:gdLst>
                <a:gd name="T0" fmla="*/ 318 w 633"/>
                <a:gd name="T1" fmla="*/ 196 h 484"/>
                <a:gd name="T2" fmla="*/ 414 w 633"/>
                <a:gd name="T3" fmla="*/ 32 h 484"/>
                <a:gd name="T4" fmla="*/ 468 w 633"/>
                <a:gd name="T5" fmla="*/ 0 h 484"/>
                <a:gd name="T6" fmla="*/ 633 w 633"/>
                <a:gd name="T7" fmla="*/ 0 h 484"/>
                <a:gd name="T8" fmla="*/ 382 w 633"/>
                <a:gd name="T9" fmla="*/ 430 h 484"/>
                <a:gd name="T10" fmla="*/ 266 w 633"/>
                <a:gd name="T11" fmla="*/ 484 h 484"/>
                <a:gd name="T12" fmla="*/ 116 w 633"/>
                <a:gd name="T13" fmla="*/ 484 h 484"/>
                <a:gd name="T14" fmla="*/ 192 w 633"/>
                <a:gd name="T15" fmla="*/ 354 h 484"/>
                <a:gd name="T16" fmla="*/ 189 w 633"/>
                <a:gd name="T17" fmla="*/ 322 h 484"/>
                <a:gd name="T18" fmla="*/ 0 w 633"/>
                <a:gd name="T19" fmla="*/ 0 h 484"/>
                <a:gd name="T20" fmla="*/ 161 w 633"/>
                <a:gd name="T21" fmla="*/ 0 h 484"/>
                <a:gd name="T22" fmla="*/ 218 w 633"/>
                <a:gd name="T23" fmla="*/ 33 h 484"/>
                <a:gd name="T24" fmla="*/ 313 w 633"/>
                <a:gd name="T25" fmla="*/ 196 h 484"/>
                <a:gd name="T26" fmla="*/ 318 w 633"/>
                <a:gd name="T27" fmla="*/ 196 h 4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33" h="484">
                  <a:moveTo>
                    <a:pt x="318" y="196"/>
                  </a:moveTo>
                  <a:cubicBezTo>
                    <a:pt x="318" y="196"/>
                    <a:pt x="404" y="49"/>
                    <a:pt x="414" y="32"/>
                  </a:cubicBezTo>
                  <a:cubicBezTo>
                    <a:pt x="429" y="6"/>
                    <a:pt x="440" y="0"/>
                    <a:pt x="468" y="0"/>
                  </a:cubicBezTo>
                  <a:cubicBezTo>
                    <a:pt x="633" y="0"/>
                    <a:pt x="633" y="0"/>
                    <a:pt x="633" y="0"/>
                  </a:cubicBezTo>
                  <a:cubicBezTo>
                    <a:pt x="633" y="0"/>
                    <a:pt x="397" y="405"/>
                    <a:pt x="382" y="430"/>
                  </a:cubicBezTo>
                  <a:cubicBezTo>
                    <a:pt x="364" y="461"/>
                    <a:pt x="339" y="484"/>
                    <a:pt x="266" y="484"/>
                  </a:cubicBezTo>
                  <a:cubicBezTo>
                    <a:pt x="116" y="484"/>
                    <a:pt x="116" y="484"/>
                    <a:pt x="116" y="484"/>
                  </a:cubicBezTo>
                  <a:cubicBezTo>
                    <a:pt x="116" y="484"/>
                    <a:pt x="184" y="367"/>
                    <a:pt x="192" y="354"/>
                  </a:cubicBezTo>
                  <a:cubicBezTo>
                    <a:pt x="199" y="342"/>
                    <a:pt x="198" y="339"/>
                    <a:pt x="189" y="32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89" y="0"/>
                    <a:pt x="203" y="6"/>
                    <a:pt x="218" y="33"/>
                  </a:cubicBezTo>
                  <a:cubicBezTo>
                    <a:pt x="231" y="55"/>
                    <a:pt x="313" y="196"/>
                    <a:pt x="313" y="196"/>
                  </a:cubicBezTo>
                  <a:lnTo>
                    <a:pt x="318" y="19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32"/>
            <p:cNvSpPr>
              <a:spLocks/>
            </p:cNvSpPr>
            <p:nvPr/>
          </p:nvSpPr>
          <p:spPr bwMode="auto">
            <a:xfrm>
              <a:off x="3418" y="3093"/>
              <a:ext cx="230" cy="285"/>
            </a:xfrm>
            <a:custGeom>
              <a:avLst/>
              <a:gdLst>
                <a:gd name="T0" fmla="*/ 0 w 230"/>
                <a:gd name="T1" fmla="*/ 173 h 285"/>
                <a:gd name="T2" fmla="*/ 142 w 230"/>
                <a:gd name="T3" fmla="*/ 171 h 285"/>
                <a:gd name="T4" fmla="*/ 230 w 230"/>
                <a:gd name="T5" fmla="*/ 285 h 285"/>
                <a:gd name="T6" fmla="*/ 230 w 230"/>
                <a:gd name="T7" fmla="*/ 0 h 285"/>
                <a:gd name="T8" fmla="*/ 0 w 230"/>
                <a:gd name="T9" fmla="*/ 173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0" h="285">
                  <a:moveTo>
                    <a:pt x="0" y="173"/>
                  </a:moveTo>
                  <a:lnTo>
                    <a:pt x="142" y="171"/>
                  </a:lnTo>
                  <a:lnTo>
                    <a:pt x="230" y="285"/>
                  </a:lnTo>
                  <a:lnTo>
                    <a:pt x="230" y="0"/>
                  </a:lnTo>
                  <a:lnTo>
                    <a:pt x="0" y="1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33"/>
            <p:cNvSpPr>
              <a:spLocks/>
            </p:cNvSpPr>
            <p:nvPr/>
          </p:nvSpPr>
          <p:spPr bwMode="auto">
            <a:xfrm>
              <a:off x="3648" y="3207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1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1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34"/>
            <p:cNvSpPr>
              <a:spLocks/>
            </p:cNvSpPr>
            <p:nvPr/>
          </p:nvSpPr>
          <p:spPr bwMode="auto">
            <a:xfrm>
              <a:off x="3648" y="2919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1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1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35"/>
            <p:cNvSpPr>
              <a:spLocks/>
            </p:cNvSpPr>
            <p:nvPr/>
          </p:nvSpPr>
          <p:spPr bwMode="auto">
            <a:xfrm>
              <a:off x="3875" y="3321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36"/>
            <p:cNvSpPr>
              <a:spLocks/>
            </p:cNvSpPr>
            <p:nvPr/>
          </p:nvSpPr>
          <p:spPr bwMode="auto">
            <a:xfrm>
              <a:off x="3875" y="3033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2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2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37"/>
            <p:cNvSpPr>
              <a:spLocks/>
            </p:cNvSpPr>
            <p:nvPr/>
          </p:nvSpPr>
          <p:spPr bwMode="auto">
            <a:xfrm>
              <a:off x="3875" y="2748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14" name="Kuvan paikkamerkki 6">
            <a:extLst>
              <a:ext uri="{FF2B5EF4-FFF2-40B4-BE49-F238E27FC236}">
                <a16:creationId xmlns:a16="http://schemas.microsoft.com/office/drawing/2014/main" id="{890ED7CE-A9D2-4D19-B978-56BFB74E657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200776" y="0"/>
            <a:ext cx="5991224" cy="6858000"/>
          </a:xfrm>
          <a:solidFill>
            <a:schemeClr val="bg1">
              <a:lumMod val="95000"/>
            </a:schemeClr>
          </a:solidFill>
        </p:spPr>
        <p:txBody>
          <a:bodyPr tIns="1584000" rtlCol="0" anchor="t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fi-FI" dirty="0"/>
              <a:t>Lisää tai vedä ja pudota valokuva</a:t>
            </a:r>
          </a:p>
        </p:txBody>
      </p:sp>
    </p:spTree>
    <p:extLst>
      <p:ext uri="{BB962C8B-B14F-4D97-AF65-F5344CB8AC3E}">
        <p14:creationId xmlns:p14="http://schemas.microsoft.com/office/powerpoint/2010/main" val="582655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2_Teksti+kuv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Kuvan paikkamerkki 6">
            <a:extLst>
              <a:ext uri="{FF2B5EF4-FFF2-40B4-BE49-F238E27FC236}">
                <a16:creationId xmlns:a16="http://schemas.microsoft.com/office/drawing/2014/main" id="{890ED7CE-A9D2-4D19-B978-56BFB74E657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5991224" cy="6858000"/>
          </a:xfrm>
          <a:solidFill>
            <a:schemeClr val="bg1">
              <a:lumMod val="95000"/>
            </a:schemeClr>
          </a:solidFill>
        </p:spPr>
        <p:txBody>
          <a:bodyPr tIns="1584000" rtlCol="0" anchor="t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fi-FI" dirty="0"/>
              <a:t>Lisää tai vedä ja pudota valokuva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77692" y="409576"/>
            <a:ext cx="5149901" cy="1352038"/>
          </a:xfrm>
        </p:spPr>
        <p:txBody>
          <a:bodyPr rtlCol="0" anchor="t"/>
          <a:lstStyle>
            <a:lvl1pPr rtl="0">
              <a:lnSpc>
                <a:spcPct val="100000"/>
              </a:lnSpc>
              <a:defRPr sz="3200" b="0">
                <a:solidFill>
                  <a:schemeClr val="tx1"/>
                </a:solidFill>
              </a:defRPr>
            </a:lvl1pPr>
          </a:lstStyle>
          <a:p>
            <a:pPr rtl="0"/>
            <a:r>
              <a:rPr lang="fi-FI" dirty="0"/>
              <a:t>2 </a:t>
            </a:r>
            <a:r>
              <a:rPr lang="fi-FI" dirty="0" err="1"/>
              <a:t>Teksti+kuva</a:t>
            </a:r>
            <a:r>
              <a:rPr lang="fi-FI" dirty="0"/>
              <a:t> 32 pt </a:t>
            </a:r>
            <a:r>
              <a:rPr lang="fi-FI" dirty="0" err="1"/>
              <a:t>Curabitur</a:t>
            </a:r>
            <a:r>
              <a:rPr lang="fi-FI" dirty="0"/>
              <a:t> </a:t>
            </a:r>
            <a:r>
              <a:rPr lang="fi-FI" dirty="0" err="1"/>
              <a:t>aliquam</a:t>
            </a:r>
            <a:r>
              <a:rPr lang="fi-FI" dirty="0"/>
              <a:t> </a:t>
            </a:r>
            <a:r>
              <a:rPr lang="fi-FI" dirty="0" err="1"/>
              <a:t>bibendum</a:t>
            </a:r>
            <a:r>
              <a:rPr lang="fi-FI" dirty="0"/>
              <a:t> </a:t>
            </a:r>
            <a:r>
              <a:rPr lang="fi-FI" dirty="0" err="1"/>
              <a:t>orci</a:t>
            </a:r>
            <a:r>
              <a:rPr lang="fi-FI" dirty="0"/>
              <a:t> </a:t>
            </a:r>
            <a:r>
              <a:rPr lang="fi-FI" dirty="0" err="1"/>
              <a:t>feugiat</a:t>
            </a:r>
            <a:endParaRPr lang="fi-FI" dirty="0"/>
          </a:p>
        </p:txBody>
      </p:sp>
      <p:sp>
        <p:nvSpPr>
          <p:cNvPr id="15" name="Tekstin paikkamerkki 4">
            <a:extLst>
              <a:ext uri="{FF2B5EF4-FFF2-40B4-BE49-F238E27FC236}">
                <a16:creationId xmlns:a16="http://schemas.microsoft.com/office/drawing/2014/main" id="{7867C73D-EE16-41D1-B7CE-A35C765E3B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000876" y="2266951"/>
            <a:ext cx="4726717" cy="3618592"/>
          </a:xfrm>
        </p:spPr>
        <p:txBody>
          <a:bodyPr rtlCol="0"/>
          <a:lstStyle>
            <a:lvl1pPr marL="0" indent="0">
              <a:buNone/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</a:lstStyle>
          <a:p>
            <a:pPr lvl="0" rtl="0"/>
            <a:r>
              <a:rPr lang="fi-FI" dirty="0"/>
              <a:t>Muokkaa tekstin perustyyliä</a:t>
            </a:r>
          </a:p>
          <a:p>
            <a:pPr lvl="1" rtl="0"/>
            <a:r>
              <a:rPr lang="fi-FI" dirty="0"/>
              <a:t>Toinen taso</a:t>
            </a:r>
          </a:p>
        </p:txBody>
      </p:sp>
    </p:spTree>
    <p:extLst>
      <p:ext uri="{BB962C8B-B14F-4D97-AF65-F5344CB8AC3E}">
        <p14:creationId xmlns:p14="http://schemas.microsoft.com/office/powerpoint/2010/main" val="1827649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3_Teksti+kuva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Kuvan paikkamerkki 6">
            <a:extLst>
              <a:ext uri="{FF2B5EF4-FFF2-40B4-BE49-F238E27FC236}">
                <a16:creationId xmlns:a16="http://schemas.microsoft.com/office/drawing/2014/main" id="{890ED7CE-A9D2-4D19-B978-56BFB74E657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200776" y="486534"/>
            <a:ext cx="5991224" cy="6371465"/>
          </a:xfrm>
          <a:solidFill>
            <a:schemeClr val="bg1">
              <a:lumMod val="95000"/>
            </a:schemeClr>
          </a:solidFill>
        </p:spPr>
        <p:txBody>
          <a:bodyPr tIns="1584000" rtlCol="0" anchor="t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fi-FI" dirty="0"/>
              <a:t>Lisää tai vedä ja pudota valokuva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10242" y="409576"/>
            <a:ext cx="5283799" cy="1352038"/>
          </a:xfrm>
        </p:spPr>
        <p:txBody>
          <a:bodyPr rtlCol="0" anchor="t"/>
          <a:lstStyle>
            <a:lvl1pPr rtl="0">
              <a:lnSpc>
                <a:spcPct val="100000"/>
              </a:lnSpc>
              <a:defRPr sz="3200" b="0">
                <a:solidFill>
                  <a:schemeClr val="accent1"/>
                </a:solidFill>
              </a:defRPr>
            </a:lvl1pPr>
          </a:lstStyle>
          <a:p>
            <a:pPr rtl="0"/>
            <a:r>
              <a:rPr lang="fi-FI" dirty="0"/>
              <a:t>3 </a:t>
            </a:r>
            <a:r>
              <a:rPr lang="fi-FI" dirty="0" err="1"/>
              <a:t>Teksti+kuva</a:t>
            </a:r>
            <a:r>
              <a:rPr lang="fi-FI" dirty="0"/>
              <a:t> 32 pt </a:t>
            </a:r>
            <a:r>
              <a:rPr lang="fi-FI" dirty="0" err="1"/>
              <a:t>Curabitur</a:t>
            </a:r>
            <a:r>
              <a:rPr lang="fi-FI" dirty="0"/>
              <a:t> </a:t>
            </a:r>
            <a:r>
              <a:rPr lang="fi-FI" dirty="0" err="1"/>
              <a:t>aliquam</a:t>
            </a:r>
            <a:r>
              <a:rPr lang="fi-FI" dirty="0"/>
              <a:t> </a:t>
            </a:r>
            <a:r>
              <a:rPr lang="fi-FI" dirty="0" err="1"/>
              <a:t>bibendum</a:t>
            </a:r>
            <a:r>
              <a:rPr lang="fi-FI" dirty="0"/>
              <a:t> </a:t>
            </a:r>
            <a:r>
              <a:rPr lang="fi-FI" dirty="0" err="1"/>
              <a:t>orci</a:t>
            </a:r>
            <a:r>
              <a:rPr lang="fi-FI" dirty="0"/>
              <a:t> </a:t>
            </a:r>
            <a:r>
              <a:rPr lang="fi-FI" dirty="0" err="1"/>
              <a:t>feugiat</a:t>
            </a:r>
            <a:endParaRPr lang="fi-FI" dirty="0"/>
          </a:p>
        </p:txBody>
      </p:sp>
      <p:grpSp>
        <p:nvGrpSpPr>
          <p:cNvPr id="26" name="Group 28"/>
          <p:cNvGrpSpPr>
            <a:grpSpLocks noChangeAspect="1"/>
          </p:cNvGrpSpPr>
          <p:nvPr userDrawn="1"/>
        </p:nvGrpSpPr>
        <p:grpSpPr bwMode="auto">
          <a:xfrm>
            <a:off x="310242" y="6144138"/>
            <a:ext cx="1524141" cy="428400"/>
            <a:chOff x="3418" y="2582"/>
            <a:chExt cx="4682" cy="1316"/>
          </a:xfrm>
          <a:solidFill>
            <a:schemeClr val="accent6"/>
          </a:solidFill>
        </p:grpSpPr>
        <p:sp>
          <p:nvSpPr>
            <p:cNvPr id="27" name="Freeform 29"/>
            <p:cNvSpPr>
              <a:spLocks/>
            </p:cNvSpPr>
            <p:nvPr/>
          </p:nvSpPr>
          <p:spPr bwMode="auto">
            <a:xfrm>
              <a:off x="4383" y="2748"/>
              <a:ext cx="1342" cy="858"/>
            </a:xfrm>
            <a:custGeom>
              <a:avLst/>
              <a:gdLst>
                <a:gd name="T0" fmla="*/ 0 w 567"/>
                <a:gd name="T1" fmla="*/ 361 h 361"/>
                <a:gd name="T2" fmla="*/ 0 w 567"/>
                <a:gd name="T3" fmla="*/ 0 h 361"/>
                <a:gd name="T4" fmla="*/ 197 w 567"/>
                <a:gd name="T5" fmla="*/ 0 h 361"/>
                <a:gd name="T6" fmla="*/ 203 w 567"/>
                <a:gd name="T7" fmla="*/ 59 h 361"/>
                <a:gd name="T8" fmla="*/ 358 w 567"/>
                <a:gd name="T9" fmla="*/ 0 h 361"/>
                <a:gd name="T10" fmla="*/ 567 w 567"/>
                <a:gd name="T11" fmla="*/ 195 h 361"/>
                <a:gd name="T12" fmla="*/ 567 w 567"/>
                <a:gd name="T13" fmla="*/ 361 h 361"/>
                <a:gd name="T14" fmla="*/ 442 w 567"/>
                <a:gd name="T15" fmla="*/ 361 h 361"/>
                <a:gd name="T16" fmla="*/ 365 w 567"/>
                <a:gd name="T17" fmla="*/ 301 h 361"/>
                <a:gd name="T18" fmla="*/ 365 w 567"/>
                <a:gd name="T19" fmla="*/ 135 h 361"/>
                <a:gd name="T20" fmla="*/ 284 w 567"/>
                <a:gd name="T21" fmla="*/ 57 h 361"/>
                <a:gd name="T22" fmla="*/ 203 w 567"/>
                <a:gd name="T23" fmla="*/ 135 h 361"/>
                <a:gd name="T24" fmla="*/ 203 w 567"/>
                <a:gd name="T25" fmla="*/ 301 h 361"/>
                <a:gd name="T26" fmla="*/ 127 w 567"/>
                <a:gd name="T27" fmla="*/ 361 h 361"/>
                <a:gd name="T28" fmla="*/ 0 w 567"/>
                <a:gd name="T29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67" h="361">
                  <a:moveTo>
                    <a:pt x="0" y="361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203" y="59"/>
                    <a:pt x="203" y="59"/>
                    <a:pt x="203" y="59"/>
                  </a:cubicBezTo>
                  <a:cubicBezTo>
                    <a:pt x="213" y="49"/>
                    <a:pt x="269" y="0"/>
                    <a:pt x="358" y="0"/>
                  </a:cubicBezTo>
                  <a:cubicBezTo>
                    <a:pt x="542" y="0"/>
                    <a:pt x="567" y="97"/>
                    <a:pt x="567" y="195"/>
                  </a:cubicBezTo>
                  <a:cubicBezTo>
                    <a:pt x="567" y="361"/>
                    <a:pt x="567" y="361"/>
                    <a:pt x="567" y="361"/>
                  </a:cubicBezTo>
                  <a:cubicBezTo>
                    <a:pt x="442" y="361"/>
                    <a:pt x="442" y="361"/>
                    <a:pt x="442" y="361"/>
                  </a:cubicBezTo>
                  <a:cubicBezTo>
                    <a:pt x="404" y="361"/>
                    <a:pt x="365" y="353"/>
                    <a:pt x="365" y="301"/>
                  </a:cubicBezTo>
                  <a:cubicBezTo>
                    <a:pt x="365" y="135"/>
                    <a:pt x="365" y="135"/>
                    <a:pt x="365" y="135"/>
                  </a:cubicBezTo>
                  <a:cubicBezTo>
                    <a:pt x="365" y="99"/>
                    <a:pt x="345" y="57"/>
                    <a:pt x="284" y="57"/>
                  </a:cubicBezTo>
                  <a:cubicBezTo>
                    <a:pt x="224" y="57"/>
                    <a:pt x="203" y="99"/>
                    <a:pt x="203" y="135"/>
                  </a:cubicBezTo>
                  <a:cubicBezTo>
                    <a:pt x="203" y="301"/>
                    <a:pt x="203" y="301"/>
                    <a:pt x="203" y="301"/>
                  </a:cubicBezTo>
                  <a:cubicBezTo>
                    <a:pt x="203" y="353"/>
                    <a:pt x="165" y="361"/>
                    <a:pt x="127" y="361"/>
                  </a:cubicBezTo>
                  <a:lnTo>
                    <a:pt x="0" y="36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8" name="Freeform 30"/>
            <p:cNvSpPr>
              <a:spLocks/>
            </p:cNvSpPr>
            <p:nvPr/>
          </p:nvSpPr>
          <p:spPr bwMode="auto">
            <a:xfrm>
              <a:off x="7243" y="2582"/>
              <a:ext cx="857" cy="1024"/>
            </a:xfrm>
            <a:custGeom>
              <a:avLst/>
              <a:gdLst>
                <a:gd name="T0" fmla="*/ 362 w 362"/>
                <a:gd name="T1" fmla="*/ 70 h 431"/>
                <a:gd name="T2" fmla="*/ 362 w 362"/>
                <a:gd name="T3" fmla="*/ 127 h 431"/>
                <a:gd name="T4" fmla="*/ 255 w 362"/>
                <a:gd name="T5" fmla="*/ 127 h 431"/>
                <a:gd name="T6" fmla="*/ 255 w 362"/>
                <a:gd name="T7" fmla="*/ 298 h 431"/>
                <a:gd name="T8" fmla="*/ 362 w 362"/>
                <a:gd name="T9" fmla="*/ 327 h 431"/>
                <a:gd name="T10" fmla="*/ 362 w 362"/>
                <a:gd name="T11" fmla="*/ 375 h 431"/>
                <a:gd name="T12" fmla="*/ 215 w 362"/>
                <a:gd name="T13" fmla="*/ 431 h 431"/>
                <a:gd name="T14" fmla="*/ 54 w 362"/>
                <a:gd name="T15" fmla="*/ 298 h 431"/>
                <a:gd name="T16" fmla="*/ 54 w 362"/>
                <a:gd name="T17" fmla="*/ 127 h 431"/>
                <a:gd name="T18" fmla="*/ 0 w 362"/>
                <a:gd name="T19" fmla="*/ 127 h 431"/>
                <a:gd name="T20" fmla="*/ 0 w 362"/>
                <a:gd name="T21" fmla="*/ 70 h 431"/>
                <a:gd name="T22" fmla="*/ 54 w 362"/>
                <a:gd name="T23" fmla="*/ 70 h 431"/>
                <a:gd name="T24" fmla="*/ 54 w 362"/>
                <a:gd name="T25" fmla="*/ 60 h 431"/>
                <a:gd name="T26" fmla="*/ 130 w 362"/>
                <a:gd name="T27" fmla="*/ 0 h 431"/>
                <a:gd name="T28" fmla="*/ 255 w 362"/>
                <a:gd name="T29" fmla="*/ 0 h 431"/>
                <a:gd name="T30" fmla="*/ 255 w 362"/>
                <a:gd name="T31" fmla="*/ 70 h 431"/>
                <a:gd name="T32" fmla="*/ 362 w 362"/>
                <a:gd name="T33" fmla="*/ 70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62" h="431">
                  <a:moveTo>
                    <a:pt x="362" y="70"/>
                  </a:moveTo>
                  <a:cubicBezTo>
                    <a:pt x="362" y="127"/>
                    <a:pt x="362" y="127"/>
                    <a:pt x="362" y="127"/>
                  </a:cubicBezTo>
                  <a:cubicBezTo>
                    <a:pt x="255" y="127"/>
                    <a:pt x="255" y="127"/>
                    <a:pt x="255" y="127"/>
                  </a:cubicBezTo>
                  <a:cubicBezTo>
                    <a:pt x="255" y="298"/>
                    <a:pt x="255" y="298"/>
                    <a:pt x="255" y="298"/>
                  </a:cubicBezTo>
                  <a:cubicBezTo>
                    <a:pt x="255" y="349"/>
                    <a:pt x="327" y="356"/>
                    <a:pt x="362" y="327"/>
                  </a:cubicBezTo>
                  <a:cubicBezTo>
                    <a:pt x="362" y="375"/>
                    <a:pt x="362" y="375"/>
                    <a:pt x="362" y="375"/>
                  </a:cubicBezTo>
                  <a:cubicBezTo>
                    <a:pt x="358" y="391"/>
                    <a:pt x="311" y="431"/>
                    <a:pt x="215" y="431"/>
                  </a:cubicBezTo>
                  <a:cubicBezTo>
                    <a:pt x="125" y="431"/>
                    <a:pt x="54" y="398"/>
                    <a:pt x="54" y="298"/>
                  </a:cubicBezTo>
                  <a:cubicBezTo>
                    <a:pt x="54" y="127"/>
                    <a:pt x="54" y="127"/>
                    <a:pt x="54" y="127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54" y="70"/>
                    <a:pt x="54" y="70"/>
                    <a:pt x="54" y="70"/>
                  </a:cubicBezTo>
                  <a:cubicBezTo>
                    <a:pt x="54" y="60"/>
                    <a:pt x="54" y="60"/>
                    <a:pt x="54" y="60"/>
                  </a:cubicBezTo>
                  <a:cubicBezTo>
                    <a:pt x="54" y="7"/>
                    <a:pt x="92" y="0"/>
                    <a:pt x="130" y="0"/>
                  </a:cubicBezTo>
                  <a:cubicBezTo>
                    <a:pt x="255" y="0"/>
                    <a:pt x="255" y="0"/>
                    <a:pt x="255" y="0"/>
                  </a:cubicBezTo>
                  <a:cubicBezTo>
                    <a:pt x="255" y="70"/>
                    <a:pt x="255" y="70"/>
                    <a:pt x="255" y="70"/>
                  </a:cubicBezTo>
                  <a:lnTo>
                    <a:pt x="362" y="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9" name="Freeform 31"/>
            <p:cNvSpPr>
              <a:spLocks/>
            </p:cNvSpPr>
            <p:nvPr/>
          </p:nvSpPr>
          <p:spPr bwMode="auto">
            <a:xfrm>
              <a:off x="5675" y="2748"/>
              <a:ext cx="1497" cy="1150"/>
            </a:xfrm>
            <a:custGeom>
              <a:avLst/>
              <a:gdLst>
                <a:gd name="T0" fmla="*/ 318 w 633"/>
                <a:gd name="T1" fmla="*/ 196 h 484"/>
                <a:gd name="T2" fmla="*/ 414 w 633"/>
                <a:gd name="T3" fmla="*/ 32 h 484"/>
                <a:gd name="T4" fmla="*/ 468 w 633"/>
                <a:gd name="T5" fmla="*/ 0 h 484"/>
                <a:gd name="T6" fmla="*/ 633 w 633"/>
                <a:gd name="T7" fmla="*/ 0 h 484"/>
                <a:gd name="T8" fmla="*/ 382 w 633"/>
                <a:gd name="T9" fmla="*/ 430 h 484"/>
                <a:gd name="T10" fmla="*/ 266 w 633"/>
                <a:gd name="T11" fmla="*/ 484 h 484"/>
                <a:gd name="T12" fmla="*/ 116 w 633"/>
                <a:gd name="T13" fmla="*/ 484 h 484"/>
                <a:gd name="T14" fmla="*/ 192 w 633"/>
                <a:gd name="T15" fmla="*/ 354 h 484"/>
                <a:gd name="T16" fmla="*/ 189 w 633"/>
                <a:gd name="T17" fmla="*/ 322 h 484"/>
                <a:gd name="T18" fmla="*/ 0 w 633"/>
                <a:gd name="T19" fmla="*/ 0 h 484"/>
                <a:gd name="T20" fmla="*/ 161 w 633"/>
                <a:gd name="T21" fmla="*/ 0 h 484"/>
                <a:gd name="T22" fmla="*/ 218 w 633"/>
                <a:gd name="T23" fmla="*/ 33 h 484"/>
                <a:gd name="T24" fmla="*/ 313 w 633"/>
                <a:gd name="T25" fmla="*/ 196 h 484"/>
                <a:gd name="T26" fmla="*/ 318 w 633"/>
                <a:gd name="T27" fmla="*/ 196 h 4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33" h="484">
                  <a:moveTo>
                    <a:pt x="318" y="196"/>
                  </a:moveTo>
                  <a:cubicBezTo>
                    <a:pt x="318" y="196"/>
                    <a:pt x="404" y="49"/>
                    <a:pt x="414" y="32"/>
                  </a:cubicBezTo>
                  <a:cubicBezTo>
                    <a:pt x="429" y="6"/>
                    <a:pt x="440" y="0"/>
                    <a:pt x="468" y="0"/>
                  </a:cubicBezTo>
                  <a:cubicBezTo>
                    <a:pt x="633" y="0"/>
                    <a:pt x="633" y="0"/>
                    <a:pt x="633" y="0"/>
                  </a:cubicBezTo>
                  <a:cubicBezTo>
                    <a:pt x="633" y="0"/>
                    <a:pt x="397" y="405"/>
                    <a:pt x="382" y="430"/>
                  </a:cubicBezTo>
                  <a:cubicBezTo>
                    <a:pt x="364" y="461"/>
                    <a:pt x="339" y="484"/>
                    <a:pt x="266" y="484"/>
                  </a:cubicBezTo>
                  <a:cubicBezTo>
                    <a:pt x="116" y="484"/>
                    <a:pt x="116" y="484"/>
                    <a:pt x="116" y="484"/>
                  </a:cubicBezTo>
                  <a:cubicBezTo>
                    <a:pt x="116" y="484"/>
                    <a:pt x="184" y="367"/>
                    <a:pt x="192" y="354"/>
                  </a:cubicBezTo>
                  <a:cubicBezTo>
                    <a:pt x="199" y="342"/>
                    <a:pt x="198" y="339"/>
                    <a:pt x="189" y="32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89" y="0"/>
                    <a:pt x="203" y="6"/>
                    <a:pt x="218" y="33"/>
                  </a:cubicBezTo>
                  <a:cubicBezTo>
                    <a:pt x="231" y="55"/>
                    <a:pt x="313" y="196"/>
                    <a:pt x="313" y="196"/>
                  </a:cubicBezTo>
                  <a:lnTo>
                    <a:pt x="318" y="19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32"/>
            <p:cNvSpPr>
              <a:spLocks/>
            </p:cNvSpPr>
            <p:nvPr/>
          </p:nvSpPr>
          <p:spPr bwMode="auto">
            <a:xfrm>
              <a:off x="3418" y="3093"/>
              <a:ext cx="230" cy="285"/>
            </a:xfrm>
            <a:custGeom>
              <a:avLst/>
              <a:gdLst>
                <a:gd name="T0" fmla="*/ 0 w 230"/>
                <a:gd name="T1" fmla="*/ 173 h 285"/>
                <a:gd name="T2" fmla="*/ 142 w 230"/>
                <a:gd name="T3" fmla="*/ 171 h 285"/>
                <a:gd name="T4" fmla="*/ 230 w 230"/>
                <a:gd name="T5" fmla="*/ 285 h 285"/>
                <a:gd name="T6" fmla="*/ 230 w 230"/>
                <a:gd name="T7" fmla="*/ 0 h 285"/>
                <a:gd name="T8" fmla="*/ 0 w 230"/>
                <a:gd name="T9" fmla="*/ 173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0" h="285">
                  <a:moveTo>
                    <a:pt x="0" y="173"/>
                  </a:moveTo>
                  <a:lnTo>
                    <a:pt x="142" y="171"/>
                  </a:lnTo>
                  <a:lnTo>
                    <a:pt x="230" y="285"/>
                  </a:lnTo>
                  <a:lnTo>
                    <a:pt x="230" y="0"/>
                  </a:lnTo>
                  <a:lnTo>
                    <a:pt x="0" y="1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33"/>
            <p:cNvSpPr>
              <a:spLocks/>
            </p:cNvSpPr>
            <p:nvPr/>
          </p:nvSpPr>
          <p:spPr bwMode="auto">
            <a:xfrm>
              <a:off x="3648" y="3207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1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1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34"/>
            <p:cNvSpPr>
              <a:spLocks/>
            </p:cNvSpPr>
            <p:nvPr/>
          </p:nvSpPr>
          <p:spPr bwMode="auto">
            <a:xfrm>
              <a:off x="3648" y="2919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1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1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35"/>
            <p:cNvSpPr>
              <a:spLocks/>
            </p:cNvSpPr>
            <p:nvPr/>
          </p:nvSpPr>
          <p:spPr bwMode="auto">
            <a:xfrm>
              <a:off x="3875" y="3321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36"/>
            <p:cNvSpPr>
              <a:spLocks/>
            </p:cNvSpPr>
            <p:nvPr/>
          </p:nvSpPr>
          <p:spPr bwMode="auto">
            <a:xfrm>
              <a:off x="3875" y="3033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2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2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37"/>
            <p:cNvSpPr>
              <a:spLocks/>
            </p:cNvSpPr>
            <p:nvPr/>
          </p:nvSpPr>
          <p:spPr bwMode="auto">
            <a:xfrm>
              <a:off x="3875" y="2748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4" name="Tekstin paikkamerkki 4">
            <a:extLst>
              <a:ext uri="{FF2B5EF4-FFF2-40B4-BE49-F238E27FC236}">
                <a16:creationId xmlns:a16="http://schemas.microsoft.com/office/drawing/2014/main" id="{7867C73D-EE16-41D1-B7CE-A35C765E3B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33427" y="2266951"/>
            <a:ext cx="4860614" cy="3371850"/>
          </a:xfrm>
        </p:spPr>
        <p:txBody>
          <a:bodyPr rtlCol="0"/>
          <a:lstStyle>
            <a:lvl1pPr marL="0" indent="0">
              <a:buNone/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</a:lstStyle>
          <a:p>
            <a:pPr lvl="0" rtl="0"/>
            <a:r>
              <a:rPr lang="fi-FI" dirty="0"/>
              <a:t>Muokkaa tekstin perustyyliä</a:t>
            </a:r>
          </a:p>
          <a:p>
            <a:pPr lvl="1" rtl="0"/>
            <a:r>
              <a:rPr lang="fi-FI" dirty="0"/>
              <a:t>Toinen taso</a:t>
            </a:r>
          </a:p>
        </p:txBody>
      </p:sp>
    </p:spTree>
    <p:extLst>
      <p:ext uri="{BB962C8B-B14F-4D97-AF65-F5344CB8AC3E}">
        <p14:creationId xmlns:p14="http://schemas.microsoft.com/office/powerpoint/2010/main" val="21183313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4_Teksti+kuva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Kuvan paikkamerkki 6">
            <a:extLst>
              <a:ext uri="{FF2B5EF4-FFF2-40B4-BE49-F238E27FC236}">
                <a16:creationId xmlns:a16="http://schemas.microsoft.com/office/drawing/2014/main" id="{890ED7CE-A9D2-4D19-B978-56BFB74E657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200776" y="486534"/>
            <a:ext cx="5991224" cy="6371465"/>
          </a:xfrm>
          <a:solidFill>
            <a:schemeClr val="bg1">
              <a:lumMod val="95000"/>
            </a:schemeClr>
          </a:solidFill>
        </p:spPr>
        <p:txBody>
          <a:bodyPr tIns="1584000" rtlCol="0" anchor="t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fi-FI" dirty="0"/>
              <a:t>Lisää tai vedä ja pudota valokuva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10242" y="409576"/>
            <a:ext cx="5283799" cy="1352038"/>
          </a:xfrm>
        </p:spPr>
        <p:txBody>
          <a:bodyPr rtlCol="0" anchor="t"/>
          <a:lstStyle>
            <a:lvl1pPr rtl="0">
              <a:lnSpc>
                <a:spcPct val="100000"/>
              </a:lnSpc>
              <a:defRPr sz="3200" b="0">
                <a:solidFill>
                  <a:schemeClr val="accent6"/>
                </a:solidFill>
              </a:defRPr>
            </a:lvl1pPr>
          </a:lstStyle>
          <a:p>
            <a:pPr rtl="0"/>
            <a:r>
              <a:rPr lang="fi-FI" dirty="0"/>
              <a:t>4 </a:t>
            </a:r>
            <a:r>
              <a:rPr lang="fi-FI" dirty="0" err="1"/>
              <a:t>Teksti+kuva</a:t>
            </a:r>
            <a:r>
              <a:rPr lang="fi-FI" dirty="0"/>
              <a:t> 32 pt </a:t>
            </a:r>
            <a:r>
              <a:rPr lang="fi-FI" dirty="0" err="1"/>
              <a:t>Curabitur</a:t>
            </a:r>
            <a:r>
              <a:rPr lang="fi-FI" dirty="0"/>
              <a:t> </a:t>
            </a:r>
            <a:r>
              <a:rPr lang="fi-FI" dirty="0" err="1"/>
              <a:t>aliquam</a:t>
            </a:r>
            <a:r>
              <a:rPr lang="fi-FI" dirty="0"/>
              <a:t> </a:t>
            </a:r>
            <a:r>
              <a:rPr lang="fi-FI" dirty="0" err="1"/>
              <a:t>bibendum</a:t>
            </a:r>
            <a:r>
              <a:rPr lang="fi-FI" dirty="0"/>
              <a:t> </a:t>
            </a:r>
            <a:r>
              <a:rPr lang="fi-FI" dirty="0" err="1"/>
              <a:t>orci</a:t>
            </a:r>
            <a:r>
              <a:rPr lang="fi-FI" dirty="0"/>
              <a:t> </a:t>
            </a:r>
            <a:r>
              <a:rPr lang="fi-FI" dirty="0" err="1"/>
              <a:t>feugiat</a:t>
            </a:r>
            <a:endParaRPr lang="fi-FI" dirty="0"/>
          </a:p>
        </p:txBody>
      </p:sp>
      <p:grpSp>
        <p:nvGrpSpPr>
          <p:cNvPr id="26" name="Group 28"/>
          <p:cNvGrpSpPr>
            <a:grpSpLocks noChangeAspect="1"/>
          </p:cNvGrpSpPr>
          <p:nvPr userDrawn="1"/>
        </p:nvGrpSpPr>
        <p:grpSpPr bwMode="auto">
          <a:xfrm>
            <a:off x="310242" y="6144138"/>
            <a:ext cx="1524141" cy="428400"/>
            <a:chOff x="3418" y="2582"/>
            <a:chExt cx="4682" cy="1316"/>
          </a:xfrm>
          <a:solidFill>
            <a:schemeClr val="accent6"/>
          </a:solidFill>
        </p:grpSpPr>
        <p:sp>
          <p:nvSpPr>
            <p:cNvPr id="27" name="Freeform 29"/>
            <p:cNvSpPr>
              <a:spLocks/>
            </p:cNvSpPr>
            <p:nvPr/>
          </p:nvSpPr>
          <p:spPr bwMode="auto">
            <a:xfrm>
              <a:off x="4383" y="2748"/>
              <a:ext cx="1342" cy="858"/>
            </a:xfrm>
            <a:custGeom>
              <a:avLst/>
              <a:gdLst>
                <a:gd name="T0" fmla="*/ 0 w 567"/>
                <a:gd name="T1" fmla="*/ 361 h 361"/>
                <a:gd name="T2" fmla="*/ 0 w 567"/>
                <a:gd name="T3" fmla="*/ 0 h 361"/>
                <a:gd name="T4" fmla="*/ 197 w 567"/>
                <a:gd name="T5" fmla="*/ 0 h 361"/>
                <a:gd name="T6" fmla="*/ 203 w 567"/>
                <a:gd name="T7" fmla="*/ 59 h 361"/>
                <a:gd name="T8" fmla="*/ 358 w 567"/>
                <a:gd name="T9" fmla="*/ 0 h 361"/>
                <a:gd name="T10" fmla="*/ 567 w 567"/>
                <a:gd name="T11" fmla="*/ 195 h 361"/>
                <a:gd name="T12" fmla="*/ 567 w 567"/>
                <a:gd name="T13" fmla="*/ 361 h 361"/>
                <a:gd name="T14" fmla="*/ 442 w 567"/>
                <a:gd name="T15" fmla="*/ 361 h 361"/>
                <a:gd name="T16" fmla="*/ 365 w 567"/>
                <a:gd name="T17" fmla="*/ 301 h 361"/>
                <a:gd name="T18" fmla="*/ 365 w 567"/>
                <a:gd name="T19" fmla="*/ 135 h 361"/>
                <a:gd name="T20" fmla="*/ 284 w 567"/>
                <a:gd name="T21" fmla="*/ 57 h 361"/>
                <a:gd name="T22" fmla="*/ 203 w 567"/>
                <a:gd name="T23" fmla="*/ 135 h 361"/>
                <a:gd name="T24" fmla="*/ 203 w 567"/>
                <a:gd name="T25" fmla="*/ 301 h 361"/>
                <a:gd name="T26" fmla="*/ 127 w 567"/>
                <a:gd name="T27" fmla="*/ 361 h 361"/>
                <a:gd name="T28" fmla="*/ 0 w 567"/>
                <a:gd name="T29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67" h="361">
                  <a:moveTo>
                    <a:pt x="0" y="361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203" y="59"/>
                    <a:pt x="203" y="59"/>
                    <a:pt x="203" y="59"/>
                  </a:cubicBezTo>
                  <a:cubicBezTo>
                    <a:pt x="213" y="49"/>
                    <a:pt x="269" y="0"/>
                    <a:pt x="358" y="0"/>
                  </a:cubicBezTo>
                  <a:cubicBezTo>
                    <a:pt x="542" y="0"/>
                    <a:pt x="567" y="97"/>
                    <a:pt x="567" y="195"/>
                  </a:cubicBezTo>
                  <a:cubicBezTo>
                    <a:pt x="567" y="361"/>
                    <a:pt x="567" y="361"/>
                    <a:pt x="567" y="361"/>
                  </a:cubicBezTo>
                  <a:cubicBezTo>
                    <a:pt x="442" y="361"/>
                    <a:pt x="442" y="361"/>
                    <a:pt x="442" y="361"/>
                  </a:cubicBezTo>
                  <a:cubicBezTo>
                    <a:pt x="404" y="361"/>
                    <a:pt x="365" y="353"/>
                    <a:pt x="365" y="301"/>
                  </a:cubicBezTo>
                  <a:cubicBezTo>
                    <a:pt x="365" y="135"/>
                    <a:pt x="365" y="135"/>
                    <a:pt x="365" y="135"/>
                  </a:cubicBezTo>
                  <a:cubicBezTo>
                    <a:pt x="365" y="99"/>
                    <a:pt x="345" y="57"/>
                    <a:pt x="284" y="57"/>
                  </a:cubicBezTo>
                  <a:cubicBezTo>
                    <a:pt x="224" y="57"/>
                    <a:pt x="203" y="99"/>
                    <a:pt x="203" y="135"/>
                  </a:cubicBezTo>
                  <a:cubicBezTo>
                    <a:pt x="203" y="301"/>
                    <a:pt x="203" y="301"/>
                    <a:pt x="203" y="301"/>
                  </a:cubicBezTo>
                  <a:cubicBezTo>
                    <a:pt x="203" y="353"/>
                    <a:pt x="165" y="361"/>
                    <a:pt x="127" y="361"/>
                  </a:cubicBezTo>
                  <a:lnTo>
                    <a:pt x="0" y="36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8" name="Freeform 30"/>
            <p:cNvSpPr>
              <a:spLocks/>
            </p:cNvSpPr>
            <p:nvPr/>
          </p:nvSpPr>
          <p:spPr bwMode="auto">
            <a:xfrm>
              <a:off x="7243" y="2582"/>
              <a:ext cx="857" cy="1024"/>
            </a:xfrm>
            <a:custGeom>
              <a:avLst/>
              <a:gdLst>
                <a:gd name="T0" fmla="*/ 362 w 362"/>
                <a:gd name="T1" fmla="*/ 70 h 431"/>
                <a:gd name="T2" fmla="*/ 362 w 362"/>
                <a:gd name="T3" fmla="*/ 127 h 431"/>
                <a:gd name="T4" fmla="*/ 255 w 362"/>
                <a:gd name="T5" fmla="*/ 127 h 431"/>
                <a:gd name="T6" fmla="*/ 255 w 362"/>
                <a:gd name="T7" fmla="*/ 298 h 431"/>
                <a:gd name="T8" fmla="*/ 362 w 362"/>
                <a:gd name="T9" fmla="*/ 327 h 431"/>
                <a:gd name="T10" fmla="*/ 362 w 362"/>
                <a:gd name="T11" fmla="*/ 375 h 431"/>
                <a:gd name="T12" fmla="*/ 215 w 362"/>
                <a:gd name="T13" fmla="*/ 431 h 431"/>
                <a:gd name="T14" fmla="*/ 54 w 362"/>
                <a:gd name="T15" fmla="*/ 298 h 431"/>
                <a:gd name="T16" fmla="*/ 54 w 362"/>
                <a:gd name="T17" fmla="*/ 127 h 431"/>
                <a:gd name="T18" fmla="*/ 0 w 362"/>
                <a:gd name="T19" fmla="*/ 127 h 431"/>
                <a:gd name="T20" fmla="*/ 0 w 362"/>
                <a:gd name="T21" fmla="*/ 70 h 431"/>
                <a:gd name="T22" fmla="*/ 54 w 362"/>
                <a:gd name="T23" fmla="*/ 70 h 431"/>
                <a:gd name="T24" fmla="*/ 54 w 362"/>
                <a:gd name="T25" fmla="*/ 60 h 431"/>
                <a:gd name="T26" fmla="*/ 130 w 362"/>
                <a:gd name="T27" fmla="*/ 0 h 431"/>
                <a:gd name="T28" fmla="*/ 255 w 362"/>
                <a:gd name="T29" fmla="*/ 0 h 431"/>
                <a:gd name="T30" fmla="*/ 255 w 362"/>
                <a:gd name="T31" fmla="*/ 70 h 431"/>
                <a:gd name="T32" fmla="*/ 362 w 362"/>
                <a:gd name="T33" fmla="*/ 70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62" h="431">
                  <a:moveTo>
                    <a:pt x="362" y="70"/>
                  </a:moveTo>
                  <a:cubicBezTo>
                    <a:pt x="362" y="127"/>
                    <a:pt x="362" y="127"/>
                    <a:pt x="362" y="127"/>
                  </a:cubicBezTo>
                  <a:cubicBezTo>
                    <a:pt x="255" y="127"/>
                    <a:pt x="255" y="127"/>
                    <a:pt x="255" y="127"/>
                  </a:cubicBezTo>
                  <a:cubicBezTo>
                    <a:pt x="255" y="298"/>
                    <a:pt x="255" y="298"/>
                    <a:pt x="255" y="298"/>
                  </a:cubicBezTo>
                  <a:cubicBezTo>
                    <a:pt x="255" y="349"/>
                    <a:pt x="327" y="356"/>
                    <a:pt x="362" y="327"/>
                  </a:cubicBezTo>
                  <a:cubicBezTo>
                    <a:pt x="362" y="375"/>
                    <a:pt x="362" y="375"/>
                    <a:pt x="362" y="375"/>
                  </a:cubicBezTo>
                  <a:cubicBezTo>
                    <a:pt x="358" y="391"/>
                    <a:pt x="311" y="431"/>
                    <a:pt x="215" y="431"/>
                  </a:cubicBezTo>
                  <a:cubicBezTo>
                    <a:pt x="125" y="431"/>
                    <a:pt x="54" y="398"/>
                    <a:pt x="54" y="298"/>
                  </a:cubicBezTo>
                  <a:cubicBezTo>
                    <a:pt x="54" y="127"/>
                    <a:pt x="54" y="127"/>
                    <a:pt x="54" y="127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54" y="70"/>
                    <a:pt x="54" y="70"/>
                    <a:pt x="54" y="70"/>
                  </a:cubicBezTo>
                  <a:cubicBezTo>
                    <a:pt x="54" y="60"/>
                    <a:pt x="54" y="60"/>
                    <a:pt x="54" y="60"/>
                  </a:cubicBezTo>
                  <a:cubicBezTo>
                    <a:pt x="54" y="7"/>
                    <a:pt x="92" y="0"/>
                    <a:pt x="130" y="0"/>
                  </a:cubicBezTo>
                  <a:cubicBezTo>
                    <a:pt x="255" y="0"/>
                    <a:pt x="255" y="0"/>
                    <a:pt x="255" y="0"/>
                  </a:cubicBezTo>
                  <a:cubicBezTo>
                    <a:pt x="255" y="70"/>
                    <a:pt x="255" y="70"/>
                    <a:pt x="255" y="70"/>
                  </a:cubicBezTo>
                  <a:lnTo>
                    <a:pt x="362" y="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9" name="Freeform 31"/>
            <p:cNvSpPr>
              <a:spLocks/>
            </p:cNvSpPr>
            <p:nvPr/>
          </p:nvSpPr>
          <p:spPr bwMode="auto">
            <a:xfrm>
              <a:off x="5675" y="2748"/>
              <a:ext cx="1497" cy="1150"/>
            </a:xfrm>
            <a:custGeom>
              <a:avLst/>
              <a:gdLst>
                <a:gd name="T0" fmla="*/ 318 w 633"/>
                <a:gd name="T1" fmla="*/ 196 h 484"/>
                <a:gd name="T2" fmla="*/ 414 w 633"/>
                <a:gd name="T3" fmla="*/ 32 h 484"/>
                <a:gd name="T4" fmla="*/ 468 w 633"/>
                <a:gd name="T5" fmla="*/ 0 h 484"/>
                <a:gd name="T6" fmla="*/ 633 w 633"/>
                <a:gd name="T7" fmla="*/ 0 h 484"/>
                <a:gd name="T8" fmla="*/ 382 w 633"/>
                <a:gd name="T9" fmla="*/ 430 h 484"/>
                <a:gd name="T10" fmla="*/ 266 w 633"/>
                <a:gd name="T11" fmla="*/ 484 h 484"/>
                <a:gd name="T12" fmla="*/ 116 w 633"/>
                <a:gd name="T13" fmla="*/ 484 h 484"/>
                <a:gd name="T14" fmla="*/ 192 w 633"/>
                <a:gd name="T15" fmla="*/ 354 h 484"/>
                <a:gd name="T16" fmla="*/ 189 w 633"/>
                <a:gd name="T17" fmla="*/ 322 h 484"/>
                <a:gd name="T18" fmla="*/ 0 w 633"/>
                <a:gd name="T19" fmla="*/ 0 h 484"/>
                <a:gd name="T20" fmla="*/ 161 w 633"/>
                <a:gd name="T21" fmla="*/ 0 h 484"/>
                <a:gd name="T22" fmla="*/ 218 w 633"/>
                <a:gd name="T23" fmla="*/ 33 h 484"/>
                <a:gd name="T24" fmla="*/ 313 w 633"/>
                <a:gd name="T25" fmla="*/ 196 h 484"/>
                <a:gd name="T26" fmla="*/ 318 w 633"/>
                <a:gd name="T27" fmla="*/ 196 h 4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33" h="484">
                  <a:moveTo>
                    <a:pt x="318" y="196"/>
                  </a:moveTo>
                  <a:cubicBezTo>
                    <a:pt x="318" y="196"/>
                    <a:pt x="404" y="49"/>
                    <a:pt x="414" y="32"/>
                  </a:cubicBezTo>
                  <a:cubicBezTo>
                    <a:pt x="429" y="6"/>
                    <a:pt x="440" y="0"/>
                    <a:pt x="468" y="0"/>
                  </a:cubicBezTo>
                  <a:cubicBezTo>
                    <a:pt x="633" y="0"/>
                    <a:pt x="633" y="0"/>
                    <a:pt x="633" y="0"/>
                  </a:cubicBezTo>
                  <a:cubicBezTo>
                    <a:pt x="633" y="0"/>
                    <a:pt x="397" y="405"/>
                    <a:pt x="382" y="430"/>
                  </a:cubicBezTo>
                  <a:cubicBezTo>
                    <a:pt x="364" y="461"/>
                    <a:pt x="339" y="484"/>
                    <a:pt x="266" y="484"/>
                  </a:cubicBezTo>
                  <a:cubicBezTo>
                    <a:pt x="116" y="484"/>
                    <a:pt x="116" y="484"/>
                    <a:pt x="116" y="484"/>
                  </a:cubicBezTo>
                  <a:cubicBezTo>
                    <a:pt x="116" y="484"/>
                    <a:pt x="184" y="367"/>
                    <a:pt x="192" y="354"/>
                  </a:cubicBezTo>
                  <a:cubicBezTo>
                    <a:pt x="199" y="342"/>
                    <a:pt x="198" y="339"/>
                    <a:pt x="189" y="32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89" y="0"/>
                    <a:pt x="203" y="6"/>
                    <a:pt x="218" y="33"/>
                  </a:cubicBezTo>
                  <a:cubicBezTo>
                    <a:pt x="231" y="55"/>
                    <a:pt x="313" y="196"/>
                    <a:pt x="313" y="196"/>
                  </a:cubicBezTo>
                  <a:lnTo>
                    <a:pt x="318" y="19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32"/>
            <p:cNvSpPr>
              <a:spLocks/>
            </p:cNvSpPr>
            <p:nvPr/>
          </p:nvSpPr>
          <p:spPr bwMode="auto">
            <a:xfrm>
              <a:off x="3418" y="3093"/>
              <a:ext cx="230" cy="285"/>
            </a:xfrm>
            <a:custGeom>
              <a:avLst/>
              <a:gdLst>
                <a:gd name="T0" fmla="*/ 0 w 230"/>
                <a:gd name="T1" fmla="*/ 173 h 285"/>
                <a:gd name="T2" fmla="*/ 142 w 230"/>
                <a:gd name="T3" fmla="*/ 171 h 285"/>
                <a:gd name="T4" fmla="*/ 230 w 230"/>
                <a:gd name="T5" fmla="*/ 285 h 285"/>
                <a:gd name="T6" fmla="*/ 230 w 230"/>
                <a:gd name="T7" fmla="*/ 0 h 285"/>
                <a:gd name="T8" fmla="*/ 0 w 230"/>
                <a:gd name="T9" fmla="*/ 173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0" h="285">
                  <a:moveTo>
                    <a:pt x="0" y="173"/>
                  </a:moveTo>
                  <a:lnTo>
                    <a:pt x="142" y="171"/>
                  </a:lnTo>
                  <a:lnTo>
                    <a:pt x="230" y="285"/>
                  </a:lnTo>
                  <a:lnTo>
                    <a:pt x="230" y="0"/>
                  </a:lnTo>
                  <a:lnTo>
                    <a:pt x="0" y="1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33"/>
            <p:cNvSpPr>
              <a:spLocks/>
            </p:cNvSpPr>
            <p:nvPr/>
          </p:nvSpPr>
          <p:spPr bwMode="auto">
            <a:xfrm>
              <a:off x="3648" y="3207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1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1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34"/>
            <p:cNvSpPr>
              <a:spLocks/>
            </p:cNvSpPr>
            <p:nvPr/>
          </p:nvSpPr>
          <p:spPr bwMode="auto">
            <a:xfrm>
              <a:off x="3648" y="2919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1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1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35"/>
            <p:cNvSpPr>
              <a:spLocks/>
            </p:cNvSpPr>
            <p:nvPr/>
          </p:nvSpPr>
          <p:spPr bwMode="auto">
            <a:xfrm>
              <a:off x="3875" y="3321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36"/>
            <p:cNvSpPr>
              <a:spLocks/>
            </p:cNvSpPr>
            <p:nvPr/>
          </p:nvSpPr>
          <p:spPr bwMode="auto">
            <a:xfrm>
              <a:off x="3875" y="3033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2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2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37"/>
            <p:cNvSpPr>
              <a:spLocks/>
            </p:cNvSpPr>
            <p:nvPr/>
          </p:nvSpPr>
          <p:spPr bwMode="auto">
            <a:xfrm>
              <a:off x="3875" y="2748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36" name="Tekstin paikkamerkki 4">
            <a:extLst>
              <a:ext uri="{FF2B5EF4-FFF2-40B4-BE49-F238E27FC236}">
                <a16:creationId xmlns:a16="http://schemas.microsoft.com/office/drawing/2014/main" id="{7867C73D-EE16-41D1-B7CE-A35C765E3B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33427" y="2266951"/>
            <a:ext cx="4860614" cy="3371850"/>
          </a:xfrm>
        </p:spPr>
        <p:txBody>
          <a:bodyPr rtlCol="0"/>
          <a:lstStyle>
            <a:lvl1pPr marL="0" indent="0">
              <a:buNone/>
              <a:defRPr>
                <a:solidFill>
                  <a:schemeClr val="accent6"/>
                </a:solidFill>
              </a:defRPr>
            </a:lvl1pPr>
            <a:lvl2pPr>
              <a:defRPr>
                <a:solidFill>
                  <a:schemeClr val="accent6"/>
                </a:solidFill>
              </a:defRPr>
            </a:lvl2pPr>
          </a:lstStyle>
          <a:p>
            <a:pPr lvl="0" rtl="0"/>
            <a:r>
              <a:rPr lang="fi-FI" dirty="0"/>
              <a:t>Muokkaa tekstin perustyyliä</a:t>
            </a:r>
          </a:p>
          <a:p>
            <a:pPr lvl="1" rtl="0"/>
            <a:r>
              <a:rPr lang="fi-FI" dirty="0"/>
              <a:t>Toinen taso</a:t>
            </a:r>
          </a:p>
        </p:txBody>
      </p:sp>
    </p:spTree>
    <p:extLst>
      <p:ext uri="{BB962C8B-B14F-4D97-AF65-F5344CB8AC3E}">
        <p14:creationId xmlns:p14="http://schemas.microsoft.com/office/powerpoint/2010/main" val="1962125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090F41A2-6535-4CA6-81E4-026A5B56D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" y="841575"/>
            <a:ext cx="11328000" cy="432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pPr rtl="0"/>
            <a:r>
              <a:rPr lang="fi-FI" noProof="0" dirty="0"/>
              <a:t>Muokkaa sivun otsikkoa napsauttamalla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13AB95C-7DD4-4796-80E4-1B7466A2A0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2000" y="1454850"/>
            <a:ext cx="11328000" cy="467925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 rtl="0"/>
            <a:r>
              <a:rPr lang="fi-FI" noProof="0"/>
              <a:t>Muokkaa tekstin perustyyliä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1876708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  <p:sldLayoutId id="2147483747" r:id="rId15"/>
    <p:sldLayoutId id="2147483748" r:id="rId16"/>
    <p:sldLayoutId id="2147483749" r:id="rId17"/>
    <p:sldLayoutId id="2147483750" r:id="rId18"/>
    <p:sldLayoutId id="2147483751" r:id="rId19"/>
    <p:sldLayoutId id="2147483752" r:id="rId20"/>
    <p:sldLayoutId id="2147483760" r:id="rId21"/>
    <p:sldLayoutId id="2147483753" r:id="rId22"/>
    <p:sldLayoutId id="2147483754" r:id="rId23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 spc="12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6700" indent="-2667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542925" indent="-276225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09625" indent="-2667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76325" indent="-2667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43025" indent="-2667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A4BA5E1-066D-7E9A-03E4-386655E62E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Osakepoiminta 2/2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8D06127-EE68-2D60-8D1C-16A27E11444A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r>
              <a:rPr lang="fi-FI" dirty="0"/>
              <a:t>Yrityksen tuloslaskelma ja tase</a:t>
            </a:r>
          </a:p>
        </p:txBody>
      </p:sp>
    </p:spTree>
    <p:extLst>
      <p:ext uri="{BB962C8B-B14F-4D97-AF65-F5344CB8AC3E}">
        <p14:creationId xmlns:p14="http://schemas.microsoft.com/office/powerpoint/2010/main" val="5915496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857109D-627D-3397-4524-674803B662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Osakekohtainen tulos EPS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kstin paikkamerkki 2">
                <a:extLst>
                  <a:ext uri="{FF2B5EF4-FFF2-40B4-BE49-F238E27FC236}">
                    <a16:creationId xmlns:a16="http://schemas.microsoft.com/office/drawing/2014/main" id="{13533B71-D93A-C4B3-F4DA-C454430EB5C9}"/>
                  </a:ext>
                </a:extLst>
              </p:cNvPr>
              <p:cNvSpPr>
                <a:spLocks noGrp="1"/>
              </p:cNvSpPr>
              <p:nvPr>
                <p:ph type="body" sz="quarter" idx="32"/>
              </p:nvPr>
            </p:nvSpPr>
            <p:spPr>
              <a:xfrm>
                <a:off x="733424" y="1302707"/>
                <a:ext cx="10157079" cy="4396635"/>
              </a:xfrm>
            </p:spPr>
            <p:txBody>
              <a:bodyPr>
                <a:normAutofit/>
              </a:bodyPr>
              <a:lstStyle/>
              <a:p>
                <a:r>
                  <a:rPr lang="fi-FI" sz="2100" dirty="0"/>
                  <a:t>Jotta tuloslaskelmaa voidaan hyödyntää yksittäisen osakkeen arvostuksen määrittelemiseen, luvut pitää jakaa osakkeiden lukumäärällä. </a:t>
                </a:r>
              </a:p>
              <a:p>
                <a:r>
                  <a:rPr lang="fi-FI" sz="2100" dirty="0"/>
                  <a:t>Vuonna 2021 Applen osakekanta oli noin 16,7 miljardia osaketta. </a:t>
                </a:r>
              </a:p>
              <a:p>
                <a:pPr>
                  <a:spcAft>
                    <a:spcPts val="1500"/>
                  </a:spcAft>
                </a:pPr>
                <a:r>
                  <a:rPr lang="fi-FI" sz="2100" dirty="0"/>
                  <a:t>Applen osakekohtainen tulos eli EPS (</a:t>
                </a:r>
                <a:r>
                  <a:rPr lang="fi-FI" sz="2100" i="1" dirty="0"/>
                  <a:t>earnings per share</a:t>
                </a:r>
                <a:r>
                  <a:rPr lang="fi-FI" sz="2100" dirty="0"/>
                  <a:t>) oli siten:</a:t>
                </a:r>
                <a:endParaRPr lang="fi-FI" sz="1600" dirty="0"/>
              </a:p>
              <a:p>
                <a:pPr marL="630238" indent="-630238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fi-FI" b="0" i="0" smtClean="0">
                          <a:latin typeface="Cambria Math" panose="02040503050406030204" pitchFamily="18" charset="0"/>
                        </a:rPr>
                        <m:t>EPS</m:t>
                      </m:r>
                      <m:r>
                        <a:rPr lang="fi-FI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fi-FI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𝑛𝑒𝑡𝑡𝑜𝑡𝑢𝑙𝑜𝑠</m:t>
                          </m:r>
                        </m:num>
                        <m:den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𝑜𝑠𝑎𝑘𝑒𝑘𝑎𝑛𝑡𝑎</m:t>
                          </m:r>
                        </m:den>
                      </m:f>
                      <m:r>
                        <a:rPr lang="fi-FI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i-FI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94,7 </m:t>
                          </m:r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𝑚𝑟𝑑</m:t>
                          </m:r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. $</m:t>
                          </m:r>
                        </m:num>
                        <m:den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16,7 </m:t>
                          </m:r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𝑚𝑟𝑑</m:t>
                          </m:r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.</m:t>
                          </m:r>
                        </m:den>
                      </m:f>
                      <m:r>
                        <a:rPr lang="fi-FI" b="0" i="1" smtClean="0">
                          <a:latin typeface="Cambria Math" panose="02040503050406030204" pitchFamily="18" charset="0"/>
                        </a:rPr>
                        <m:t>=5,67 $</m:t>
                      </m:r>
                    </m:oMath>
                  </m:oMathPara>
                </a14:m>
                <a:endParaRPr lang="fi-FI" b="0" dirty="0"/>
              </a:p>
              <a:p>
                <a:pPr marL="0" indent="0">
                  <a:buNone/>
                </a:pPr>
                <a:endParaRPr lang="fi-FI" sz="1600" dirty="0"/>
              </a:p>
              <a:p>
                <a:pPr marL="0" indent="0">
                  <a:spcAft>
                    <a:spcPts val="1500"/>
                  </a:spcAft>
                  <a:buNone/>
                </a:pPr>
                <a:r>
                  <a:rPr lang="fi-FI" sz="2100" dirty="0"/>
                  <a:t>Osakekohtaisen tuloksen avulla voi puolestaan laskea helposti P/E-luvun:</a:t>
                </a:r>
              </a:p>
              <a:p>
                <a:pPr marL="630238" indent="-630238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fi-FI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fi-FI" b="0" i="0" smtClean="0">
                              <a:latin typeface="Cambria Math" panose="02040503050406030204" pitchFamily="18" charset="0"/>
                            </a:rPr>
                            <m:t>P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fi-FI" b="0" i="0" smtClean="0">
                              <a:latin typeface="Cambria Math" panose="02040503050406030204" pitchFamily="18" charset="0"/>
                            </a:rPr>
                            <m:t>E</m:t>
                          </m:r>
                        </m:den>
                      </m:f>
                      <m:r>
                        <a:rPr lang="fi-FI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fi-FI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𝑜𝑠𝑎𝑘𝑘𝑒𝑒𝑛</m:t>
                          </m:r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h𝑖𝑛𝑡𝑎</m:t>
                          </m:r>
                        </m:num>
                        <m:den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𝐸𝑃𝑆</m:t>
                          </m:r>
                        </m:den>
                      </m:f>
                      <m:r>
                        <a:rPr lang="fi-FI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fi-FI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125 $</m:t>
                          </m:r>
                        </m:num>
                        <m:den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5,67 $</m:t>
                          </m:r>
                        </m:den>
                      </m:f>
                      <m:r>
                        <a:rPr lang="fi-FI" b="0" i="1" smtClean="0">
                          <a:latin typeface="Cambria Math" panose="02040503050406030204" pitchFamily="18" charset="0"/>
                        </a:rPr>
                        <m:t>=22,05</m:t>
                      </m:r>
                    </m:oMath>
                  </m:oMathPara>
                </a14:m>
                <a:endParaRPr lang="fi-FI" dirty="0"/>
              </a:p>
            </p:txBody>
          </p:sp>
        </mc:Choice>
        <mc:Fallback>
          <p:sp>
            <p:nvSpPr>
              <p:cNvPr id="3" name="Tekstin paikkamerkki 2">
                <a:extLst>
                  <a:ext uri="{FF2B5EF4-FFF2-40B4-BE49-F238E27FC236}">
                    <a16:creationId xmlns:a16="http://schemas.microsoft.com/office/drawing/2014/main" id="{13533B71-D93A-C4B3-F4DA-C454430EB5C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32"/>
              </p:nvPr>
            </p:nvSpPr>
            <p:spPr>
              <a:xfrm>
                <a:off x="733424" y="1302707"/>
                <a:ext cx="10157079" cy="4396635"/>
              </a:xfrm>
              <a:blipFill>
                <a:blip r:embed="rId2"/>
                <a:stretch>
                  <a:fillRect l="-1621" t="-1942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527529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>
            <a:extLst>
              <a:ext uri="{FF2B5EF4-FFF2-40B4-BE49-F238E27FC236}">
                <a16:creationId xmlns:a16="http://schemas.microsoft.com/office/drawing/2014/main" id="{BC33E120-A11C-2FBC-C83E-83B19B32180E}"/>
              </a:ext>
            </a:extLst>
          </p:cNvPr>
          <p:cNvSpPr txBox="1"/>
          <p:nvPr/>
        </p:nvSpPr>
        <p:spPr>
          <a:xfrm>
            <a:off x="497491" y="681644"/>
            <a:ext cx="4505434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i-FI" sz="2800" b="1" dirty="0">
                <a:solidFill>
                  <a:schemeClr val="accent2">
                    <a:lumMod val="50000"/>
                  </a:schemeClr>
                </a:solidFill>
              </a:rPr>
              <a:t>TULOSLASKELMA</a:t>
            </a:r>
          </a:p>
        </p:txBody>
      </p:sp>
      <p:graphicFrame>
        <p:nvGraphicFramePr>
          <p:cNvPr id="3" name="Taulukko 4">
            <a:extLst>
              <a:ext uri="{FF2B5EF4-FFF2-40B4-BE49-F238E27FC236}">
                <a16:creationId xmlns:a16="http://schemas.microsoft.com/office/drawing/2014/main" id="{D5792EE2-3BD2-C3BE-4461-AF48F57CB172}"/>
              </a:ext>
            </a:extLst>
          </p:cNvPr>
          <p:cNvGraphicFramePr>
            <a:graphicFrameLocks noGrp="1"/>
          </p:cNvGraphicFramePr>
          <p:nvPr/>
        </p:nvGraphicFramePr>
        <p:xfrm>
          <a:off x="497491" y="1355690"/>
          <a:ext cx="3948386" cy="493878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948386">
                  <a:extLst>
                    <a:ext uri="{9D8B030D-6E8A-4147-A177-3AD203B41FA5}">
                      <a16:colId xmlns:a16="http://schemas.microsoft.com/office/drawing/2014/main" val="3753554023"/>
                    </a:ext>
                  </a:extLst>
                </a:gridCol>
              </a:tblGrid>
              <a:tr h="619547">
                <a:tc>
                  <a:txBody>
                    <a:bodyPr/>
                    <a:lstStyle/>
                    <a:p>
                      <a:pPr algn="ctr"/>
                      <a:r>
                        <a:rPr lang="fi-FI" sz="2000" b="0" dirty="0"/>
                        <a:t>Liikevaihto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0918584"/>
                  </a:ext>
                </a:extLst>
              </a:tr>
              <a:tr h="503741"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fi-FI" sz="1600" dirty="0"/>
                        <a:t>- Hankinnan ja valmistuksen kulut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541274"/>
                  </a:ext>
                </a:extLst>
              </a:tr>
              <a:tr h="553512">
                <a:tc>
                  <a:txBody>
                    <a:bodyPr/>
                    <a:lstStyle/>
                    <a:p>
                      <a:pPr algn="ctr"/>
                      <a:r>
                        <a:rPr lang="fi-FI" sz="2000" b="0" dirty="0"/>
                        <a:t>Bruttokate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4022503"/>
                  </a:ext>
                </a:extLst>
              </a:tr>
              <a:tr h="503741">
                <a:tc>
                  <a:txBody>
                    <a:bodyPr/>
                    <a:lstStyle/>
                    <a:p>
                      <a:pPr algn="ctr"/>
                      <a:r>
                        <a:rPr lang="fi-FI" sz="1600" dirty="0"/>
                        <a:t>- Hallinnon kulut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8913840"/>
                  </a:ext>
                </a:extLst>
              </a:tr>
              <a:tr h="503741">
                <a:tc>
                  <a:txBody>
                    <a:bodyPr/>
                    <a:lstStyle/>
                    <a:p>
                      <a:pPr algn="ctr"/>
                      <a:r>
                        <a:rPr lang="fi-FI" sz="2000" b="0" dirty="0"/>
                        <a:t>Liikevoitto (EBIT)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0960215"/>
                  </a:ext>
                </a:extLst>
              </a:tr>
              <a:tr h="503741">
                <a:tc>
                  <a:txBody>
                    <a:bodyPr/>
                    <a:lstStyle/>
                    <a:p>
                      <a:pPr algn="ctr"/>
                      <a:r>
                        <a:rPr lang="fi-FI" sz="1600" dirty="0"/>
                        <a:t>- Rahoituskulut (ja tuotot)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7651266"/>
                  </a:ext>
                </a:extLst>
              </a:tr>
              <a:tr h="503741">
                <a:tc>
                  <a:txBody>
                    <a:bodyPr/>
                    <a:lstStyle/>
                    <a:p>
                      <a:pPr algn="ctr"/>
                      <a:r>
                        <a:rPr lang="fi-FI" sz="2000" b="0" dirty="0"/>
                        <a:t>Voitto ennen veroja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4057859"/>
                  </a:ext>
                </a:extLst>
              </a:tr>
              <a:tr h="503741">
                <a:tc>
                  <a:txBody>
                    <a:bodyPr/>
                    <a:lstStyle/>
                    <a:p>
                      <a:pPr algn="ctr"/>
                      <a:r>
                        <a:rPr lang="fi-FI" sz="1600" dirty="0"/>
                        <a:t>- Verot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3877879"/>
                  </a:ext>
                </a:extLst>
              </a:tr>
              <a:tr h="743281">
                <a:tc>
                  <a:txBody>
                    <a:bodyPr/>
                    <a:lstStyle/>
                    <a:p>
                      <a:pPr algn="ctr"/>
                      <a:r>
                        <a:rPr lang="fi-FI" sz="2000" b="1" dirty="0"/>
                        <a:t>TILIKAUDEN VOITTO</a:t>
                      </a:r>
                    </a:p>
                    <a:p>
                      <a:pPr algn="ctr"/>
                      <a:r>
                        <a:rPr lang="fi-FI" sz="2000" b="0" dirty="0"/>
                        <a:t>(nettotulos)</a:t>
                      </a:r>
                    </a:p>
                  </a:txBody>
                  <a:tcPr anchor="b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2ECB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6115372"/>
                  </a:ext>
                </a:extLst>
              </a:tr>
            </a:tbl>
          </a:graphicData>
        </a:graphic>
      </p:graphicFrame>
      <p:pic>
        <p:nvPicPr>
          <p:cNvPr id="4" name="Picture 4">
            <a:extLst>
              <a:ext uri="{FF2B5EF4-FFF2-40B4-BE49-F238E27FC236}">
                <a16:creationId xmlns:a16="http://schemas.microsoft.com/office/drawing/2014/main" id="{1F97A08E-AB9C-90DD-FDB5-DB6BBB766D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5678" y="459536"/>
            <a:ext cx="819806" cy="81980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</p:pic>
      <p:sp>
        <p:nvSpPr>
          <p:cNvPr id="5" name="Tekstiruutu 4">
            <a:extLst>
              <a:ext uri="{FF2B5EF4-FFF2-40B4-BE49-F238E27FC236}">
                <a16:creationId xmlns:a16="http://schemas.microsoft.com/office/drawing/2014/main" id="{19AC1ADA-1F4E-E115-5346-C8F3E7FC6858}"/>
              </a:ext>
            </a:extLst>
          </p:cNvPr>
          <p:cNvSpPr txBox="1"/>
          <p:nvPr/>
        </p:nvSpPr>
        <p:spPr>
          <a:xfrm>
            <a:off x="5433850" y="629885"/>
            <a:ext cx="1292772" cy="33855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fi-FI" sz="2200" b="1" dirty="0"/>
              <a:t>2021</a:t>
            </a: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A45FBD9F-50E3-CDA8-FDBD-C98642386391}"/>
              </a:ext>
            </a:extLst>
          </p:cNvPr>
          <p:cNvSpPr txBox="1"/>
          <p:nvPr/>
        </p:nvSpPr>
        <p:spPr>
          <a:xfrm>
            <a:off x="5002925" y="2602968"/>
            <a:ext cx="172369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fi-FI" sz="2000" b="1" dirty="0">
                <a:solidFill>
                  <a:schemeClr val="accent2">
                    <a:lumMod val="50000"/>
                  </a:schemeClr>
                </a:solidFill>
              </a:rPr>
              <a:t>152,8 mrd. $</a:t>
            </a:r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996C86F9-EF56-69B9-FFD5-45DA2E703011}"/>
              </a:ext>
            </a:extLst>
          </p:cNvPr>
          <p:cNvSpPr txBox="1"/>
          <p:nvPr/>
        </p:nvSpPr>
        <p:spPr>
          <a:xfrm>
            <a:off x="4698866" y="2030932"/>
            <a:ext cx="2027756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fi-FI" sz="2000" dirty="0">
                <a:solidFill>
                  <a:srgbClr val="FF0000"/>
                </a:solidFill>
              </a:rPr>
              <a:t>- 203,0 mrd. $</a:t>
            </a:r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2FDF3970-0256-104F-AF78-CA8BC0A83FC0}"/>
              </a:ext>
            </a:extLst>
          </p:cNvPr>
          <p:cNvSpPr txBox="1"/>
          <p:nvPr/>
        </p:nvSpPr>
        <p:spPr>
          <a:xfrm>
            <a:off x="4943475" y="3102170"/>
            <a:ext cx="178314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fi-FI" sz="2000" dirty="0">
                <a:solidFill>
                  <a:srgbClr val="FF0000"/>
                </a:solidFill>
              </a:rPr>
              <a:t>- 43,9 mrd. $</a:t>
            </a:r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id="{248274B2-6F40-69B4-FA06-7833DC4C9839}"/>
              </a:ext>
            </a:extLst>
          </p:cNvPr>
          <p:cNvSpPr txBox="1"/>
          <p:nvPr/>
        </p:nvSpPr>
        <p:spPr>
          <a:xfrm>
            <a:off x="5002925" y="1481397"/>
            <a:ext cx="172369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fi-FI" sz="2000" b="1" dirty="0">
                <a:solidFill>
                  <a:schemeClr val="accent2">
                    <a:lumMod val="50000"/>
                  </a:schemeClr>
                </a:solidFill>
              </a:rPr>
              <a:t>365,8 mrd. $</a:t>
            </a:r>
          </a:p>
        </p:txBody>
      </p:sp>
      <p:sp>
        <p:nvSpPr>
          <p:cNvPr id="10" name="Tekstiruutu 9">
            <a:extLst>
              <a:ext uri="{FF2B5EF4-FFF2-40B4-BE49-F238E27FC236}">
                <a16:creationId xmlns:a16="http://schemas.microsoft.com/office/drawing/2014/main" id="{603A2F60-A277-B5BD-C931-DC8065641EA9}"/>
              </a:ext>
            </a:extLst>
          </p:cNvPr>
          <p:cNvSpPr txBox="1"/>
          <p:nvPr/>
        </p:nvSpPr>
        <p:spPr>
          <a:xfrm>
            <a:off x="5002925" y="3637109"/>
            <a:ext cx="172369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fi-FI" sz="2000" b="1" dirty="0">
                <a:solidFill>
                  <a:schemeClr val="accent2">
                    <a:lumMod val="50000"/>
                  </a:schemeClr>
                </a:solidFill>
              </a:rPr>
              <a:t>108,9 mrd. $</a:t>
            </a:r>
          </a:p>
        </p:txBody>
      </p:sp>
      <p:sp>
        <p:nvSpPr>
          <p:cNvPr id="11" name="Tekstiruutu 10">
            <a:extLst>
              <a:ext uri="{FF2B5EF4-FFF2-40B4-BE49-F238E27FC236}">
                <a16:creationId xmlns:a16="http://schemas.microsoft.com/office/drawing/2014/main" id="{31EA354F-20F1-40FA-0C94-33942CF0405C}"/>
              </a:ext>
            </a:extLst>
          </p:cNvPr>
          <p:cNvSpPr txBox="1"/>
          <p:nvPr/>
        </p:nvSpPr>
        <p:spPr>
          <a:xfrm>
            <a:off x="5002925" y="4650496"/>
            <a:ext cx="172369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fi-FI" sz="2000" b="1" dirty="0">
                <a:solidFill>
                  <a:schemeClr val="accent2">
                    <a:lumMod val="50000"/>
                  </a:schemeClr>
                </a:solidFill>
              </a:rPr>
              <a:t>109,2 mrd. $</a:t>
            </a:r>
          </a:p>
        </p:txBody>
      </p:sp>
      <p:sp>
        <p:nvSpPr>
          <p:cNvPr id="12" name="Tekstiruutu 11">
            <a:extLst>
              <a:ext uri="{FF2B5EF4-FFF2-40B4-BE49-F238E27FC236}">
                <a16:creationId xmlns:a16="http://schemas.microsoft.com/office/drawing/2014/main" id="{31C13F22-6AEC-7670-0DEF-6B2EF18B9DDA}"/>
              </a:ext>
            </a:extLst>
          </p:cNvPr>
          <p:cNvSpPr txBox="1"/>
          <p:nvPr/>
        </p:nvSpPr>
        <p:spPr>
          <a:xfrm>
            <a:off x="5002925" y="5728168"/>
            <a:ext cx="172369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fi-FI" sz="2000" b="1" dirty="0">
                <a:solidFill>
                  <a:schemeClr val="accent4">
                    <a:lumMod val="50000"/>
                  </a:schemeClr>
                </a:solidFill>
              </a:rPr>
              <a:t>94,7 mrd. $</a:t>
            </a:r>
          </a:p>
        </p:txBody>
      </p:sp>
      <p:sp>
        <p:nvSpPr>
          <p:cNvPr id="13" name="Tekstiruutu 12">
            <a:extLst>
              <a:ext uri="{FF2B5EF4-FFF2-40B4-BE49-F238E27FC236}">
                <a16:creationId xmlns:a16="http://schemas.microsoft.com/office/drawing/2014/main" id="{3A4B94E7-989A-BBF8-60AF-9BC85DCE7D35}"/>
              </a:ext>
            </a:extLst>
          </p:cNvPr>
          <p:cNvSpPr txBox="1"/>
          <p:nvPr/>
        </p:nvSpPr>
        <p:spPr>
          <a:xfrm>
            <a:off x="4827037" y="4127922"/>
            <a:ext cx="1899585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fi-FI" sz="2000" dirty="0">
                <a:solidFill>
                  <a:schemeClr val="accent4">
                    <a:lumMod val="50000"/>
                  </a:schemeClr>
                </a:solidFill>
              </a:rPr>
              <a:t>+ 0,258 mrd. $</a:t>
            </a:r>
          </a:p>
        </p:txBody>
      </p:sp>
      <p:sp>
        <p:nvSpPr>
          <p:cNvPr id="14" name="Tekstiruutu 13">
            <a:extLst>
              <a:ext uri="{FF2B5EF4-FFF2-40B4-BE49-F238E27FC236}">
                <a16:creationId xmlns:a16="http://schemas.microsoft.com/office/drawing/2014/main" id="{B34CF10F-B881-C056-8C5A-10195782101E}"/>
              </a:ext>
            </a:extLst>
          </p:cNvPr>
          <p:cNvSpPr txBox="1"/>
          <p:nvPr/>
        </p:nvSpPr>
        <p:spPr>
          <a:xfrm>
            <a:off x="5002925" y="5109762"/>
            <a:ext cx="172369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fi-FI" sz="2000" dirty="0">
                <a:solidFill>
                  <a:srgbClr val="FF0000"/>
                </a:solidFill>
              </a:rPr>
              <a:t>- 14,5 mrd. $</a:t>
            </a:r>
          </a:p>
        </p:txBody>
      </p:sp>
      <p:cxnSp>
        <p:nvCxnSpPr>
          <p:cNvPr id="28" name="Suora yhdysviiva 27">
            <a:extLst>
              <a:ext uri="{FF2B5EF4-FFF2-40B4-BE49-F238E27FC236}">
                <a16:creationId xmlns:a16="http://schemas.microsoft.com/office/drawing/2014/main" id="{CFFD7AEB-9CED-3A1E-8C7B-1153B2702181}"/>
              </a:ext>
            </a:extLst>
          </p:cNvPr>
          <p:cNvCxnSpPr>
            <a:cxnSpLocks/>
          </p:cNvCxnSpPr>
          <p:nvPr/>
        </p:nvCxnSpPr>
        <p:spPr>
          <a:xfrm>
            <a:off x="4994299" y="5553141"/>
            <a:ext cx="445638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uora yhdysviiva 28">
            <a:extLst>
              <a:ext uri="{FF2B5EF4-FFF2-40B4-BE49-F238E27FC236}">
                <a16:creationId xmlns:a16="http://schemas.microsoft.com/office/drawing/2014/main" id="{7200BE94-352E-4058-1589-C1C002C02B28}"/>
              </a:ext>
            </a:extLst>
          </p:cNvPr>
          <p:cNvCxnSpPr>
            <a:cxnSpLocks/>
          </p:cNvCxnSpPr>
          <p:nvPr/>
        </p:nvCxnSpPr>
        <p:spPr>
          <a:xfrm>
            <a:off x="4994299" y="4535394"/>
            <a:ext cx="4365296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uora yhdysviiva 29">
            <a:extLst>
              <a:ext uri="{FF2B5EF4-FFF2-40B4-BE49-F238E27FC236}">
                <a16:creationId xmlns:a16="http://schemas.microsoft.com/office/drawing/2014/main" id="{286EFDAE-C50D-6EA1-3B77-B1741800E689}"/>
              </a:ext>
            </a:extLst>
          </p:cNvPr>
          <p:cNvCxnSpPr>
            <a:cxnSpLocks/>
          </p:cNvCxnSpPr>
          <p:nvPr/>
        </p:nvCxnSpPr>
        <p:spPr>
          <a:xfrm>
            <a:off x="4994299" y="3550177"/>
            <a:ext cx="4372303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uora yhdysviiva 30">
            <a:extLst>
              <a:ext uri="{FF2B5EF4-FFF2-40B4-BE49-F238E27FC236}">
                <a16:creationId xmlns:a16="http://schemas.microsoft.com/office/drawing/2014/main" id="{1378B1F9-A223-9619-E44E-0C6C2F6491C4}"/>
              </a:ext>
            </a:extLst>
          </p:cNvPr>
          <p:cNvCxnSpPr>
            <a:cxnSpLocks/>
          </p:cNvCxnSpPr>
          <p:nvPr/>
        </p:nvCxnSpPr>
        <p:spPr>
          <a:xfrm>
            <a:off x="4994299" y="2473835"/>
            <a:ext cx="4372303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Tekstiruutu 14">
            <a:extLst>
              <a:ext uri="{FF2B5EF4-FFF2-40B4-BE49-F238E27FC236}">
                <a16:creationId xmlns:a16="http://schemas.microsoft.com/office/drawing/2014/main" id="{14DE4BD5-9FDA-BDEE-727B-4017DF287F2A}"/>
              </a:ext>
            </a:extLst>
          </p:cNvPr>
          <p:cNvSpPr txBox="1"/>
          <p:nvPr/>
        </p:nvSpPr>
        <p:spPr>
          <a:xfrm>
            <a:off x="7139836" y="511603"/>
            <a:ext cx="1957485" cy="67710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fi-FI" sz="2200" b="1" dirty="0">
                <a:solidFill>
                  <a:schemeClr val="tx2"/>
                </a:solidFill>
              </a:rPr>
              <a:t>suhteessa liikevaihtoon</a:t>
            </a:r>
          </a:p>
        </p:txBody>
      </p:sp>
      <p:sp>
        <p:nvSpPr>
          <p:cNvPr id="16" name="Tekstiruutu 15">
            <a:extLst>
              <a:ext uri="{FF2B5EF4-FFF2-40B4-BE49-F238E27FC236}">
                <a16:creationId xmlns:a16="http://schemas.microsoft.com/office/drawing/2014/main" id="{FE3B2A19-597B-C777-2467-D1E16454B931}"/>
              </a:ext>
            </a:extLst>
          </p:cNvPr>
          <p:cNvSpPr txBox="1"/>
          <p:nvPr/>
        </p:nvSpPr>
        <p:spPr>
          <a:xfrm>
            <a:off x="7373624" y="1481397"/>
            <a:ext cx="172369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fi-FI" sz="2000" b="1" dirty="0">
                <a:solidFill>
                  <a:schemeClr val="accent6">
                    <a:lumMod val="50000"/>
                  </a:schemeClr>
                </a:solidFill>
              </a:rPr>
              <a:t>100,0 %</a:t>
            </a:r>
          </a:p>
        </p:txBody>
      </p:sp>
      <p:sp>
        <p:nvSpPr>
          <p:cNvPr id="17" name="Tekstiruutu 16">
            <a:extLst>
              <a:ext uri="{FF2B5EF4-FFF2-40B4-BE49-F238E27FC236}">
                <a16:creationId xmlns:a16="http://schemas.microsoft.com/office/drawing/2014/main" id="{8F9C52F4-312A-C14A-3BC8-110662238FEC}"/>
              </a:ext>
            </a:extLst>
          </p:cNvPr>
          <p:cNvSpPr txBox="1"/>
          <p:nvPr/>
        </p:nvSpPr>
        <p:spPr>
          <a:xfrm>
            <a:off x="7373624" y="2602968"/>
            <a:ext cx="1723697" cy="58477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fi-FI" sz="2000" b="1" dirty="0">
                <a:solidFill>
                  <a:schemeClr val="accent6">
                    <a:lumMod val="50000"/>
                  </a:schemeClr>
                </a:solidFill>
              </a:rPr>
              <a:t>41,8 %</a:t>
            </a:r>
          </a:p>
          <a:p>
            <a:pPr algn="r"/>
            <a:r>
              <a:rPr lang="fi-FI" b="1" dirty="0">
                <a:solidFill>
                  <a:schemeClr val="accent2">
                    <a:lumMod val="75000"/>
                  </a:schemeClr>
                </a:solidFill>
              </a:rPr>
              <a:t>bruttokate-%</a:t>
            </a:r>
          </a:p>
        </p:txBody>
      </p:sp>
      <p:sp>
        <p:nvSpPr>
          <p:cNvPr id="38" name="Tekstiruutu 37">
            <a:extLst>
              <a:ext uri="{FF2B5EF4-FFF2-40B4-BE49-F238E27FC236}">
                <a16:creationId xmlns:a16="http://schemas.microsoft.com/office/drawing/2014/main" id="{64D3BCD2-AF2E-9E73-A8C2-E9F7A782A5D6}"/>
              </a:ext>
            </a:extLst>
          </p:cNvPr>
          <p:cNvSpPr txBox="1"/>
          <p:nvPr/>
        </p:nvSpPr>
        <p:spPr>
          <a:xfrm>
            <a:off x="7373624" y="3637109"/>
            <a:ext cx="1723697" cy="86177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fi-FI" sz="2000" b="1" dirty="0">
                <a:solidFill>
                  <a:schemeClr val="accent6">
                    <a:lumMod val="50000"/>
                  </a:schemeClr>
                </a:solidFill>
              </a:rPr>
              <a:t>29,8 %</a:t>
            </a:r>
          </a:p>
          <a:p>
            <a:pPr algn="r"/>
            <a:r>
              <a:rPr lang="fi-FI" b="1" dirty="0">
                <a:solidFill>
                  <a:schemeClr val="accent2">
                    <a:lumMod val="75000"/>
                  </a:schemeClr>
                </a:solidFill>
              </a:rPr>
              <a:t>liikevoitto-%</a:t>
            </a:r>
          </a:p>
          <a:p>
            <a:pPr algn="r"/>
            <a:r>
              <a:rPr lang="fi-FI" b="1" dirty="0">
                <a:solidFill>
                  <a:schemeClr val="accent2">
                    <a:lumMod val="75000"/>
                  </a:schemeClr>
                </a:solidFill>
              </a:rPr>
              <a:t>(EBIT-%)</a:t>
            </a:r>
          </a:p>
        </p:txBody>
      </p:sp>
      <p:sp>
        <p:nvSpPr>
          <p:cNvPr id="39" name="Tekstiruutu 38">
            <a:extLst>
              <a:ext uri="{FF2B5EF4-FFF2-40B4-BE49-F238E27FC236}">
                <a16:creationId xmlns:a16="http://schemas.microsoft.com/office/drawing/2014/main" id="{2EDC12D4-D415-763F-0390-3A340C20A79F}"/>
              </a:ext>
            </a:extLst>
          </p:cNvPr>
          <p:cNvSpPr txBox="1"/>
          <p:nvPr/>
        </p:nvSpPr>
        <p:spPr>
          <a:xfrm>
            <a:off x="7373624" y="4650496"/>
            <a:ext cx="172369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fi-FI" sz="2000" b="1" dirty="0">
                <a:solidFill>
                  <a:schemeClr val="accent6">
                    <a:lumMod val="50000"/>
                  </a:schemeClr>
                </a:solidFill>
              </a:rPr>
              <a:t>  29,9 %</a:t>
            </a:r>
          </a:p>
        </p:txBody>
      </p:sp>
      <p:sp>
        <p:nvSpPr>
          <p:cNvPr id="40" name="Tekstiruutu 39">
            <a:extLst>
              <a:ext uri="{FF2B5EF4-FFF2-40B4-BE49-F238E27FC236}">
                <a16:creationId xmlns:a16="http://schemas.microsoft.com/office/drawing/2014/main" id="{3D8A934F-D107-A839-3159-39A7124527C2}"/>
              </a:ext>
            </a:extLst>
          </p:cNvPr>
          <p:cNvSpPr txBox="1"/>
          <p:nvPr/>
        </p:nvSpPr>
        <p:spPr>
          <a:xfrm>
            <a:off x="7373624" y="5728168"/>
            <a:ext cx="1723697" cy="58477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fi-FI" sz="2000" b="1" dirty="0">
                <a:solidFill>
                  <a:schemeClr val="accent6">
                    <a:lumMod val="50000"/>
                  </a:schemeClr>
                </a:solidFill>
              </a:rPr>
              <a:t>25,9 %</a:t>
            </a:r>
          </a:p>
          <a:p>
            <a:pPr algn="r"/>
            <a:r>
              <a:rPr lang="fi-FI" b="1" dirty="0">
                <a:solidFill>
                  <a:schemeClr val="accent2">
                    <a:lumMod val="75000"/>
                  </a:schemeClr>
                </a:solidFill>
              </a:rPr>
              <a:t>nettotulos-%</a:t>
            </a:r>
          </a:p>
        </p:txBody>
      </p:sp>
    </p:spTree>
    <p:extLst>
      <p:ext uri="{BB962C8B-B14F-4D97-AF65-F5344CB8AC3E}">
        <p14:creationId xmlns:p14="http://schemas.microsoft.com/office/powerpoint/2010/main" val="3048060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38" grpId="0"/>
      <p:bldP spid="39" grpId="0"/>
      <p:bldP spid="4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Sisällön paikkamerkki 3">
                <a:extLst>
                  <a:ext uri="{FF2B5EF4-FFF2-40B4-BE49-F238E27FC236}">
                    <a16:creationId xmlns:a16="http://schemas.microsoft.com/office/drawing/2014/main" id="{5DF78A37-3947-5AF7-CD41-1AEA8B0AD1A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77632" y="1161177"/>
                <a:ext cx="10941425" cy="4874261"/>
              </a:xfrm>
              <a:prstGeom prst="rect">
                <a:avLst/>
              </a:prstGeom>
            </p:spPr>
            <p:txBody>
              <a:bodyPr/>
              <a:lstStyle>
                <a:lvl1pPr marL="266700" indent="-2667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2925" indent="-276225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09625" indent="-2667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76325" indent="-2667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43025" indent="-2667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fi-FI" sz="2200" dirty="0"/>
                  <a:t>Yrityksen </a:t>
                </a:r>
                <a:r>
                  <a:rPr lang="fi-FI" sz="2200" b="1" dirty="0"/>
                  <a:t>markkina-arvo</a:t>
                </a:r>
                <a:r>
                  <a:rPr lang="fi-FI" sz="2200" dirty="0"/>
                  <a:t> on osakkeen hinta x osakkeiden lukumäärä. Se on hinta, jolla teoriassa yrityksen voisi ostaa kokonaan pörssistä (mikäli omistajat ovat halukkaita myymään). </a:t>
                </a:r>
              </a:p>
              <a:p>
                <a:pPr marL="627063" lvl="1" indent="-263525">
                  <a:lnSpc>
                    <a:spcPct val="100000"/>
                  </a:lnSpc>
                </a:pPr>
                <a:r>
                  <a:rPr lang="fi-FI" sz="1800" dirty="0"/>
                  <a:t>esimerkiksi Applen markkina-arvo kesällä 2021 oli noin kaksi biljoonaa dollaria</a:t>
                </a:r>
              </a:p>
              <a:p>
                <a:pPr marL="627063" lvl="1" indent="-263525">
                  <a:lnSpc>
                    <a:spcPct val="100000"/>
                  </a:lnSpc>
                  <a:spcAft>
                    <a:spcPts val="400"/>
                  </a:spcAft>
                  <a:buFont typeface="Arial" panose="020B0604020202020204" pitchFamily="34" charset="0"/>
                  <a:buNone/>
                </a:pPr>
                <a:r>
                  <a:rPr lang="fi-FI" sz="1800" dirty="0"/>
                  <a:t>      (125 $ x 16,7 mrd. osaketta = 2 087 mrd. $). </a:t>
                </a:r>
              </a:p>
              <a:p>
                <a:pPr>
                  <a:lnSpc>
                    <a:spcPct val="100000"/>
                  </a:lnSpc>
                  <a:spcAft>
                    <a:spcPts val="1200"/>
                  </a:spcAft>
                </a:pPr>
                <a:r>
                  <a:rPr lang="fi-FI" sz="2200" dirty="0"/>
                  <a:t>Markkina-arvolla ja tuloslaskelman tiedoilla voidaan laskea useita hyödyllisiä tunnuslukuja, kuten: </a:t>
                </a:r>
                <a:endParaRPr lang="fi-FI" sz="2400" dirty="0"/>
              </a:p>
              <a:p>
                <a:pPr marL="358775" lvl="1" indent="0">
                  <a:lnSpc>
                    <a:spcPct val="100000"/>
                  </a:lnSpc>
                  <a:spcAft>
                    <a:spcPts val="1200"/>
                  </a:spcAft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fi-FI" sz="2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fi-FI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markkina</m:t>
                          </m:r>
                          <m:r>
                            <m:rPr>
                              <m:nor/>
                            </m:rPr>
                            <a:rPr lang="fi-FI" sz="2000" b="0" i="0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-</m:t>
                          </m:r>
                          <m:r>
                            <m:rPr>
                              <m:nor/>
                            </m:rPr>
                            <a:rPr lang="fi-FI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arvo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fi-FI" sz="200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liikevaihto</m:t>
                          </m:r>
                        </m:den>
                      </m:f>
                      <m:r>
                        <a:rPr lang="fi-FI" sz="20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i-FI" sz="2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sz="2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</m:num>
                        <m:den>
                          <m:r>
                            <a:rPr lang="fi-FI" sz="2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𝑆</m:t>
                          </m:r>
                        </m:den>
                      </m:f>
                      <m:r>
                        <a:rPr lang="fi-FI" sz="20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fi-FI" sz="20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358775" lvl="1" indent="0">
                  <a:lnSpc>
                    <a:spcPct val="100000"/>
                  </a:lnSpc>
                  <a:spcAft>
                    <a:spcPts val="1200"/>
                  </a:spcAft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fi-FI" sz="2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fi-FI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markkina</m:t>
                          </m:r>
                          <m:r>
                            <m:rPr>
                              <m:nor/>
                            </m:rPr>
                            <a:rPr lang="fi-FI" sz="2000" b="0" i="0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-</m:t>
                          </m:r>
                          <m:r>
                            <m:rPr>
                              <m:nor/>
                            </m:rPr>
                            <a:rPr lang="fi-FI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arvo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fi-FI" sz="2000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liiketulos</m:t>
                          </m:r>
                        </m:den>
                      </m:f>
                      <m:r>
                        <a:rPr lang="fi-FI" sz="20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i-FI" sz="2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sz="2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</m:num>
                        <m:den>
                          <m:r>
                            <a:rPr lang="fi-FI" sz="2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𝐸𝐵𝐼𝑇</m:t>
                          </m:r>
                        </m:den>
                      </m:f>
                    </m:oMath>
                  </m:oMathPara>
                </a14:m>
                <a:endParaRPr lang="fi-FI" sz="20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358775" lvl="1" indent="0">
                  <a:lnSpc>
                    <a:spcPct val="100000"/>
                  </a:lnSpc>
                  <a:spcAft>
                    <a:spcPts val="1200"/>
                  </a:spcAft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fi-FI" sz="2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fi-FI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markkina</m:t>
                          </m:r>
                          <m:r>
                            <m:rPr>
                              <m:nor/>
                            </m:rPr>
                            <a:rPr lang="fi-FI" sz="2000" b="0" i="0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-</m:t>
                          </m:r>
                          <m:r>
                            <m:rPr>
                              <m:nor/>
                            </m:rPr>
                            <a:rPr lang="fi-FI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arvo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fi-FI" sz="2000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nettotulos</m:t>
                          </m:r>
                        </m:den>
                      </m:f>
                      <m:r>
                        <a:rPr lang="fi-FI" sz="200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i-FI" sz="2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sz="200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num>
                        <m:den>
                          <m:r>
                            <a:rPr lang="fi-FI" sz="200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den>
                      </m:f>
                    </m:oMath>
                  </m:oMathPara>
                </a14:m>
                <a:endParaRPr lang="fi-FI" sz="2000" dirty="0"/>
              </a:p>
              <a:p>
                <a:pPr marL="358775" lvl="1" indent="0">
                  <a:lnSpc>
                    <a:spcPct val="100000"/>
                  </a:lnSpc>
                  <a:buFont typeface="Arial" panose="020B0604020202020204" pitchFamily="34" charset="0"/>
                  <a:buNone/>
                </a:pPr>
                <a:endParaRPr lang="fi-FI" sz="2400" dirty="0"/>
              </a:p>
            </p:txBody>
          </p:sp>
        </mc:Choice>
        <mc:Fallback>
          <p:sp>
            <p:nvSpPr>
              <p:cNvPr id="3" name="Sisällön paikkamerkki 3">
                <a:extLst>
                  <a:ext uri="{FF2B5EF4-FFF2-40B4-BE49-F238E27FC236}">
                    <a16:creationId xmlns:a16="http://schemas.microsoft.com/office/drawing/2014/main" id="{5DF78A37-3947-5AF7-CD41-1AEA8B0AD1A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7632" y="1161177"/>
                <a:ext cx="10941425" cy="4874261"/>
              </a:xfrm>
              <a:prstGeom prst="rect">
                <a:avLst/>
              </a:prstGeom>
              <a:blipFill>
                <a:blip r:embed="rId2"/>
                <a:stretch>
                  <a:fillRect l="-613" t="-625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Kuvaselite: Nuoli vasemmalle 3">
            <a:extLst>
              <a:ext uri="{FF2B5EF4-FFF2-40B4-BE49-F238E27FC236}">
                <a16:creationId xmlns:a16="http://schemas.microsoft.com/office/drawing/2014/main" id="{23CE29F7-4B58-5C40-3681-E7FD68D9EEC4}"/>
              </a:ext>
            </a:extLst>
          </p:cNvPr>
          <p:cNvSpPr/>
          <p:nvPr/>
        </p:nvSpPr>
        <p:spPr>
          <a:xfrm>
            <a:off x="3748017" y="3865918"/>
            <a:ext cx="7838558" cy="643451"/>
          </a:xfrm>
          <a:prstGeom prst="leftArrowCallout">
            <a:avLst>
              <a:gd name="adj1" fmla="val 21256"/>
              <a:gd name="adj2" fmla="val 22616"/>
              <a:gd name="adj3" fmla="val 19491"/>
              <a:gd name="adj4" fmla="val 95294"/>
            </a:avLst>
          </a:prstGeom>
          <a:solidFill>
            <a:schemeClr val="accent4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1400" b="1" dirty="0">
                <a:solidFill>
                  <a:schemeClr val="tx1"/>
                </a:solidFill>
              </a:rPr>
              <a:t>P/S </a:t>
            </a:r>
            <a:r>
              <a:rPr lang="fi-FI" sz="1400" dirty="0">
                <a:solidFill>
                  <a:schemeClr val="tx1"/>
                </a:solidFill>
              </a:rPr>
              <a:t>on yrityksestä maksettava hinta suhteessa sen nykyisen liiketoiminnan kokoon. Tämä on hyödyllinen tunnusluku kasvuyritysten arvon määrittämiseen. </a:t>
            </a:r>
          </a:p>
        </p:txBody>
      </p:sp>
      <p:sp>
        <p:nvSpPr>
          <p:cNvPr id="5" name="Kuvaselite: Nuoli vasemmalle 4">
            <a:extLst>
              <a:ext uri="{FF2B5EF4-FFF2-40B4-BE49-F238E27FC236}">
                <a16:creationId xmlns:a16="http://schemas.microsoft.com/office/drawing/2014/main" id="{07AC5FEB-376D-E903-C0D5-EB41AEAEE627}"/>
              </a:ext>
            </a:extLst>
          </p:cNvPr>
          <p:cNvSpPr/>
          <p:nvPr/>
        </p:nvSpPr>
        <p:spPr>
          <a:xfrm>
            <a:off x="4070495" y="4644954"/>
            <a:ext cx="7584820" cy="628504"/>
          </a:xfrm>
          <a:prstGeom prst="leftArrowCallout">
            <a:avLst>
              <a:gd name="adj1" fmla="val 21256"/>
              <a:gd name="adj2" fmla="val 22616"/>
              <a:gd name="adj3" fmla="val 19491"/>
              <a:gd name="adj4" fmla="val 95294"/>
            </a:avLst>
          </a:prstGeom>
          <a:solidFill>
            <a:schemeClr val="accent4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1400" b="1" dirty="0">
                <a:solidFill>
                  <a:schemeClr val="tx1"/>
                </a:solidFill>
              </a:rPr>
              <a:t>EBIT</a:t>
            </a:r>
            <a:r>
              <a:rPr lang="fi-FI" sz="1400" dirty="0">
                <a:solidFill>
                  <a:schemeClr val="tx1"/>
                </a:solidFill>
              </a:rPr>
              <a:t> on yrityksen tulos ennen rahoituskuluja ja veroja (</a:t>
            </a:r>
            <a:r>
              <a:rPr lang="fi-FI" sz="1400" i="1" dirty="0">
                <a:solidFill>
                  <a:schemeClr val="tx1"/>
                </a:solidFill>
              </a:rPr>
              <a:t>earnings </a:t>
            </a:r>
            <a:r>
              <a:rPr lang="fi-FI" sz="1400" i="1" dirty="0" err="1">
                <a:solidFill>
                  <a:schemeClr val="tx1"/>
                </a:solidFill>
              </a:rPr>
              <a:t>before</a:t>
            </a:r>
            <a:r>
              <a:rPr lang="fi-FI" sz="1400" i="1" dirty="0">
                <a:solidFill>
                  <a:schemeClr val="tx1"/>
                </a:solidFill>
              </a:rPr>
              <a:t> </a:t>
            </a:r>
            <a:r>
              <a:rPr lang="fi-FI" sz="1400" i="1" dirty="0" err="1">
                <a:solidFill>
                  <a:schemeClr val="tx1"/>
                </a:solidFill>
              </a:rPr>
              <a:t>interest</a:t>
            </a:r>
            <a:r>
              <a:rPr lang="fi-FI" sz="1400" i="1" dirty="0">
                <a:solidFill>
                  <a:schemeClr val="tx1"/>
                </a:solidFill>
              </a:rPr>
              <a:t> and </a:t>
            </a:r>
            <a:r>
              <a:rPr lang="fi-FI" sz="1400" i="1" dirty="0" err="1">
                <a:solidFill>
                  <a:schemeClr val="tx1"/>
                </a:solidFill>
              </a:rPr>
              <a:t>taxes</a:t>
            </a:r>
            <a:r>
              <a:rPr lang="fi-FI" sz="1400" dirty="0">
                <a:solidFill>
                  <a:schemeClr val="tx1"/>
                </a:solidFill>
              </a:rPr>
              <a:t>). Se on hyvä tunnusluku yrityksen liiketoiminnan arvottamiseen.  </a:t>
            </a:r>
          </a:p>
        </p:txBody>
      </p:sp>
      <p:sp>
        <p:nvSpPr>
          <p:cNvPr id="6" name="Kuvaselite: Nuoli vasemmalle 5">
            <a:extLst>
              <a:ext uri="{FF2B5EF4-FFF2-40B4-BE49-F238E27FC236}">
                <a16:creationId xmlns:a16="http://schemas.microsoft.com/office/drawing/2014/main" id="{E781F86C-C4C9-DBB3-A154-56FAE4920A56}"/>
              </a:ext>
            </a:extLst>
          </p:cNvPr>
          <p:cNvSpPr/>
          <p:nvPr/>
        </p:nvSpPr>
        <p:spPr>
          <a:xfrm>
            <a:off x="3810648" y="5374384"/>
            <a:ext cx="6473221" cy="600531"/>
          </a:xfrm>
          <a:prstGeom prst="leftArrowCallout">
            <a:avLst>
              <a:gd name="adj1" fmla="val 21256"/>
              <a:gd name="adj2" fmla="val 22616"/>
              <a:gd name="adj3" fmla="val 19491"/>
              <a:gd name="adj4" fmla="val 95294"/>
            </a:avLst>
          </a:prstGeom>
          <a:solidFill>
            <a:schemeClr val="accent4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1400" b="1" dirty="0">
                <a:solidFill>
                  <a:schemeClr val="tx1"/>
                </a:solidFill>
              </a:rPr>
              <a:t>P/E </a:t>
            </a:r>
            <a:r>
              <a:rPr lang="fi-FI" sz="1400" dirty="0">
                <a:solidFill>
                  <a:schemeClr val="tx1"/>
                </a:solidFill>
              </a:rPr>
              <a:t>on kätevä ja laajasti käytetty tunnusluku, mutta se voi antaa virheellisen kuvan esim. voimakkaasti kasvavien yritysten arvosta.  </a:t>
            </a:r>
          </a:p>
        </p:txBody>
      </p:sp>
      <p:sp>
        <p:nvSpPr>
          <p:cNvPr id="9" name="Otsikko 1">
            <a:extLst>
              <a:ext uri="{FF2B5EF4-FFF2-40B4-BE49-F238E27FC236}">
                <a16:creationId xmlns:a16="http://schemas.microsoft.com/office/drawing/2014/main" id="{B15F3625-4F85-6AB5-BABA-78C619176C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0242" y="409576"/>
            <a:ext cx="9052833" cy="895350"/>
          </a:xfrm>
        </p:spPr>
        <p:txBody>
          <a:bodyPr/>
          <a:lstStyle/>
          <a:p>
            <a:r>
              <a:rPr lang="fi-FI" b="1" dirty="0"/>
              <a:t>Muita tunnuslukuja</a:t>
            </a:r>
          </a:p>
        </p:txBody>
      </p:sp>
    </p:spTree>
    <p:extLst>
      <p:ext uri="{BB962C8B-B14F-4D97-AF65-F5344CB8AC3E}">
        <p14:creationId xmlns:p14="http://schemas.microsoft.com/office/powerpoint/2010/main" val="147504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  <p:bldP spid="5" grpId="0" animBg="1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9E0EC67-FAA8-A685-7539-633B2AE1EE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3200" b="1" dirty="0">
                <a:solidFill>
                  <a:schemeClr val="tx2"/>
                </a:solidFill>
              </a:rPr>
              <a:t>Tehtävä</a:t>
            </a:r>
            <a:endParaRPr lang="fi-FI" b="1" dirty="0">
              <a:solidFill>
                <a:schemeClr val="tx2"/>
              </a:solidFill>
            </a:endParaRP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2D4BAF5-12A1-0C26-F13A-81FECD50D05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733424" y="1678488"/>
            <a:ext cx="10422255" cy="3779338"/>
          </a:xfrm>
        </p:spPr>
        <p:txBody>
          <a:bodyPr/>
          <a:lstStyle/>
          <a:p>
            <a:pPr marL="0" indent="0">
              <a:buNone/>
            </a:pPr>
            <a:r>
              <a:rPr lang="fi-FI" sz="2400" dirty="0"/>
              <a:t>Valitse jokin suomalainen pörssiyritys (esim. Nokia, Marimekko tai Elisa) ja etsi sen viime tilikauden </a:t>
            </a:r>
            <a:r>
              <a:rPr lang="fi-FI" sz="2400" b="1" dirty="0"/>
              <a:t>tuloslaskelma</a:t>
            </a:r>
            <a:r>
              <a:rPr lang="fi-FI" sz="2400" dirty="0"/>
              <a:t>. Se löytyy yrityksen </a:t>
            </a:r>
            <a:r>
              <a:rPr lang="fi-FI" sz="2400" b="1" dirty="0"/>
              <a:t>tilinpäätöksestä</a:t>
            </a:r>
            <a:r>
              <a:rPr lang="fi-FI" sz="2400" dirty="0"/>
              <a:t>. Täytä opettajan jakama moniste tuloslaskelman tiedoilla ja vertaa yrityksen tietoja Appleen. </a:t>
            </a:r>
          </a:p>
          <a:p>
            <a:pPr marL="0" indent="0">
              <a:buNone/>
            </a:pPr>
            <a:endParaRPr lang="fi-FI" sz="2400" dirty="0"/>
          </a:p>
          <a:p>
            <a:pPr marL="0" indent="0">
              <a:buNone/>
            </a:pPr>
            <a:r>
              <a:rPr lang="fi-FI" sz="2400" dirty="0"/>
              <a:t>Käy läpi selvittämäsi tiedot vierustoverisi kanssa. Pohtikaa, kumpi yrityksistä on tuloslaskelman tietojen perusteella houkuttelevampi sijoituskohde.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321969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0E191F2-9571-EF55-7640-C94264744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>
                <a:solidFill>
                  <a:schemeClr val="tx2"/>
                </a:solidFill>
              </a:rPr>
              <a:t>Mikä on tase? 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FA2DCAF-04A4-62C8-0D80-5E4864D77B17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733424" y="1340285"/>
            <a:ext cx="10189272" cy="4546948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20000"/>
              </a:lnSpc>
            </a:pPr>
            <a:r>
              <a:rPr lang="fi-FI" sz="2800" b="1" dirty="0"/>
              <a:t>Tase</a:t>
            </a:r>
            <a:r>
              <a:rPr lang="fi-FI" sz="2800" dirty="0"/>
              <a:t> (</a:t>
            </a:r>
            <a:r>
              <a:rPr lang="fi-FI" sz="2800" i="1" dirty="0"/>
              <a:t>balance sheet</a:t>
            </a:r>
            <a:r>
              <a:rPr lang="fi-FI" sz="2800" dirty="0"/>
              <a:t>) kertoo yrityksen varallisuuden, velat ja oman pääoman jonain tiettynä päivänä (esim. 31. joulukuuta 2024).</a:t>
            </a:r>
          </a:p>
          <a:p>
            <a:pPr>
              <a:lnSpc>
                <a:spcPct val="120000"/>
              </a:lnSpc>
              <a:spcAft>
                <a:spcPts val="500"/>
              </a:spcAft>
            </a:pPr>
            <a:r>
              <a:rPr lang="fi-FI" sz="2800" dirty="0">
                <a:solidFill>
                  <a:schemeClr val="tx2"/>
                </a:solidFill>
              </a:rPr>
              <a:t>Taseen voi hahmottaa kahdella tavalla:</a:t>
            </a:r>
          </a:p>
          <a:p>
            <a:pPr marL="815975" lvl="1" indent="-45720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Font typeface="+mj-lt"/>
              <a:buAutoNum type="arabicPeriod"/>
            </a:pPr>
            <a:r>
              <a:rPr lang="fi-FI" sz="2400" b="1" dirty="0"/>
              <a:t>Varallisuus</a:t>
            </a:r>
            <a:r>
              <a:rPr lang="fi-FI" sz="2400" dirty="0"/>
              <a:t> (vastaavat) = </a:t>
            </a:r>
            <a:r>
              <a:rPr lang="fi-FI" sz="2400" b="1" dirty="0"/>
              <a:t>velat</a:t>
            </a:r>
            <a:r>
              <a:rPr lang="fi-FI" sz="2400" dirty="0"/>
              <a:t> + </a:t>
            </a:r>
            <a:r>
              <a:rPr lang="fi-FI" sz="2400" b="1" dirty="0"/>
              <a:t>oma</a:t>
            </a:r>
            <a:r>
              <a:rPr lang="fi-FI" sz="2400" dirty="0"/>
              <a:t> </a:t>
            </a:r>
            <a:r>
              <a:rPr lang="fi-FI" sz="2400" b="1" dirty="0"/>
              <a:t>pääoma</a:t>
            </a:r>
            <a:r>
              <a:rPr lang="fi-FI" sz="2400" dirty="0"/>
              <a:t> (vastattavat)</a:t>
            </a:r>
          </a:p>
          <a:p>
            <a:pPr marL="815975" lvl="1" indent="-457200">
              <a:lnSpc>
                <a:spcPct val="120000"/>
              </a:lnSpc>
              <a:buClr>
                <a:srgbClr val="002060"/>
              </a:buClr>
              <a:buFont typeface="+mj-lt"/>
              <a:buAutoNum type="arabicPeriod"/>
            </a:pPr>
            <a:r>
              <a:rPr lang="fi-FI" sz="2400" b="1" dirty="0"/>
              <a:t>Oma</a:t>
            </a:r>
            <a:r>
              <a:rPr lang="fi-FI" sz="2400" dirty="0"/>
              <a:t> </a:t>
            </a:r>
            <a:r>
              <a:rPr lang="fi-FI" sz="2400" b="1" dirty="0"/>
              <a:t>pääoma</a:t>
            </a:r>
            <a:r>
              <a:rPr lang="fi-FI" sz="2400" dirty="0"/>
              <a:t> = </a:t>
            </a:r>
            <a:r>
              <a:rPr lang="fi-FI" sz="2400" b="1" dirty="0"/>
              <a:t>varallisuus</a:t>
            </a:r>
            <a:r>
              <a:rPr lang="fi-FI" sz="2400" dirty="0"/>
              <a:t> – </a:t>
            </a:r>
            <a:r>
              <a:rPr lang="fi-FI" sz="2400" b="1" dirty="0"/>
              <a:t>velat</a:t>
            </a:r>
            <a:r>
              <a:rPr lang="fi-FI" sz="2400" dirty="0"/>
              <a:t> 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500"/>
              </a:spcAft>
            </a:pPr>
            <a:r>
              <a:rPr lang="fi-FI" sz="2800" dirty="0"/>
              <a:t>Siinä missä tuloslaskelma kuvaa yrityksen liiketoiminnan kannattavuutta, tase paljastaa sen taloudellisen tilanteen. 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buClr>
                <a:srgbClr val="002060"/>
              </a:buClr>
            </a:pPr>
            <a:r>
              <a:rPr lang="fi-FI" sz="2400" dirty="0"/>
              <a:t>Mitä vahvempi tase, sitä paremmin yritys kestää vastoinkäymisiä kuten laskusuhdanteita tai epäonnistuneita investointeja.</a:t>
            </a:r>
          </a:p>
          <a:p>
            <a:pPr>
              <a:lnSpc>
                <a:spcPct val="120000"/>
              </a:lnSpc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68782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>
            <a:extLst>
              <a:ext uri="{FF2B5EF4-FFF2-40B4-BE49-F238E27FC236}">
                <a16:creationId xmlns:a16="http://schemas.microsoft.com/office/drawing/2014/main" id="{7E37D8CB-5F0A-6257-B6B6-BC55FC96A1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322" y="1052929"/>
            <a:ext cx="9735909" cy="5639587"/>
          </a:xfrm>
          <a:prstGeom prst="rect">
            <a:avLst/>
          </a:prstGeom>
        </p:spPr>
      </p:pic>
      <p:sp>
        <p:nvSpPr>
          <p:cNvPr id="12" name="Kuvaselite: Nuoli vasemmalle 11">
            <a:extLst>
              <a:ext uri="{FF2B5EF4-FFF2-40B4-BE49-F238E27FC236}">
                <a16:creationId xmlns:a16="http://schemas.microsoft.com/office/drawing/2014/main" id="{5D6D209F-7C6A-BAA3-3002-B70FCAB5587D}"/>
              </a:ext>
            </a:extLst>
          </p:cNvPr>
          <p:cNvSpPr/>
          <p:nvPr/>
        </p:nvSpPr>
        <p:spPr>
          <a:xfrm>
            <a:off x="8367952" y="4890814"/>
            <a:ext cx="2775857" cy="663097"/>
          </a:xfrm>
          <a:prstGeom prst="leftArrowCallout">
            <a:avLst>
              <a:gd name="adj1" fmla="val 12806"/>
              <a:gd name="adj2" fmla="val 22616"/>
              <a:gd name="adj3" fmla="val 15266"/>
              <a:gd name="adj4" fmla="val 88362"/>
            </a:avLst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4138"/>
            <a:r>
              <a:rPr lang="fi-FI" sz="1500" dirty="0">
                <a:solidFill>
                  <a:schemeClr val="tx1"/>
                </a:solidFill>
              </a:rPr>
              <a:t>Myydyt tuotteet, joita ei ole vielä maksettu.  </a:t>
            </a:r>
          </a:p>
        </p:txBody>
      </p:sp>
      <p:sp>
        <p:nvSpPr>
          <p:cNvPr id="8" name="Kuvaselite: Nuoli vasemmalle 7">
            <a:extLst>
              <a:ext uri="{FF2B5EF4-FFF2-40B4-BE49-F238E27FC236}">
                <a16:creationId xmlns:a16="http://schemas.microsoft.com/office/drawing/2014/main" id="{89A9722D-A7F6-2498-7785-06CBFBA78EF1}"/>
              </a:ext>
            </a:extLst>
          </p:cNvPr>
          <p:cNvSpPr/>
          <p:nvPr/>
        </p:nvSpPr>
        <p:spPr>
          <a:xfrm>
            <a:off x="8233365" y="4477735"/>
            <a:ext cx="3858427" cy="960875"/>
          </a:xfrm>
          <a:prstGeom prst="leftArrowCallout">
            <a:avLst>
              <a:gd name="adj1" fmla="val 12806"/>
              <a:gd name="adj2" fmla="val 22616"/>
              <a:gd name="adj3" fmla="val 15266"/>
              <a:gd name="adj4" fmla="val 90215"/>
            </a:avLst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4138"/>
            <a:r>
              <a:rPr lang="fi-FI" sz="1400" dirty="0">
                <a:solidFill>
                  <a:schemeClr val="tx1"/>
                </a:solidFill>
              </a:rPr>
              <a:t>Aineet ja tarvikkeet (esim. kankaat), keskeneräiset tuotteet ja myymättä olevat tuotteet (varastot).  </a:t>
            </a:r>
          </a:p>
        </p:txBody>
      </p:sp>
      <p:sp>
        <p:nvSpPr>
          <p:cNvPr id="11" name="Kuvaselite: Nuoli vasemmalle 10">
            <a:extLst>
              <a:ext uri="{FF2B5EF4-FFF2-40B4-BE49-F238E27FC236}">
                <a16:creationId xmlns:a16="http://schemas.microsoft.com/office/drawing/2014/main" id="{BC1D5F4E-CDE1-F92A-0C51-05546410DB45}"/>
              </a:ext>
            </a:extLst>
          </p:cNvPr>
          <p:cNvSpPr/>
          <p:nvPr/>
        </p:nvSpPr>
        <p:spPr>
          <a:xfrm>
            <a:off x="8304079" y="3222639"/>
            <a:ext cx="2839730" cy="895552"/>
          </a:xfrm>
          <a:prstGeom prst="leftArrowCallout">
            <a:avLst>
              <a:gd name="adj1" fmla="val 12806"/>
              <a:gd name="adj2" fmla="val 24876"/>
              <a:gd name="adj3" fmla="val 19784"/>
              <a:gd name="adj4" fmla="val 85091"/>
            </a:avLst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4138"/>
            <a:r>
              <a:rPr lang="fi-FI" sz="1500" dirty="0">
                <a:solidFill>
                  <a:schemeClr val="tx1"/>
                </a:solidFill>
              </a:rPr>
              <a:t>Yrityksen omistamat arvopaperit, kuten osakkeet, velkakirjat.  </a:t>
            </a:r>
          </a:p>
        </p:txBody>
      </p:sp>
      <p:sp>
        <p:nvSpPr>
          <p:cNvPr id="10" name="Kuvaselite: Nuoli vasemmalle 9">
            <a:extLst>
              <a:ext uri="{FF2B5EF4-FFF2-40B4-BE49-F238E27FC236}">
                <a16:creationId xmlns:a16="http://schemas.microsoft.com/office/drawing/2014/main" id="{E5F7A23C-1089-4438-7344-D809005E4039}"/>
              </a:ext>
            </a:extLst>
          </p:cNvPr>
          <p:cNvSpPr/>
          <p:nvPr/>
        </p:nvSpPr>
        <p:spPr>
          <a:xfrm>
            <a:off x="8325129" y="2993721"/>
            <a:ext cx="3198815" cy="751561"/>
          </a:xfrm>
          <a:prstGeom prst="leftArrowCallout">
            <a:avLst>
              <a:gd name="adj1" fmla="val 12806"/>
              <a:gd name="adj2" fmla="val 22616"/>
              <a:gd name="adj3" fmla="val 15266"/>
              <a:gd name="adj4" fmla="val 86191"/>
            </a:avLst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4138"/>
            <a:r>
              <a:rPr lang="fi-FI" sz="1500" dirty="0">
                <a:solidFill>
                  <a:schemeClr val="tx1"/>
                </a:solidFill>
              </a:rPr>
              <a:t>Esim. kiinteistöt, koneet, maa, rakennukset. </a:t>
            </a:r>
          </a:p>
        </p:txBody>
      </p:sp>
      <p:sp>
        <p:nvSpPr>
          <p:cNvPr id="9" name="Kuvaselite: Nuoli vasemmalle 8">
            <a:extLst>
              <a:ext uri="{FF2B5EF4-FFF2-40B4-BE49-F238E27FC236}">
                <a16:creationId xmlns:a16="http://schemas.microsoft.com/office/drawing/2014/main" id="{507BE8FC-5A14-BAD6-4AAC-A4362FCA5CB4}"/>
              </a:ext>
            </a:extLst>
          </p:cNvPr>
          <p:cNvSpPr/>
          <p:nvPr/>
        </p:nvSpPr>
        <p:spPr>
          <a:xfrm>
            <a:off x="8346901" y="2689870"/>
            <a:ext cx="2888946" cy="895552"/>
          </a:xfrm>
          <a:prstGeom prst="leftArrowCallout">
            <a:avLst>
              <a:gd name="adj1" fmla="val 12806"/>
              <a:gd name="adj2" fmla="val 22616"/>
              <a:gd name="adj3" fmla="val 15266"/>
              <a:gd name="adj4" fmla="val 86667"/>
            </a:avLst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4138"/>
            <a:r>
              <a:rPr lang="fi-FI" sz="1500" dirty="0">
                <a:solidFill>
                  <a:schemeClr val="tx1"/>
                </a:solidFill>
              </a:rPr>
              <a:t>Immateriaalioikeudet: patentit, tavaramerkit, tekijänoikeudet. </a:t>
            </a: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3D66C584-1DC5-777B-CB16-9F8295884892}"/>
              </a:ext>
            </a:extLst>
          </p:cNvPr>
          <p:cNvSpPr txBox="1"/>
          <p:nvPr/>
        </p:nvSpPr>
        <p:spPr>
          <a:xfrm>
            <a:off x="365322" y="468495"/>
            <a:ext cx="10613483" cy="40011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fi-FI" sz="2600" b="1" dirty="0">
                <a:solidFill>
                  <a:schemeClr val="accent2">
                    <a:lumMod val="50000"/>
                  </a:schemeClr>
                </a:solidFill>
              </a:rPr>
              <a:t>Marimekon tase 31.12.2021 </a:t>
            </a:r>
            <a:r>
              <a:rPr lang="fi-FI" sz="2600" dirty="0">
                <a:solidFill>
                  <a:schemeClr val="accent2">
                    <a:lumMod val="50000"/>
                  </a:schemeClr>
                </a:solidFill>
              </a:rPr>
              <a:t>(varallisuus, eli taseen ’vastaavat’) </a:t>
            </a:r>
          </a:p>
        </p:txBody>
      </p:sp>
      <p:sp>
        <p:nvSpPr>
          <p:cNvPr id="6" name="Suorakulmio 5">
            <a:extLst>
              <a:ext uri="{FF2B5EF4-FFF2-40B4-BE49-F238E27FC236}">
                <a16:creationId xmlns:a16="http://schemas.microsoft.com/office/drawing/2014/main" id="{361C2BB3-DA03-06BE-D5BD-F996B34DBA35}"/>
              </a:ext>
            </a:extLst>
          </p:cNvPr>
          <p:cNvSpPr/>
          <p:nvPr/>
        </p:nvSpPr>
        <p:spPr>
          <a:xfrm>
            <a:off x="457199" y="2736849"/>
            <a:ext cx="2273301" cy="241301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Suorakulmio 6">
            <a:extLst>
              <a:ext uri="{FF2B5EF4-FFF2-40B4-BE49-F238E27FC236}">
                <a16:creationId xmlns:a16="http://schemas.microsoft.com/office/drawing/2014/main" id="{9F1A3973-C6D1-67D0-EAAE-A8359653836C}"/>
              </a:ext>
            </a:extLst>
          </p:cNvPr>
          <p:cNvSpPr/>
          <p:nvPr/>
        </p:nvSpPr>
        <p:spPr>
          <a:xfrm>
            <a:off x="457199" y="4556709"/>
            <a:ext cx="2273301" cy="273296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3" name="Kuvaselite: Nuoli vasemmalle 12">
            <a:extLst>
              <a:ext uri="{FF2B5EF4-FFF2-40B4-BE49-F238E27FC236}">
                <a16:creationId xmlns:a16="http://schemas.microsoft.com/office/drawing/2014/main" id="{CE11E6B2-CE92-DC5C-0CDB-9E3E3D3297E4}"/>
              </a:ext>
            </a:extLst>
          </p:cNvPr>
          <p:cNvSpPr/>
          <p:nvPr/>
        </p:nvSpPr>
        <p:spPr>
          <a:xfrm>
            <a:off x="8325130" y="3490145"/>
            <a:ext cx="2998399" cy="846742"/>
          </a:xfrm>
          <a:prstGeom prst="leftArrowCallout">
            <a:avLst>
              <a:gd name="adj1" fmla="val 12806"/>
              <a:gd name="adj2" fmla="val 22616"/>
              <a:gd name="adj3" fmla="val 15266"/>
              <a:gd name="adj4" fmla="val 86011"/>
            </a:avLst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4138"/>
            <a:r>
              <a:rPr lang="fi-FI" sz="1500" dirty="0">
                <a:solidFill>
                  <a:schemeClr val="tx1"/>
                </a:solidFill>
              </a:rPr>
              <a:t>Verovähennyskelpoiset erät, joita ei ole vielä hyödynnetty. </a:t>
            </a:r>
          </a:p>
        </p:txBody>
      </p:sp>
      <p:sp>
        <p:nvSpPr>
          <p:cNvPr id="14" name="Suorakulmio 13">
            <a:extLst>
              <a:ext uri="{FF2B5EF4-FFF2-40B4-BE49-F238E27FC236}">
                <a16:creationId xmlns:a16="http://schemas.microsoft.com/office/drawing/2014/main" id="{94C561EF-CF05-0034-01AC-D1FCFB3FF6C3}"/>
              </a:ext>
            </a:extLst>
          </p:cNvPr>
          <p:cNvSpPr/>
          <p:nvPr/>
        </p:nvSpPr>
        <p:spPr>
          <a:xfrm>
            <a:off x="7217228" y="6106700"/>
            <a:ext cx="957943" cy="282805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6" name="Kuvaselite: Nuoli vasemmalle 15">
            <a:extLst>
              <a:ext uri="{FF2B5EF4-FFF2-40B4-BE49-F238E27FC236}">
                <a16:creationId xmlns:a16="http://schemas.microsoft.com/office/drawing/2014/main" id="{9F677EC7-87C3-EBCF-ED97-AA62FE9AA05C}"/>
              </a:ext>
            </a:extLst>
          </p:cNvPr>
          <p:cNvSpPr/>
          <p:nvPr/>
        </p:nvSpPr>
        <p:spPr>
          <a:xfrm>
            <a:off x="8336015" y="5147384"/>
            <a:ext cx="3087722" cy="640727"/>
          </a:xfrm>
          <a:prstGeom prst="leftArrowCallout">
            <a:avLst>
              <a:gd name="adj1" fmla="val 12806"/>
              <a:gd name="adj2" fmla="val 22616"/>
              <a:gd name="adj3" fmla="val 15266"/>
              <a:gd name="adj4" fmla="val 87970"/>
            </a:avLst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4138"/>
            <a:r>
              <a:rPr lang="fi-FI" sz="1500" dirty="0">
                <a:solidFill>
                  <a:schemeClr val="tx1"/>
                </a:solidFill>
              </a:rPr>
              <a:t>Käteinen, talletukset ja muu vastaava omaisuus. </a:t>
            </a:r>
          </a:p>
        </p:txBody>
      </p:sp>
      <p:sp>
        <p:nvSpPr>
          <p:cNvPr id="15" name="Kuvaselite: Nuoli vasemmalle 14">
            <a:extLst>
              <a:ext uri="{FF2B5EF4-FFF2-40B4-BE49-F238E27FC236}">
                <a16:creationId xmlns:a16="http://schemas.microsoft.com/office/drawing/2014/main" id="{2BE6645D-B588-54B9-4990-966D5C79C8A2}"/>
              </a:ext>
            </a:extLst>
          </p:cNvPr>
          <p:cNvSpPr/>
          <p:nvPr/>
        </p:nvSpPr>
        <p:spPr>
          <a:xfrm>
            <a:off x="8412919" y="5730658"/>
            <a:ext cx="3010818" cy="1020872"/>
          </a:xfrm>
          <a:prstGeom prst="leftArrowCallout">
            <a:avLst>
              <a:gd name="adj1" fmla="val 12806"/>
              <a:gd name="adj2" fmla="val 31260"/>
              <a:gd name="adj3" fmla="val 15266"/>
              <a:gd name="adj4" fmla="val 89115"/>
            </a:avLst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4138"/>
            <a:r>
              <a:rPr lang="fi-FI" sz="1500" b="1" dirty="0">
                <a:solidFill>
                  <a:schemeClr val="tx1"/>
                </a:solidFill>
              </a:rPr>
              <a:t>Taseen loppusumma. </a:t>
            </a:r>
            <a:r>
              <a:rPr lang="fi-FI" sz="1500" dirty="0">
                <a:solidFill>
                  <a:schemeClr val="tx1"/>
                </a:solidFill>
              </a:rPr>
              <a:t>Marimekolla on varallisuutta </a:t>
            </a:r>
            <a:r>
              <a:rPr lang="fi-FI" sz="1500">
                <a:solidFill>
                  <a:schemeClr val="tx1"/>
                </a:solidFill>
              </a:rPr>
              <a:t>yhteensä 132,9 </a:t>
            </a:r>
            <a:r>
              <a:rPr lang="fi-FI" sz="1500" dirty="0">
                <a:solidFill>
                  <a:schemeClr val="tx1"/>
                </a:solidFill>
              </a:rPr>
              <a:t>miljoonan arvosta. </a:t>
            </a:r>
          </a:p>
        </p:txBody>
      </p:sp>
    </p:spTree>
    <p:extLst>
      <p:ext uri="{BB962C8B-B14F-4D97-AF65-F5344CB8AC3E}">
        <p14:creationId xmlns:p14="http://schemas.microsoft.com/office/powerpoint/2010/main" val="647747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8" grpId="0" animBg="1"/>
      <p:bldP spid="8" grpId="1" animBg="1"/>
      <p:bldP spid="11" grpId="0" animBg="1"/>
      <p:bldP spid="11" grpId="1" animBg="1"/>
      <p:bldP spid="10" grpId="0" animBg="1"/>
      <p:bldP spid="10" grpId="1" animBg="1"/>
      <p:bldP spid="9" grpId="0" animBg="1"/>
      <p:bldP spid="9" grpId="1" animBg="1"/>
      <p:bldP spid="6" grpId="0" animBg="1"/>
      <p:bldP spid="6" grpId="1" animBg="1"/>
      <p:bldP spid="7" grpId="0" animBg="1"/>
      <p:bldP spid="7" grpId="1" animBg="1"/>
      <p:bldP spid="13" grpId="0" animBg="1"/>
      <p:bldP spid="13" grpId="1" animBg="1"/>
      <p:bldP spid="14" grpId="0" animBg="1"/>
      <p:bldP spid="14" grpId="1" animBg="1"/>
      <p:bldP spid="16" grpId="0" animBg="1"/>
      <p:bldP spid="16" grpId="1" animBg="1"/>
      <p:bldP spid="15" grpId="0" animBg="1"/>
      <p:bldP spid="15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>
            <a:extLst>
              <a:ext uri="{FF2B5EF4-FFF2-40B4-BE49-F238E27FC236}">
                <a16:creationId xmlns:a16="http://schemas.microsoft.com/office/drawing/2014/main" id="{E155DACD-81C8-A2A3-86A7-453FDB8B63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520" y="894393"/>
            <a:ext cx="7430814" cy="5613736"/>
          </a:xfrm>
          <a:prstGeom prst="rect">
            <a:avLst/>
          </a:prstGeom>
        </p:spPr>
      </p:pic>
      <p:sp>
        <p:nvSpPr>
          <p:cNvPr id="20" name="Kuvaselite: Nuoli vasemmalle 19">
            <a:extLst>
              <a:ext uri="{FF2B5EF4-FFF2-40B4-BE49-F238E27FC236}">
                <a16:creationId xmlns:a16="http://schemas.microsoft.com/office/drawing/2014/main" id="{DB36B59F-21FF-F579-6857-3227A48FC9E5}"/>
              </a:ext>
            </a:extLst>
          </p:cNvPr>
          <p:cNvSpPr/>
          <p:nvPr/>
        </p:nvSpPr>
        <p:spPr>
          <a:xfrm>
            <a:off x="7938332" y="5614250"/>
            <a:ext cx="3667619" cy="658704"/>
          </a:xfrm>
          <a:prstGeom prst="leftArrowCallout">
            <a:avLst>
              <a:gd name="adj1" fmla="val 12806"/>
              <a:gd name="adj2" fmla="val 22616"/>
              <a:gd name="adj3" fmla="val 15266"/>
              <a:gd name="adj4" fmla="val 88350"/>
            </a:avLst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4138"/>
            <a:r>
              <a:rPr lang="fi-FI" sz="1500" dirty="0">
                <a:solidFill>
                  <a:schemeClr val="tx1"/>
                </a:solidFill>
              </a:rPr>
              <a:t>Yrityksen kokonaisvelka eli </a:t>
            </a:r>
          </a:p>
          <a:p>
            <a:pPr marL="84138"/>
            <a:r>
              <a:rPr lang="fi-FI" sz="1500" b="1" dirty="0">
                <a:solidFill>
                  <a:schemeClr val="tx1"/>
                </a:solidFill>
              </a:rPr>
              <a:t>vieras pääoma</a:t>
            </a:r>
            <a:r>
              <a:rPr lang="fi-FI" sz="1500" dirty="0">
                <a:solidFill>
                  <a:schemeClr val="tx1"/>
                </a:solidFill>
              </a:rPr>
              <a:t> yhteensä</a:t>
            </a:r>
            <a:r>
              <a:rPr lang="fi-FI" sz="1500" b="1" dirty="0">
                <a:solidFill>
                  <a:schemeClr val="tx1"/>
                </a:solidFill>
              </a:rPr>
              <a:t>.</a:t>
            </a:r>
            <a:r>
              <a:rPr lang="fi-FI" sz="15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7" name="Kuvaselite: Nuoli vasemmalle 16">
            <a:extLst>
              <a:ext uri="{FF2B5EF4-FFF2-40B4-BE49-F238E27FC236}">
                <a16:creationId xmlns:a16="http://schemas.microsoft.com/office/drawing/2014/main" id="{8C4EE6D0-0370-566D-A40B-A7441BAD4F9E}"/>
              </a:ext>
            </a:extLst>
          </p:cNvPr>
          <p:cNvSpPr/>
          <p:nvPr/>
        </p:nvSpPr>
        <p:spPr>
          <a:xfrm>
            <a:off x="7972867" y="4696665"/>
            <a:ext cx="4089697" cy="464058"/>
          </a:xfrm>
          <a:prstGeom prst="leftArrowCallout">
            <a:avLst>
              <a:gd name="adj1" fmla="val 12806"/>
              <a:gd name="adj2" fmla="val 22616"/>
              <a:gd name="adj3" fmla="val 15266"/>
              <a:gd name="adj4" fmla="val 89858"/>
            </a:avLst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4138"/>
            <a:r>
              <a:rPr lang="fi-FI" sz="1500" dirty="0">
                <a:solidFill>
                  <a:schemeClr val="tx1"/>
                </a:solidFill>
              </a:rPr>
              <a:t>Maksamattomat, erääntyvät verot. </a:t>
            </a:r>
          </a:p>
        </p:txBody>
      </p:sp>
      <p:sp>
        <p:nvSpPr>
          <p:cNvPr id="18" name="Kuvaselite: Nuoli vasemmalle 17">
            <a:extLst>
              <a:ext uri="{FF2B5EF4-FFF2-40B4-BE49-F238E27FC236}">
                <a16:creationId xmlns:a16="http://schemas.microsoft.com/office/drawing/2014/main" id="{1CE199FF-9535-57C9-0A3A-1A8C4E763FC6}"/>
              </a:ext>
            </a:extLst>
          </p:cNvPr>
          <p:cNvSpPr/>
          <p:nvPr/>
        </p:nvSpPr>
        <p:spPr>
          <a:xfrm>
            <a:off x="7986146" y="4731596"/>
            <a:ext cx="3951158" cy="847723"/>
          </a:xfrm>
          <a:prstGeom prst="leftArrowCallout">
            <a:avLst>
              <a:gd name="adj1" fmla="val 12806"/>
              <a:gd name="adj2" fmla="val 22616"/>
              <a:gd name="adj3" fmla="val 15266"/>
              <a:gd name="adj4" fmla="val 89858"/>
            </a:avLst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4138"/>
            <a:r>
              <a:rPr lang="fi-FI" sz="1500" dirty="0">
                <a:solidFill>
                  <a:schemeClr val="tx1"/>
                </a:solidFill>
              </a:rPr>
              <a:t>Tämän verran yritys on sitoutunut maksamaan vuokria seuraavan 12 kk aikana (eli vuonna 2022).</a:t>
            </a:r>
          </a:p>
        </p:txBody>
      </p:sp>
      <p:sp>
        <p:nvSpPr>
          <p:cNvPr id="15" name="Kuvaselite: Nuoli vasemmalle 14">
            <a:extLst>
              <a:ext uri="{FF2B5EF4-FFF2-40B4-BE49-F238E27FC236}">
                <a16:creationId xmlns:a16="http://schemas.microsoft.com/office/drawing/2014/main" id="{B2EEC7B5-D321-3B87-CC5D-4299BA39C134}"/>
              </a:ext>
            </a:extLst>
          </p:cNvPr>
          <p:cNvSpPr/>
          <p:nvPr/>
        </p:nvSpPr>
        <p:spPr>
          <a:xfrm>
            <a:off x="7972867" y="4313477"/>
            <a:ext cx="3613708" cy="847723"/>
          </a:xfrm>
          <a:prstGeom prst="leftArrowCallout">
            <a:avLst>
              <a:gd name="adj1" fmla="val 12806"/>
              <a:gd name="adj2" fmla="val 22616"/>
              <a:gd name="adj3" fmla="val 15266"/>
              <a:gd name="adj4" fmla="val 89858"/>
            </a:avLst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4138"/>
            <a:r>
              <a:rPr lang="fi-FI" sz="1500" dirty="0">
                <a:solidFill>
                  <a:schemeClr val="tx1"/>
                </a:solidFill>
              </a:rPr>
              <a:t>Yrityksen tekemät tilaukset esim. alihankkijoilta, joita ei ole vielä maksettu. </a:t>
            </a:r>
          </a:p>
        </p:txBody>
      </p:sp>
      <p:sp>
        <p:nvSpPr>
          <p:cNvPr id="13" name="Kuvaselite: Nuoli vasemmalle 12">
            <a:extLst>
              <a:ext uri="{FF2B5EF4-FFF2-40B4-BE49-F238E27FC236}">
                <a16:creationId xmlns:a16="http://schemas.microsoft.com/office/drawing/2014/main" id="{C8D764B3-278E-4DB1-D912-F68A98292A2A}"/>
              </a:ext>
            </a:extLst>
          </p:cNvPr>
          <p:cNvSpPr/>
          <p:nvPr/>
        </p:nvSpPr>
        <p:spPr>
          <a:xfrm>
            <a:off x="7938333" y="3304059"/>
            <a:ext cx="3961393" cy="847723"/>
          </a:xfrm>
          <a:prstGeom prst="leftArrowCallout">
            <a:avLst>
              <a:gd name="adj1" fmla="val 12806"/>
              <a:gd name="adj2" fmla="val 22616"/>
              <a:gd name="adj3" fmla="val 15266"/>
              <a:gd name="adj4" fmla="val 89858"/>
            </a:avLst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4138"/>
            <a:r>
              <a:rPr lang="fi-FI" sz="1500" dirty="0">
                <a:solidFill>
                  <a:schemeClr val="tx1"/>
                </a:solidFill>
              </a:rPr>
              <a:t>Tämän verran yritys on sitoutunut maksamaan vuokria esim. toimitiloistaan tulevaisuudessa. </a:t>
            </a:r>
          </a:p>
        </p:txBody>
      </p:sp>
      <p:sp>
        <p:nvSpPr>
          <p:cNvPr id="10" name="Kuvaselite: Nuoli vasemmalle 9">
            <a:extLst>
              <a:ext uri="{FF2B5EF4-FFF2-40B4-BE49-F238E27FC236}">
                <a16:creationId xmlns:a16="http://schemas.microsoft.com/office/drawing/2014/main" id="{B034D0AF-8CAD-BA28-0FD9-531A9CF31E3F}"/>
              </a:ext>
            </a:extLst>
          </p:cNvPr>
          <p:cNvSpPr/>
          <p:nvPr/>
        </p:nvSpPr>
        <p:spPr>
          <a:xfrm>
            <a:off x="7938333" y="2696830"/>
            <a:ext cx="3685820" cy="847723"/>
          </a:xfrm>
          <a:prstGeom prst="leftArrowCallout">
            <a:avLst>
              <a:gd name="adj1" fmla="val 12806"/>
              <a:gd name="adj2" fmla="val 22616"/>
              <a:gd name="adj3" fmla="val 15266"/>
              <a:gd name="adj4" fmla="val 88350"/>
            </a:avLst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4138"/>
            <a:r>
              <a:rPr lang="fi-FI" sz="1500" b="1" dirty="0">
                <a:solidFill>
                  <a:schemeClr val="tx1"/>
                </a:solidFill>
              </a:rPr>
              <a:t>Yrityksen nettovarallisuus. </a:t>
            </a:r>
            <a:r>
              <a:rPr lang="fi-FI" sz="1500" dirty="0">
                <a:solidFill>
                  <a:schemeClr val="tx1"/>
                </a:solidFill>
              </a:rPr>
              <a:t>Sen avulla lasketaan P/B-luku. </a:t>
            </a:r>
          </a:p>
        </p:txBody>
      </p:sp>
      <p:sp>
        <p:nvSpPr>
          <p:cNvPr id="9" name="Kuvaselite: Nuoli vasemmalle 8">
            <a:extLst>
              <a:ext uri="{FF2B5EF4-FFF2-40B4-BE49-F238E27FC236}">
                <a16:creationId xmlns:a16="http://schemas.microsoft.com/office/drawing/2014/main" id="{56E27087-D905-4F71-8D99-17B51C4D233F}"/>
              </a:ext>
            </a:extLst>
          </p:cNvPr>
          <p:cNvSpPr/>
          <p:nvPr/>
        </p:nvSpPr>
        <p:spPr>
          <a:xfrm>
            <a:off x="7938333" y="2385117"/>
            <a:ext cx="3460352" cy="1082566"/>
          </a:xfrm>
          <a:prstGeom prst="leftArrowCallout">
            <a:avLst>
              <a:gd name="adj1" fmla="val 12806"/>
              <a:gd name="adj2" fmla="val 22616"/>
              <a:gd name="adj3" fmla="val 15266"/>
              <a:gd name="adj4" fmla="val 88350"/>
            </a:avLst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4138"/>
            <a:r>
              <a:rPr lang="fi-FI" sz="1500" dirty="0">
                <a:solidFill>
                  <a:schemeClr val="tx1"/>
                </a:solidFill>
              </a:rPr>
              <a:t>Liiketoiminnasta yrityksen olemassaolon aikana kertyneet voitot, joita ei ole jaettu osinkoina. </a:t>
            </a:r>
          </a:p>
        </p:txBody>
      </p:sp>
      <p:sp>
        <p:nvSpPr>
          <p:cNvPr id="22" name="Kuvaselite: Nuoli vasemmalle 21">
            <a:extLst>
              <a:ext uri="{FF2B5EF4-FFF2-40B4-BE49-F238E27FC236}">
                <a16:creationId xmlns:a16="http://schemas.microsoft.com/office/drawing/2014/main" id="{3928369F-B35E-AA14-35FF-C93517830ED5}"/>
              </a:ext>
            </a:extLst>
          </p:cNvPr>
          <p:cNvSpPr/>
          <p:nvPr/>
        </p:nvSpPr>
        <p:spPr>
          <a:xfrm>
            <a:off x="7938332" y="1983720"/>
            <a:ext cx="3685821" cy="1082566"/>
          </a:xfrm>
          <a:prstGeom prst="leftArrowCallout">
            <a:avLst>
              <a:gd name="adj1" fmla="val 12806"/>
              <a:gd name="adj2" fmla="val 22616"/>
              <a:gd name="adj3" fmla="val 15266"/>
              <a:gd name="adj4" fmla="val 88350"/>
            </a:avLst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4138"/>
            <a:r>
              <a:rPr lang="fi-FI" sz="1500" dirty="0">
                <a:solidFill>
                  <a:schemeClr val="tx1"/>
                </a:solidFill>
              </a:rPr>
              <a:t>Yrityksen ostamat omat osakkeet. Osinkojen ohella se on yksi tapa jakaa voittovaroja osakkeenomistajille. </a:t>
            </a:r>
          </a:p>
        </p:txBody>
      </p:sp>
      <p:sp>
        <p:nvSpPr>
          <p:cNvPr id="7" name="Kuvaselite: Nuoli vasemmalle 6">
            <a:extLst>
              <a:ext uri="{FF2B5EF4-FFF2-40B4-BE49-F238E27FC236}">
                <a16:creationId xmlns:a16="http://schemas.microsoft.com/office/drawing/2014/main" id="{101E1C5C-C45B-7754-96AD-763D0ADB9B95}"/>
              </a:ext>
            </a:extLst>
          </p:cNvPr>
          <p:cNvSpPr/>
          <p:nvPr/>
        </p:nvSpPr>
        <p:spPr>
          <a:xfrm>
            <a:off x="7938333" y="1628383"/>
            <a:ext cx="3510456" cy="914401"/>
          </a:xfrm>
          <a:prstGeom prst="leftArrowCallout">
            <a:avLst>
              <a:gd name="adj1" fmla="val 12806"/>
              <a:gd name="adj2" fmla="val 22616"/>
              <a:gd name="adj3" fmla="val 15266"/>
              <a:gd name="adj4" fmla="val 88350"/>
            </a:avLst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4138"/>
            <a:r>
              <a:rPr lang="fi-FI" sz="1500" dirty="0">
                <a:solidFill>
                  <a:schemeClr val="tx1"/>
                </a:solidFill>
              </a:rPr>
              <a:t>Osakeanneista kerätty pääoma, jonka sijoittajat ovat luovuttaneet yritykselle. </a:t>
            </a:r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41038C6C-5A69-12CC-7F70-FEBD5C1A2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Dian numeron paikkamerkki 2">
            <a:extLst>
              <a:ext uri="{FF2B5EF4-FFF2-40B4-BE49-F238E27FC236}">
                <a16:creationId xmlns:a16="http://schemas.microsoft.com/office/drawing/2014/main" id="{E6BC60F7-D82F-9DBC-083C-C039E461C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16</a:t>
            </a:fld>
            <a:endParaRPr lang="fi-FI"/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E153FD01-7022-11AD-FF15-96422D464A89}"/>
              </a:ext>
            </a:extLst>
          </p:cNvPr>
          <p:cNvSpPr txBox="1"/>
          <p:nvPr/>
        </p:nvSpPr>
        <p:spPr>
          <a:xfrm>
            <a:off x="507520" y="409100"/>
            <a:ext cx="11227433" cy="40011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fi-FI" sz="2600" b="1" dirty="0">
                <a:solidFill>
                  <a:schemeClr val="accent2">
                    <a:lumMod val="50000"/>
                  </a:schemeClr>
                </a:solidFill>
              </a:rPr>
              <a:t>Marimekon tase 31.12.2021 </a:t>
            </a:r>
            <a:r>
              <a:rPr lang="fi-FI" sz="2600" dirty="0">
                <a:solidFill>
                  <a:schemeClr val="accent2">
                    <a:lumMod val="50000"/>
                  </a:schemeClr>
                </a:solidFill>
              </a:rPr>
              <a:t>(velat ja oma pääoma, eli ’vastattavat’) </a:t>
            </a:r>
          </a:p>
        </p:txBody>
      </p:sp>
      <p:sp>
        <p:nvSpPr>
          <p:cNvPr id="6" name="Suorakulmio 5">
            <a:extLst>
              <a:ext uri="{FF2B5EF4-FFF2-40B4-BE49-F238E27FC236}">
                <a16:creationId xmlns:a16="http://schemas.microsoft.com/office/drawing/2014/main" id="{08ECE06A-DD54-15E4-F315-AE326DA43FD0}"/>
              </a:ext>
            </a:extLst>
          </p:cNvPr>
          <p:cNvSpPr/>
          <p:nvPr/>
        </p:nvSpPr>
        <p:spPr>
          <a:xfrm>
            <a:off x="507520" y="1797096"/>
            <a:ext cx="3852572" cy="186623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" name="Kuvaselite: Nuoli vasemmalle 7">
            <a:extLst>
              <a:ext uri="{FF2B5EF4-FFF2-40B4-BE49-F238E27FC236}">
                <a16:creationId xmlns:a16="http://schemas.microsoft.com/office/drawing/2014/main" id="{4AC6B7C1-E744-9956-0075-6444C527A69A}"/>
              </a:ext>
            </a:extLst>
          </p:cNvPr>
          <p:cNvSpPr/>
          <p:nvPr/>
        </p:nvSpPr>
        <p:spPr>
          <a:xfrm>
            <a:off x="7938333" y="1983720"/>
            <a:ext cx="2648608" cy="607229"/>
          </a:xfrm>
          <a:prstGeom prst="leftArrowCallout">
            <a:avLst>
              <a:gd name="adj1" fmla="val 12806"/>
              <a:gd name="adj2" fmla="val 22616"/>
              <a:gd name="adj3" fmla="val 15266"/>
              <a:gd name="adj4" fmla="val 86366"/>
            </a:avLst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4138"/>
            <a:r>
              <a:rPr lang="fi-FI" sz="1500" dirty="0">
                <a:solidFill>
                  <a:schemeClr val="tx1"/>
                </a:solidFill>
              </a:rPr>
              <a:t>Muu sijoittajilta kerätty pääoma. </a:t>
            </a:r>
          </a:p>
        </p:txBody>
      </p:sp>
      <p:sp>
        <p:nvSpPr>
          <p:cNvPr id="11" name="Suorakulmio 10">
            <a:extLst>
              <a:ext uri="{FF2B5EF4-FFF2-40B4-BE49-F238E27FC236}">
                <a16:creationId xmlns:a16="http://schemas.microsoft.com/office/drawing/2014/main" id="{EA9033DF-1898-BD31-094E-A9BA9E8C1518}"/>
              </a:ext>
            </a:extLst>
          </p:cNvPr>
          <p:cNvSpPr/>
          <p:nvPr/>
        </p:nvSpPr>
        <p:spPr>
          <a:xfrm>
            <a:off x="5899325" y="3015167"/>
            <a:ext cx="588581" cy="20089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2" name="Suorakulmio 11">
            <a:extLst>
              <a:ext uri="{FF2B5EF4-FFF2-40B4-BE49-F238E27FC236}">
                <a16:creationId xmlns:a16="http://schemas.microsoft.com/office/drawing/2014/main" id="{5CE3E5B7-F4A2-E77E-2403-C44A6CA921A2}"/>
              </a:ext>
            </a:extLst>
          </p:cNvPr>
          <p:cNvSpPr/>
          <p:nvPr/>
        </p:nvSpPr>
        <p:spPr>
          <a:xfrm>
            <a:off x="507520" y="3417427"/>
            <a:ext cx="1807779" cy="186622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Kuvaselite: Nuoli vasemmalle 13">
            <a:extLst>
              <a:ext uri="{FF2B5EF4-FFF2-40B4-BE49-F238E27FC236}">
                <a16:creationId xmlns:a16="http://schemas.microsoft.com/office/drawing/2014/main" id="{B0DCF8B5-FBC2-7FE5-544B-D7371A47010F}"/>
              </a:ext>
            </a:extLst>
          </p:cNvPr>
          <p:cNvSpPr/>
          <p:nvPr/>
        </p:nvSpPr>
        <p:spPr>
          <a:xfrm>
            <a:off x="7938333" y="3585755"/>
            <a:ext cx="3608427" cy="658704"/>
          </a:xfrm>
          <a:prstGeom prst="leftArrowCallout">
            <a:avLst>
              <a:gd name="adj1" fmla="val 12806"/>
              <a:gd name="adj2" fmla="val 22616"/>
              <a:gd name="adj3" fmla="val 15266"/>
              <a:gd name="adj4" fmla="val 89858"/>
            </a:avLst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4138"/>
            <a:r>
              <a:rPr lang="fi-FI" sz="1500" dirty="0">
                <a:solidFill>
                  <a:schemeClr val="tx1"/>
                </a:solidFill>
              </a:rPr>
              <a:t>Yrityksen liikkeelle laskemat joukkovelkakirjat ja yrityslainat. </a:t>
            </a:r>
          </a:p>
        </p:txBody>
      </p:sp>
      <p:sp>
        <p:nvSpPr>
          <p:cNvPr id="16" name="Suorakulmio 15">
            <a:extLst>
              <a:ext uri="{FF2B5EF4-FFF2-40B4-BE49-F238E27FC236}">
                <a16:creationId xmlns:a16="http://schemas.microsoft.com/office/drawing/2014/main" id="{CC152E33-9233-6C38-D62B-2D1FCE226219}"/>
              </a:ext>
            </a:extLst>
          </p:cNvPr>
          <p:cNvSpPr/>
          <p:nvPr/>
        </p:nvSpPr>
        <p:spPr>
          <a:xfrm>
            <a:off x="472987" y="4438385"/>
            <a:ext cx="1957532" cy="186622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1" name="Suorakulmio 20">
            <a:extLst>
              <a:ext uri="{FF2B5EF4-FFF2-40B4-BE49-F238E27FC236}">
                <a16:creationId xmlns:a16="http://schemas.microsoft.com/office/drawing/2014/main" id="{6816E394-5C02-5154-D29D-661575338777}"/>
              </a:ext>
            </a:extLst>
          </p:cNvPr>
          <p:cNvSpPr/>
          <p:nvPr/>
        </p:nvSpPr>
        <p:spPr>
          <a:xfrm>
            <a:off x="5899325" y="5856903"/>
            <a:ext cx="588581" cy="20089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3" name="Suorakulmio 22">
            <a:extLst>
              <a:ext uri="{FF2B5EF4-FFF2-40B4-BE49-F238E27FC236}">
                <a16:creationId xmlns:a16="http://schemas.microsoft.com/office/drawing/2014/main" id="{145B6FC5-67BD-CFE4-91D4-B8CDA16A3404}"/>
              </a:ext>
            </a:extLst>
          </p:cNvPr>
          <p:cNvSpPr/>
          <p:nvPr/>
        </p:nvSpPr>
        <p:spPr>
          <a:xfrm>
            <a:off x="5840115" y="6254125"/>
            <a:ext cx="647791" cy="20089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5" name="Suorakulmio 24">
            <a:extLst>
              <a:ext uri="{FF2B5EF4-FFF2-40B4-BE49-F238E27FC236}">
                <a16:creationId xmlns:a16="http://schemas.microsoft.com/office/drawing/2014/main" id="{4DBD4C97-F874-7E88-8861-E6C400E31FE2}"/>
              </a:ext>
            </a:extLst>
          </p:cNvPr>
          <p:cNvSpPr/>
          <p:nvPr/>
        </p:nvSpPr>
        <p:spPr>
          <a:xfrm>
            <a:off x="507520" y="6268392"/>
            <a:ext cx="2803109" cy="186623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9" name="Kuvaselite: Nuoli vasemmalle 18">
            <a:extLst>
              <a:ext uri="{FF2B5EF4-FFF2-40B4-BE49-F238E27FC236}">
                <a16:creationId xmlns:a16="http://schemas.microsoft.com/office/drawing/2014/main" id="{B11E7FBB-21E7-DDE9-5418-D4E1FD18E690}"/>
              </a:ext>
            </a:extLst>
          </p:cNvPr>
          <p:cNvSpPr/>
          <p:nvPr/>
        </p:nvSpPr>
        <p:spPr>
          <a:xfrm>
            <a:off x="8010804" y="5019837"/>
            <a:ext cx="3801240" cy="633906"/>
          </a:xfrm>
          <a:prstGeom prst="leftArrowCallout">
            <a:avLst>
              <a:gd name="adj1" fmla="val 12806"/>
              <a:gd name="adj2" fmla="val 22616"/>
              <a:gd name="adj3" fmla="val 15266"/>
              <a:gd name="adj4" fmla="val 89858"/>
            </a:avLst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4138"/>
            <a:r>
              <a:rPr lang="fi-FI" sz="1500" dirty="0">
                <a:solidFill>
                  <a:schemeClr val="tx1"/>
                </a:solidFill>
              </a:rPr>
              <a:t>Vuoden sisällä erääntyvät joukkovelkakirjat tai yrityslainat. </a:t>
            </a:r>
          </a:p>
        </p:txBody>
      </p:sp>
      <p:sp>
        <p:nvSpPr>
          <p:cNvPr id="24" name="Kuvaselite: Nuoli vasemmalle 23">
            <a:extLst>
              <a:ext uri="{FF2B5EF4-FFF2-40B4-BE49-F238E27FC236}">
                <a16:creationId xmlns:a16="http://schemas.microsoft.com/office/drawing/2014/main" id="{EFCE1062-DB0A-BABE-471D-1C1B12178EDD}"/>
              </a:ext>
            </a:extLst>
          </p:cNvPr>
          <p:cNvSpPr/>
          <p:nvPr/>
        </p:nvSpPr>
        <p:spPr>
          <a:xfrm>
            <a:off x="7972866" y="6062597"/>
            <a:ext cx="3839177" cy="626302"/>
          </a:xfrm>
          <a:prstGeom prst="leftArrowCallout">
            <a:avLst>
              <a:gd name="adj1" fmla="val 23840"/>
              <a:gd name="adj2" fmla="val 31260"/>
              <a:gd name="adj3" fmla="val 15266"/>
              <a:gd name="adj4" fmla="val 89115"/>
            </a:avLst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4138"/>
            <a:r>
              <a:rPr lang="fi-FI" sz="1500" b="1" dirty="0">
                <a:solidFill>
                  <a:schemeClr val="tx1"/>
                </a:solidFill>
              </a:rPr>
              <a:t>Taseen loppusumma. </a:t>
            </a:r>
          </a:p>
          <a:p>
            <a:pPr marL="84138"/>
            <a:r>
              <a:rPr lang="fi-FI" sz="1500" dirty="0">
                <a:solidFill>
                  <a:schemeClr val="tx1"/>
                </a:solidFill>
              </a:rPr>
              <a:t>Vastattavaa yht. 132,8 milj. euroa. </a:t>
            </a:r>
          </a:p>
        </p:txBody>
      </p:sp>
    </p:spTree>
    <p:extLst>
      <p:ext uri="{BB962C8B-B14F-4D97-AF65-F5344CB8AC3E}">
        <p14:creationId xmlns:p14="http://schemas.microsoft.com/office/powerpoint/2010/main" val="483190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0" grpId="1" animBg="1"/>
      <p:bldP spid="17" grpId="0" animBg="1"/>
      <p:bldP spid="17" grpId="1" animBg="1"/>
      <p:bldP spid="18" grpId="0" animBg="1"/>
      <p:bldP spid="18" grpId="1" animBg="1"/>
      <p:bldP spid="15" grpId="0" animBg="1"/>
      <p:bldP spid="15" grpId="1" animBg="1"/>
      <p:bldP spid="13" grpId="0" animBg="1"/>
      <p:bldP spid="13" grpId="1" animBg="1"/>
      <p:bldP spid="10" grpId="0" animBg="1"/>
      <p:bldP spid="10" grpId="1" animBg="1"/>
      <p:bldP spid="9" grpId="0" animBg="1"/>
      <p:bldP spid="9" grpId="1" animBg="1"/>
      <p:bldP spid="22" grpId="0" animBg="1"/>
      <p:bldP spid="22" grpId="1" animBg="1"/>
      <p:bldP spid="7" grpId="0" animBg="1"/>
      <p:bldP spid="7" grpId="1" animBg="1"/>
      <p:bldP spid="6" grpId="0" animBg="1"/>
      <p:bldP spid="6" grpId="1" animBg="1"/>
      <p:bldP spid="8" grpId="0" animBg="1"/>
      <p:bldP spid="8" grpId="1" animBg="1"/>
      <p:bldP spid="11" grpId="0" animBg="1"/>
      <p:bldP spid="11" grpId="1" animBg="1"/>
      <p:bldP spid="12" grpId="0" animBg="1"/>
      <p:bldP spid="12" grpId="1" animBg="1"/>
      <p:bldP spid="14" grpId="0" animBg="1"/>
      <p:bldP spid="14" grpId="1" animBg="1"/>
      <p:bldP spid="16" grpId="0" animBg="1"/>
      <p:bldP spid="16" grpId="1" animBg="1"/>
      <p:bldP spid="21" grpId="0" animBg="1"/>
      <p:bldP spid="21" grpId="1" animBg="1"/>
      <p:bldP spid="23" grpId="0" animBg="1"/>
      <p:bldP spid="23" grpId="1" animBg="1"/>
      <p:bldP spid="25" grpId="0" animBg="1"/>
      <p:bldP spid="25" grpId="1" animBg="1"/>
      <p:bldP spid="19" grpId="0" animBg="1"/>
      <p:bldP spid="19" grpId="1" animBg="1"/>
      <p:bldP spid="24" grpId="0" animBg="1"/>
      <p:bldP spid="24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40F7E49-712D-C331-F390-95335D848D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>
                <a:solidFill>
                  <a:schemeClr val="tx2"/>
                </a:solidFill>
              </a:rPr>
              <a:t>Miten tasetta tulkitaan?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C4B5CDA-A508-4BC2-9F28-765E92CD8B50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733424" y="1304925"/>
            <a:ext cx="10486263" cy="4745145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20000"/>
              </a:lnSpc>
              <a:spcAft>
                <a:spcPts val="1500"/>
              </a:spcAft>
              <a:buNone/>
            </a:pPr>
            <a:r>
              <a:rPr lang="fi-FI" sz="2400" dirty="0"/>
              <a:t>Tase kertoo, kuinka velkaantunut yritys on suhteessa nettovarallisuuteensa. Esimerkiksi </a:t>
            </a:r>
            <a:r>
              <a:rPr lang="fi-FI" sz="2400" b="1" dirty="0"/>
              <a:t>lyhytaikaisia varoja </a:t>
            </a:r>
            <a:r>
              <a:rPr lang="fi-FI" sz="2400" dirty="0"/>
              <a:t>on oltava riittävästi kattamaan </a:t>
            </a:r>
            <a:r>
              <a:rPr lang="fi-FI" sz="2400" b="1" dirty="0"/>
              <a:t>lyhytaikaiset velat</a:t>
            </a:r>
            <a:r>
              <a:rPr lang="fi-FI" sz="2400" dirty="0"/>
              <a:t>, muutoin yritys on pulassa. </a:t>
            </a:r>
          </a:p>
          <a:p>
            <a:pPr marL="0" indent="0">
              <a:lnSpc>
                <a:spcPct val="120000"/>
              </a:lnSpc>
              <a:spcAft>
                <a:spcPts val="1500"/>
              </a:spcAft>
              <a:buNone/>
            </a:pPr>
            <a:r>
              <a:rPr lang="fi-FI" sz="2400" dirty="0"/>
              <a:t>Yhdistämällä tuloslaskelman ja taseen tietoja, voimme laskea yhtiölle tunnuslukuja, joiden avulla erikokoisia yrityksiä voi vertailla.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fi-FI" sz="2400" dirty="0">
                <a:solidFill>
                  <a:schemeClr val="tx2"/>
                </a:solidFill>
              </a:rPr>
              <a:t>Yleisimpiä tunnuslukuja ovat esimerkiksi: </a:t>
            </a:r>
          </a:p>
          <a:p>
            <a:pPr>
              <a:lnSpc>
                <a:spcPct val="120000"/>
              </a:lnSpc>
            </a:pPr>
            <a:r>
              <a:rPr lang="fi-FI" sz="2400" b="1" dirty="0"/>
              <a:t>Oman pääoman tuottoaste </a:t>
            </a:r>
            <a:r>
              <a:rPr lang="fi-FI" sz="2400" dirty="0"/>
              <a:t>(ROE, </a:t>
            </a:r>
            <a:r>
              <a:rPr lang="fi-FI" sz="2400" i="1" dirty="0"/>
              <a:t>return on equity</a:t>
            </a:r>
            <a:r>
              <a:rPr lang="fi-FI" sz="2400" dirty="0"/>
              <a:t>)</a:t>
            </a:r>
          </a:p>
          <a:p>
            <a:pPr lvl="1">
              <a:lnSpc>
                <a:spcPct val="120000"/>
              </a:lnSpc>
            </a:pPr>
            <a:r>
              <a:rPr lang="fi-FI" sz="2400" dirty="0"/>
              <a:t>nettotulos / oma pääoma</a:t>
            </a:r>
          </a:p>
          <a:p>
            <a:pPr>
              <a:lnSpc>
                <a:spcPct val="120000"/>
              </a:lnSpc>
            </a:pPr>
            <a:r>
              <a:rPr lang="fi-FI" sz="2400" b="1" dirty="0"/>
              <a:t>Sijoitetun pääomantuottoaste </a:t>
            </a:r>
            <a:r>
              <a:rPr lang="fi-FI" sz="2400" dirty="0"/>
              <a:t>(ROI, </a:t>
            </a:r>
            <a:r>
              <a:rPr lang="fi-FI" sz="2400" i="1" dirty="0"/>
              <a:t>return on investment</a:t>
            </a:r>
            <a:r>
              <a:rPr lang="fi-FI" sz="2400" dirty="0"/>
              <a:t>)</a:t>
            </a:r>
          </a:p>
          <a:p>
            <a:pPr lvl="1">
              <a:lnSpc>
                <a:spcPct val="120000"/>
              </a:lnSpc>
            </a:pPr>
            <a:r>
              <a:rPr lang="fi-FI" sz="2400" dirty="0"/>
              <a:t>(nettotulos + rahoituskulut + verot) / (oma pääoma + korolliset velat)</a:t>
            </a:r>
          </a:p>
          <a:p>
            <a:pPr>
              <a:lnSpc>
                <a:spcPct val="120000"/>
              </a:lnSpc>
            </a:pPr>
            <a:r>
              <a:rPr lang="fi-FI" sz="2400" b="1" dirty="0"/>
              <a:t>Omavaraisuusaste </a:t>
            </a:r>
            <a:r>
              <a:rPr lang="fi-FI" sz="2400" dirty="0"/>
              <a:t>(</a:t>
            </a:r>
            <a:r>
              <a:rPr lang="fi-FI" sz="2400" i="1" dirty="0"/>
              <a:t>equity ratio</a:t>
            </a:r>
            <a:r>
              <a:rPr lang="fi-FI" sz="2400" dirty="0"/>
              <a:t>)</a:t>
            </a:r>
          </a:p>
          <a:p>
            <a:pPr lvl="1">
              <a:lnSpc>
                <a:spcPct val="120000"/>
              </a:lnSpc>
            </a:pPr>
            <a:r>
              <a:rPr lang="fi-FI" sz="2400" dirty="0"/>
              <a:t>oma pääoma / (taseen loppusumma – saadut ennakot)</a:t>
            </a:r>
          </a:p>
          <a:p>
            <a:pPr>
              <a:lnSpc>
                <a:spcPct val="120000"/>
              </a:lnSpc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978720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1">
            <a:extLst>
              <a:ext uri="{FF2B5EF4-FFF2-40B4-BE49-F238E27FC236}">
                <a16:creationId xmlns:a16="http://schemas.microsoft.com/office/drawing/2014/main" id="{21E22672-B5D9-9CF9-977C-9E265ACAC68A}"/>
              </a:ext>
            </a:extLst>
          </p:cNvPr>
          <p:cNvSpPr txBox="1">
            <a:spLocks/>
          </p:cNvSpPr>
          <p:nvPr/>
        </p:nvSpPr>
        <p:spPr>
          <a:xfrm>
            <a:off x="627528" y="627529"/>
            <a:ext cx="10941425" cy="134470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 spc="12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3600" dirty="0">
                <a:solidFill>
                  <a:schemeClr val="tx2"/>
                </a:solidFill>
              </a:rPr>
              <a:t>Marimekon tunnusluvut </a:t>
            </a:r>
            <a:r>
              <a:rPr lang="fi-FI" sz="3600" b="0" dirty="0">
                <a:solidFill>
                  <a:schemeClr val="tx2"/>
                </a:solidFill>
              </a:rPr>
              <a:t>(2021)</a:t>
            </a:r>
            <a:endParaRPr lang="fi-FI" sz="3600" dirty="0">
              <a:solidFill>
                <a:schemeClr val="tx2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Sisällön paikkamerkki 2">
                <a:extLst>
                  <a:ext uri="{FF2B5EF4-FFF2-40B4-BE49-F238E27FC236}">
                    <a16:creationId xmlns:a16="http://schemas.microsoft.com/office/drawing/2014/main" id="{1E976E80-B8AC-AA37-0634-4509D6BFCAB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27528" y="1972235"/>
                <a:ext cx="10941425" cy="4256540"/>
              </a:xfrm>
              <a:prstGeom prst="rect">
                <a:avLst/>
              </a:prstGeom>
            </p:spPr>
            <p:txBody>
              <a:bodyPr/>
              <a:lstStyle>
                <a:lvl1pPr marL="266700" indent="-2667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2925" indent="-276225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09625" indent="-2667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76325" indent="-2667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43025" indent="-2667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fi-FI" sz="2000" b="1" dirty="0"/>
                  <a:t>ROE</a:t>
                </a:r>
                <a:r>
                  <a:rPr lang="fi-FI" sz="2000" dirty="0"/>
                  <a:t> </a:t>
                </a:r>
                <a14:m>
                  <m:oMath xmlns:m="http://schemas.openxmlformats.org/officeDocument/2006/math">
                    <m:r>
                      <a:rPr lang="fi-FI" sz="200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fi-FI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sz="2000" i="1" smtClean="0">
                            <a:latin typeface="Cambria Math" panose="02040503050406030204" pitchFamily="18" charset="0"/>
                          </a:rPr>
                          <m:t>𝑛𝑒𝑡𝑡𝑜𝑡𝑢𝑙𝑜𝑠</m:t>
                        </m:r>
                      </m:num>
                      <m:den>
                        <m:r>
                          <a:rPr lang="fi-FI" sz="2000" i="1" smtClean="0">
                            <a:latin typeface="Cambria Math" panose="02040503050406030204" pitchFamily="18" charset="0"/>
                          </a:rPr>
                          <m:t>𝑜𝑚𝑎</m:t>
                        </m:r>
                        <m:r>
                          <a:rPr lang="fi-FI" sz="200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i-FI" sz="2000" i="1" smtClean="0">
                            <a:latin typeface="Cambria Math" panose="02040503050406030204" pitchFamily="18" charset="0"/>
                          </a:rPr>
                          <m:t>𝑝</m:t>
                        </m:r>
                        <m:r>
                          <a:rPr lang="fi-FI" sz="2000" i="1" smtClean="0">
                            <a:latin typeface="Cambria Math" panose="02040503050406030204" pitchFamily="18" charset="0"/>
                          </a:rPr>
                          <m:t>ää</m:t>
                        </m:r>
                        <m:r>
                          <a:rPr lang="fi-FI" sz="2000" i="1" smtClean="0">
                            <a:latin typeface="Cambria Math" panose="02040503050406030204" pitchFamily="18" charset="0"/>
                          </a:rPr>
                          <m:t>𝑜𝑚𝑎</m:t>
                        </m:r>
                      </m:den>
                    </m:f>
                    <m:r>
                      <a:rPr lang="fi-FI" sz="200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fi-FI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sz="2000" i="1" smtClean="0">
                            <a:latin typeface="Cambria Math" panose="02040503050406030204" pitchFamily="18" charset="0"/>
                          </a:rPr>
                          <m:t>24 408</m:t>
                        </m:r>
                      </m:num>
                      <m:den>
                        <m:r>
                          <a:rPr lang="fi-FI" sz="2000" i="1" smtClean="0">
                            <a:latin typeface="Cambria Math" panose="02040503050406030204" pitchFamily="18" charset="0"/>
                          </a:rPr>
                          <m:t>69 833</m:t>
                        </m:r>
                      </m:den>
                    </m:f>
                    <m:r>
                      <a:rPr lang="fi-FI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fi-FI" sz="2000" i="1" smtClean="0">
                        <a:latin typeface="Cambria Math" panose="02040503050406030204" pitchFamily="18" charset="0"/>
                      </a:rPr>
                      <m:t>100=35,0 %</m:t>
                    </m:r>
                  </m:oMath>
                </a14:m>
                <a:endParaRPr lang="fi-FI" sz="2000" i="1" dirty="0">
                  <a:latin typeface="Cambria Math" panose="02040503050406030204" pitchFamily="18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fi-FI" sz="2000" i="1" dirty="0">
                  <a:latin typeface="Cambria Math" panose="02040503050406030204" pitchFamily="18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fi-FI" sz="2000" i="1" dirty="0">
                  <a:latin typeface="Cambria Math" panose="02040503050406030204" pitchFamily="18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fi-FI" sz="2000" b="1" dirty="0"/>
                  <a:t>ROI</a:t>
                </a:r>
                <a:r>
                  <a:rPr lang="fi-FI" sz="2000" dirty="0"/>
                  <a:t> </a:t>
                </a:r>
                <a14:m>
                  <m:oMath xmlns:m="http://schemas.openxmlformats.org/officeDocument/2006/math">
                    <m:r>
                      <a:rPr lang="fi-FI" sz="200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fi-FI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sz="2000" i="1" smtClean="0">
                            <a:latin typeface="Cambria Math" panose="02040503050406030204" pitchFamily="18" charset="0"/>
                          </a:rPr>
                          <m:t>𝑛𝑒𝑡𝑡𝑜𝑡𝑢𝑙𝑜𝑠</m:t>
                        </m:r>
                        <m:r>
                          <a:rPr lang="fi-FI" sz="2000" i="1" smtClean="0">
                            <a:latin typeface="Cambria Math" panose="02040503050406030204" pitchFamily="18" charset="0"/>
                          </a:rPr>
                          <m:t> + </m:t>
                        </m:r>
                        <m:r>
                          <a:rPr lang="fi-FI" sz="2000" i="1" smtClean="0">
                            <a:latin typeface="Cambria Math" panose="02040503050406030204" pitchFamily="18" charset="0"/>
                          </a:rPr>
                          <m:t>𝑟𝑎h𝑜𝑖𝑡𝑢𝑠𝑘𝑢𝑙𝑢𝑡</m:t>
                        </m:r>
                        <m:r>
                          <a:rPr lang="fi-FI" sz="2000" i="1" smtClean="0">
                            <a:latin typeface="Cambria Math" panose="02040503050406030204" pitchFamily="18" charset="0"/>
                          </a:rPr>
                          <m:t> + </m:t>
                        </m:r>
                        <m:r>
                          <a:rPr lang="fi-FI" sz="2000" i="1" smtClean="0">
                            <a:latin typeface="Cambria Math" panose="02040503050406030204" pitchFamily="18" charset="0"/>
                          </a:rPr>
                          <m:t>𝑣𝑒𝑟𝑜𝑡</m:t>
                        </m:r>
                      </m:num>
                      <m:den>
                        <m:r>
                          <a:rPr lang="fi-FI" sz="2000" i="1" smtClean="0">
                            <a:latin typeface="Cambria Math" panose="02040503050406030204" pitchFamily="18" charset="0"/>
                          </a:rPr>
                          <m:t>𝑜𝑚𝑎</m:t>
                        </m:r>
                        <m:r>
                          <a:rPr lang="fi-FI" sz="200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i-FI" sz="2000" i="1" smtClean="0">
                            <a:latin typeface="Cambria Math" panose="02040503050406030204" pitchFamily="18" charset="0"/>
                          </a:rPr>
                          <m:t>𝑝</m:t>
                        </m:r>
                        <m:r>
                          <a:rPr lang="fi-FI" sz="2000" i="1" smtClean="0">
                            <a:latin typeface="Cambria Math" panose="02040503050406030204" pitchFamily="18" charset="0"/>
                          </a:rPr>
                          <m:t>ää</m:t>
                        </m:r>
                        <m:r>
                          <a:rPr lang="fi-FI" sz="2000" i="1" smtClean="0">
                            <a:latin typeface="Cambria Math" panose="02040503050406030204" pitchFamily="18" charset="0"/>
                          </a:rPr>
                          <m:t>𝑜𝑚𝑎</m:t>
                        </m:r>
                        <m:r>
                          <a:rPr lang="fi-FI" sz="2000" i="1" smtClean="0">
                            <a:latin typeface="Cambria Math" panose="02040503050406030204" pitchFamily="18" charset="0"/>
                          </a:rPr>
                          <m:t> + </m:t>
                        </m:r>
                        <m:r>
                          <a:rPr lang="fi-FI" sz="2000" i="1" smtClean="0">
                            <a:latin typeface="Cambria Math" panose="02040503050406030204" pitchFamily="18" charset="0"/>
                          </a:rPr>
                          <m:t>𝑘𝑜𝑟𝑜𝑙𝑙𝑖𝑠𝑒𝑡</m:t>
                        </m:r>
                        <m:r>
                          <a:rPr lang="fi-FI" sz="200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i-FI" sz="2000" i="1" smtClean="0">
                            <a:latin typeface="Cambria Math" panose="02040503050406030204" pitchFamily="18" charset="0"/>
                          </a:rPr>
                          <m:t>𝑣𝑒𝑙𝑎𝑡</m:t>
                        </m:r>
                      </m:den>
                    </m:f>
                    <m:r>
                      <a:rPr lang="fi-FI" sz="200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fi-FI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sz="2000" i="1" smtClean="0">
                            <a:latin typeface="Cambria Math" panose="02040503050406030204" pitchFamily="18" charset="0"/>
                          </a:rPr>
                          <m:t>24 408 + 552 + 6 289 </m:t>
                        </m:r>
                      </m:num>
                      <m:den>
                        <m:r>
                          <a:rPr lang="fi-FI" sz="2000" i="1" smtClean="0">
                            <a:latin typeface="Cambria Math" panose="02040503050406030204" pitchFamily="18" charset="0"/>
                          </a:rPr>
                          <m:t>69 833 + 32 877</m:t>
                        </m:r>
                      </m:den>
                    </m:f>
                    <m:r>
                      <a:rPr lang="fi-FI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fi-FI" sz="2000" i="1" smtClean="0">
                        <a:latin typeface="Cambria Math" panose="02040503050406030204" pitchFamily="18" charset="0"/>
                      </a:rPr>
                      <m:t>100=</m:t>
                    </m:r>
                    <m:f>
                      <m:fPr>
                        <m:ctrlPr>
                          <a:rPr lang="fi-FI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sz="2000" i="1" smtClean="0">
                            <a:latin typeface="Cambria Math" panose="02040503050406030204" pitchFamily="18" charset="0"/>
                          </a:rPr>
                          <m:t>30 749</m:t>
                        </m:r>
                      </m:num>
                      <m:den>
                        <m:r>
                          <a:rPr lang="fi-FI" sz="2000" i="1" smtClean="0">
                            <a:latin typeface="Cambria Math" panose="02040503050406030204" pitchFamily="18" charset="0"/>
                          </a:rPr>
                          <m:t>102 710</m:t>
                        </m:r>
                      </m:den>
                    </m:f>
                    <m:r>
                      <a:rPr lang="fi-FI" sz="2000" i="1" smtClean="0">
                        <a:latin typeface="Cambria Math" panose="02040503050406030204" pitchFamily="18" charset="0"/>
                      </a:rPr>
                      <m:t>=29,9 %</m:t>
                    </m:r>
                  </m:oMath>
                </a14:m>
                <a:endParaRPr lang="fi-FI" sz="2000" i="1" dirty="0">
                  <a:latin typeface="Cambria Math" panose="02040503050406030204" pitchFamily="18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fi-FI" sz="2000" i="1" dirty="0">
                  <a:latin typeface="Cambria Math" panose="02040503050406030204" pitchFamily="18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fi-FI" sz="2000" i="1" dirty="0">
                  <a:latin typeface="Cambria Math" panose="02040503050406030204" pitchFamily="18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fi-FI" sz="2000" b="1" dirty="0"/>
                  <a:t>Omavaraisuusaste</a:t>
                </a:r>
                <a:r>
                  <a:rPr lang="fi-FI" sz="2000" dirty="0"/>
                  <a:t> </a:t>
                </a:r>
                <a14:m>
                  <m:oMath xmlns:m="http://schemas.openxmlformats.org/officeDocument/2006/math">
                    <m:r>
                      <a:rPr lang="fi-FI" sz="200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fi-FI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sz="2000" i="1" smtClean="0">
                            <a:latin typeface="Cambria Math" panose="02040503050406030204" pitchFamily="18" charset="0"/>
                          </a:rPr>
                          <m:t>𝑜𝑚𝑎</m:t>
                        </m:r>
                        <m:r>
                          <a:rPr lang="fi-FI" sz="200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i-FI" sz="2000" i="1" smtClean="0">
                            <a:latin typeface="Cambria Math" panose="02040503050406030204" pitchFamily="18" charset="0"/>
                          </a:rPr>
                          <m:t>𝑝</m:t>
                        </m:r>
                        <m:r>
                          <a:rPr lang="fi-FI" sz="2000" i="1" smtClean="0">
                            <a:latin typeface="Cambria Math" panose="02040503050406030204" pitchFamily="18" charset="0"/>
                          </a:rPr>
                          <m:t>ää</m:t>
                        </m:r>
                        <m:r>
                          <a:rPr lang="fi-FI" sz="2000" i="1" smtClean="0">
                            <a:latin typeface="Cambria Math" panose="02040503050406030204" pitchFamily="18" charset="0"/>
                          </a:rPr>
                          <m:t>𝑜𝑚𝑎</m:t>
                        </m:r>
                      </m:num>
                      <m:den>
                        <m:r>
                          <a:rPr lang="fi-FI" sz="2000" i="1" smtClean="0">
                            <a:latin typeface="Cambria Math" panose="02040503050406030204" pitchFamily="18" charset="0"/>
                          </a:rPr>
                          <m:t>𝑡𝑎𝑠𝑒𝑒𝑛</m:t>
                        </m:r>
                        <m:r>
                          <a:rPr lang="fi-FI" sz="200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i-FI" sz="2000" i="1" smtClean="0">
                            <a:latin typeface="Cambria Math" panose="02040503050406030204" pitchFamily="18" charset="0"/>
                          </a:rPr>
                          <m:t>𝑙𝑜𝑝𝑝𝑢𝑠𝑢𝑚𝑚𝑎</m:t>
                        </m:r>
                        <m:r>
                          <a:rPr lang="fi-FI" sz="2000" i="1" smtClean="0">
                            <a:latin typeface="Cambria Math" panose="02040503050406030204" pitchFamily="18" charset="0"/>
                          </a:rPr>
                          <m:t> −</m:t>
                        </m:r>
                        <m:r>
                          <a:rPr lang="fi-FI" sz="2000" i="1" smtClean="0">
                            <a:latin typeface="Cambria Math" panose="02040503050406030204" pitchFamily="18" charset="0"/>
                          </a:rPr>
                          <m:t>𝑠𝑎𝑎𝑑𝑢𝑡</m:t>
                        </m:r>
                        <m:r>
                          <a:rPr lang="fi-FI" sz="200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i-FI" sz="2000" i="1" smtClean="0">
                            <a:latin typeface="Cambria Math" panose="02040503050406030204" pitchFamily="18" charset="0"/>
                          </a:rPr>
                          <m:t>𝑒𝑛𝑛𝑎𝑘𝑜𝑡</m:t>
                        </m:r>
                      </m:den>
                    </m:f>
                    <m:r>
                      <a:rPr lang="fi-FI" sz="200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fi-FI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sz="2000" i="1" smtClean="0">
                            <a:latin typeface="Cambria Math" panose="02040503050406030204" pitchFamily="18" charset="0"/>
                          </a:rPr>
                          <m:t>69 833</m:t>
                        </m:r>
                      </m:num>
                      <m:den>
                        <m:r>
                          <a:rPr lang="fi-FI" sz="2000" i="1" smtClean="0">
                            <a:latin typeface="Cambria Math" panose="02040503050406030204" pitchFamily="18" charset="0"/>
                          </a:rPr>
                          <m:t>132 877 − 0</m:t>
                        </m:r>
                      </m:den>
                    </m:f>
                    <m:r>
                      <a:rPr lang="fi-FI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fi-FI" sz="2000" i="1" smtClean="0">
                        <a:latin typeface="Cambria Math" panose="02040503050406030204" pitchFamily="18" charset="0"/>
                      </a:rPr>
                      <m:t>100=52,6 %</m:t>
                    </m:r>
                  </m:oMath>
                </a14:m>
                <a:endParaRPr lang="fi-FI" sz="2000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fi-FI" sz="2000" i="1" dirty="0">
                  <a:latin typeface="Cambria Math" panose="02040503050406030204" pitchFamily="18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fi-FI" sz="2000" i="1" dirty="0">
                  <a:latin typeface="Cambria Math" panose="02040503050406030204" pitchFamily="18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fi-FI" sz="2000" i="1" dirty="0">
                  <a:latin typeface="Cambria Math" panose="02040503050406030204" pitchFamily="18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fi-FI" sz="2000" i="1" dirty="0">
                  <a:latin typeface="Cambria Math" panose="02040503050406030204" pitchFamily="18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14:m>
                  <m:oMath xmlns:m="http://schemas.openxmlformats.org/officeDocument/2006/math">
                    <m:r>
                      <a:rPr lang="fi-FI" sz="200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i-FI" sz="2000" dirty="0"/>
                  <a:t> </a:t>
                </a:r>
              </a:p>
            </p:txBody>
          </p:sp>
        </mc:Choice>
        <mc:Fallback>
          <p:sp>
            <p:nvSpPr>
              <p:cNvPr id="5" name="Sisällön paikkamerkki 2">
                <a:extLst>
                  <a:ext uri="{FF2B5EF4-FFF2-40B4-BE49-F238E27FC236}">
                    <a16:creationId xmlns:a16="http://schemas.microsoft.com/office/drawing/2014/main" id="{1E976E80-B8AC-AA37-0634-4509D6BFCA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7528" y="1972235"/>
                <a:ext cx="10941425" cy="4256540"/>
              </a:xfrm>
              <a:prstGeom prst="rect">
                <a:avLst/>
              </a:prstGeom>
              <a:blipFill>
                <a:blip r:embed="rId2"/>
                <a:stretch>
                  <a:fillRect l="-613" b="-20630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Kuvaselite: Nuoli vasemmalle 5">
            <a:extLst>
              <a:ext uri="{FF2B5EF4-FFF2-40B4-BE49-F238E27FC236}">
                <a16:creationId xmlns:a16="http://schemas.microsoft.com/office/drawing/2014/main" id="{D283A981-2B0A-6727-5B75-89313A55ABA1}"/>
              </a:ext>
            </a:extLst>
          </p:cNvPr>
          <p:cNvSpPr/>
          <p:nvPr/>
        </p:nvSpPr>
        <p:spPr>
          <a:xfrm>
            <a:off x="5760890" y="1614715"/>
            <a:ext cx="5777968" cy="1240972"/>
          </a:xfrm>
          <a:prstGeom prst="leftArrowCallout">
            <a:avLst>
              <a:gd name="adj1" fmla="val 12806"/>
              <a:gd name="adj2" fmla="val 22616"/>
              <a:gd name="adj3" fmla="val 15266"/>
              <a:gd name="adj4" fmla="val 93653"/>
            </a:avLst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4138"/>
            <a:r>
              <a:rPr lang="fi-FI" sz="1400" dirty="0">
                <a:solidFill>
                  <a:schemeClr val="tx1"/>
                </a:solidFill>
              </a:rPr>
              <a:t>Luku kertoo, kuinka hyvin osakeanneista kerätyt varat ja yrityksen liiketoimintaan investoidut voitot on saatu tuottamaan.  Lukema on erityisen hyödyllinen yritysten vertailemiseen, kun liiketoiminta edellyttää runsaasti pääomaa. </a:t>
            </a:r>
            <a:r>
              <a:rPr lang="fi-FI" sz="1400" b="1" dirty="0">
                <a:solidFill>
                  <a:schemeClr val="tx1"/>
                </a:solidFill>
              </a:rPr>
              <a:t>Yli 20 %:n tuottoa pidetään erinomaisena</a:t>
            </a:r>
            <a:r>
              <a:rPr lang="fi-FI" sz="1400" dirty="0">
                <a:solidFill>
                  <a:schemeClr val="tx1"/>
                </a:solidFill>
              </a:rPr>
              <a:t>. </a:t>
            </a:r>
          </a:p>
        </p:txBody>
      </p:sp>
      <p:sp>
        <p:nvSpPr>
          <p:cNvPr id="7" name="Kuvaselite: Nuoli ylös 6">
            <a:extLst>
              <a:ext uri="{FF2B5EF4-FFF2-40B4-BE49-F238E27FC236}">
                <a16:creationId xmlns:a16="http://schemas.microsoft.com/office/drawing/2014/main" id="{3C545ABA-B34E-DD3E-7136-E92F8DCD2A5F}"/>
              </a:ext>
            </a:extLst>
          </p:cNvPr>
          <p:cNvSpPr/>
          <p:nvPr/>
        </p:nvSpPr>
        <p:spPr>
          <a:xfrm>
            <a:off x="6458856" y="3817472"/>
            <a:ext cx="5631543" cy="2133385"/>
          </a:xfrm>
          <a:prstGeom prst="upArrowCallout">
            <a:avLst>
              <a:gd name="adj1" fmla="val 12877"/>
              <a:gd name="adj2" fmla="val 14564"/>
              <a:gd name="adj3" fmla="val 11206"/>
              <a:gd name="adj4" fmla="val 75000"/>
            </a:avLst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1400" dirty="0">
                <a:solidFill>
                  <a:schemeClr val="tx1"/>
                </a:solidFill>
              </a:rPr>
              <a:t>Luku kertoo, kuinka fiksusti yritys käyttää sen hallussa olevia varoja. Siinä on siis huomioitu myös yritykselle myönnetyt lainat ja niistä velkojien saama tuotto (eli rahoituskulut). </a:t>
            </a:r>
            <a:r>
              <a:rPr lang="fi-FI" sz="1400" dirty="0" err="1">
                <a:solidFill>
                  <a:schemeClr val="tx1"/>
                </a:solidFill>
              </a:rPr>
              <a:t>ROE:tä</a:t>
            </a:r>
            <a:r>
              <a:rPr lang="fi-FI" sz="1400" dirty="0">
                <a:solidFill>
                  <a:schemeClr val="tx1"/>
                </a:solidFill>
              </a:rPr>
              <a:t> voidaan keinotekoisesti paisuttaa velkavivulla, mutta ROI huomioi myös velalle saadun tuoton. </a:t>
            </a:r>
          </a:p>
          <a:p>
            <a:r>
              <a:rPr lang="fi-FI" sz="1400" b="1" dirty="0">
                <a:solidFill>
                  <a:schemeClr val="tx1"/>
                </a:solidFill>
              </a:rPr>
              <a:t>Yli 15 %:n tuottoa pidetään hyvänä.  </a:t>
            </a:r>
          </a:p>
        </p:txBody>
      </p:sp>
      <p:sp>
        <p:nvSpPr>
          <p:cNvPr id="8" name="Kuvaselite: Nuoli ylös 7">
            <a:extLst>
              <a:ext uri="{FF2B5EF4-FFF2-40B4-BE49-F238E27FC236}">
                <a16:creationId xmlns:a16="http://schemas.microsoft.com/office/drawing/2014/main" id="{08EB674D-AC4A-1C75-2F7C-FDFFB5978D77}"/>
              </a:ext>
            </a:extLst>
          </p:cNvPr>
          <p:cNvSpPr/>
          <p:nvPr/>
        </p:nvSpPr>
        <p:spPr>
          <a:xfrm>
            <a:off x="7323151" y="5088835"/>
            <a:ext cx="4738220" cy="1624021"/>
          </a:xfrm>
          <a:prstGeom prst="upArrowCallout">
            <a:avLst>
              <a:gd name="adj1" fmla="val 11444"/>
              <a:gd name="adj2" fmla="val 18674"/>
              <a:gd name="adj3" fmla="val 11206"/>
              <a:gd name="adj4" fmla="val 80386"/>
            </a:avLst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1350" dirty="0">
                <a:solidFill>
                  <a:schemeClr val="tx1"/>
                </a:solidFill>
              </a:rPr>
              <a:t>Omavaraisuusaste kertoo, kuinka paljon yrityksellä on omaa varallisuutta suhteessa taseeseen. Se muodostaa puskurin haasteellisille tilanteille kuten laskusuhdanteille tai kilpailun kiristymiselle. Omilla varoilla yritys selviää vaikeiden kausien yli. </a:t>
            </a:r>
          </a:p>
          <a:p>
            <a:r>
              <a:rPr lang="fi-FI" sz="1350" b="1" dirty="0">
                <a:solidFill>
                  <a:schemeClr val="tx1"/>
                </a:solidFill>
              </a:rPr>
              <a:t>Yli 50 %:n arvoa pidetään erinomaisena. </a:t>
            </a:r>
          </a:p>
        </p:txBody>
      </p:sp>
    </p:spTree>
    <p:extLst>
      <p:ext uri="{BB962C8B-B14F-4D97-AF65-F5344CB8AC3E}">
        <p14:creationId xmlns:p14="http://schemas.microsoft.com/office/powerpoint/2010/main" val="1197162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855BF6B-83D1-D783-BA39-1A3FDB05B8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Mikä on tuloslaskelma? 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FC1A7C2-6A9C-367F-3F4A-7CF49083C930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733424" y="1472184"/>
            <a:ext cx="9955911" cy="3985642"/>
          </a:xfrm>
        </p:spPr>
        <p:txBody>
          <a:bodyPr>
            <a:normAutofit/>
          </a:bodyPr>
          <a:lstStyle/>
          <a:p>
            <a:r>
              <a:rPr lang="fi-FI" sz="2400" b="1" dirty="0"/>
              <a:t>Tuloslaskelma</a:t>
            </a:r>
            <a:r>
              <a:rPr lang="fi-FI" sz="2400" dirty="0"/>
              <a:t> (</a:t>
            </a:r>
            <a:r>
              <a:rPr lang="fi-FI" sz="2400" i="1" dirty="0" err="1"/>
              <a:t>income</a:t>
            </a:r>
            <a:r>
              <a:rPr lang="fi-FI" sz="2400" i="1" dirty="0"/>
              <a:t> </a:t>
            </a:r>
            <a:r>
              <a:rPr lang="fi-FI" sz="2400" i="1" dirty="0" err="1"/>
              <a:t>statement</a:t>
            </a:r>
            <a:r>
              <a:rPr lang="fi-FI" sz="2400" dirty="0"/>
              <a:t>) kertoo yrityksen tulot, menot ja voitot tilikauden ajalta. Se julkaistaan osana yrityksen tilinpäätöstä.</a:t>
            </a:r>
          </a:p>
          <a:p>
            <a:pPr lvl="1">
              <a:spcAft>
                <a:spcPts val="1500"/>
              </a:spcAft>
            </a:pPr>
            <a:r>
              <a:rPr lang="fi-FI" sz="2200" dirty="0"/>
              <a:t>muita tilinpäätöksen olennaisia dokumentteja ovat </a:t>
            </a:r>
            <a:r>
              <a:rPr lang="fi-FI" sz="2200" b="1" dirty="0"/>
              <a:t>tase </a:t>
            </a:r>
            <a:r>
              <a:rPr lang="fi-FI" sz="2200" dirty="0"/>
              <a:t>(</a:t>
            </a:r>
            <a:r>
              <a:rPr lang="fi-FI" sz="2200" i="1" dirty="0"/>
              <a:t>balance sheet</a:t>
            </a:r>
            <a:r>
              <a:rPr lang="fi-FI" sz="2200" dirty="0"/>
              <a:t>) ja </a:t>
            </a:r>
            <a:r>
              <a:rPr lang="fi-FI" sz="2200" b="1" dirty="0"/>
              <a:t>rahoituslaskelma</a:t>
            </a:r>
            <a:r>
              <a:rPr lang="fi-FI" sz="2200" dirty="0"/>
              <a:t> (</a:t>
            </a:r>
            <a:r>
              <a:rPr lang="fi-FI" sz="2200" i="1" dirty="0" err="1"/>
              <a:t>cash</a:t>
            </a:r>
            <a:r>
              <a:rPr lang="fi-FI" sz="2200" i="1" dirty="0"/>
              <a:t> </a:t>
            </a:r>
            <a:r>
              <a:rPr lang="fi-FI" sz="2200" i="1" dirty="0" err="1"/>
              <a:t>flow</a:t>
            </a:r>
            <a:r>
              <a:rPr lang="fi-FI" sz="2200" i="1" dirty="0"/>
              <a:t> </a:t>
            </a:r>
            <a:r>
              <a:rPr lang="fi-FI" sz="2200" i="1" dirty="0" err="1"/>
              <a:t>statement</a:t>
            </a:r>
            <a:r>
              <a:rPr lang="fi-FI" sz="2200" dirty="0"/>
              <a:t>)</a:t>
            </a:r>
          </a:p>
          <a:p>
            <a:r>
              <a:rPr lang="fi-FI" sz="2400" dirty="0"/>
              <a:t>Tuloslaskelma kuvaa aina tiettyä ajanjaksoa (3 kk, 6 kk tai vuosi).</a:t>
            </a:r>
          </a:p>
          <a:p>
            <a:r>
              <a:rPr lang="fi-FI" sz="2400" dirty="0"/>
              <a:t>Vertaamalla tuloslaskelman tietoja aiempiin tilikausiin, sijoittaja saa kuvan yrityksen liiketoiminnan kehittymisestä.</a:t>
            </a:r>
          </a:p>
          <a:p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28630220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an numeron paikkamerkki 2">
            <a:extLst>
              <a:ext uri="{FF2B5EF4-FFF2-40B4-BE49-F238E27FC236}">
                <a16:creationId xmlns:a16="http://schemas.microsoft.com/office/drawing/2014/main" id="{4543A109-2378-92CF-A4D8-2ED907443827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0" y="0"/>
            <a:ext cx="0" cy="0"/>
          </a:xfrm>
        </p:spPr>
        <p:txBody>
          <a:bodyPr/>
          <a:lstStyle/>
          <a:p>
            <a:endParaRPr lang="fi-FI" dirty="0"/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B4FC1D71-73FA-DFD7-0E81-270ABF2A444D}"/>
              </a:ext>
            </a:extLst>
          </p:cNvPr>
          <p:cNvSpPr txBox="1"/>
          <p:nvPr/>
        </p:nvSpPr>
        <p:spPr>
          <a:xfrm>
            <a:off x="497491" y="681644"/>
            <a:ext cx="4505434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i-FI" sz="2800" b="1" dirty="0">
                <a:solidFill>
                  <a:schemeClr val="accent2">
                    <a:lumMod val="50000"/>
                  </a:schemeClr>
                </a:solidFill>
              </a:rPr>
              <a:t>TULOSLASKELMA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C4324A1-405A-481B-0538-EDFAD21B08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5678" y="459536"/>
            <a:ext cx="819806" cy="81980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</p:pic>
      <p:sp>
        <p:nvSpPr>
          <p:cNvPr id="6" name="Tekstiruutu 5">
            <a:extLst>
              <a:ext uri="{FF2B5EF4-FFF2-40B4-BE49-F238E27FC236}">
                <a16:creationId xmlns:a16="http://schemas.microsoft.com/office/drawing/2014/main" id="{16E1E218-7923-1601-FA8E-A1741C93E2FE}"/>
              </a:ext>
            </a:extLst>
          </p:cNvPr>
          <p:cNvSpPr txBox="1"/>
          <p:nvPr/>
        </p:nvSpPr>
        <p:spPr>
          <a:xfrm>
            <a:off x="5433850" y="629885"/>
            <a:ext cx="1292772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fi-FI" sz="2400" b="1" dirty="0"/>
              <a:t>2021</a:t>
            </a:r>
          </a:p>
        </p:txBody>
      </p:sp>
      <p:sp>
        <p:nvSpPr>
          <p:cNvPr id="7" name="Kuvaselite: Nuoli vasemmalle 6">
            <a:extLst>
              <a:ext uri="{FF2B5EF4-FFF2-40B4-BE49-F238E27FC236}">
                <a16:creationId xmlns:a16="http://schemas.microsoft.com/office/drawing/2014/main" id="{2FA8B486-6FA0-6CFE-EF93-40F44A39F814}"/>
              </a:ext>
            </a:extLst>
          </p:cNvPr>
          <p:cNvSpPr/>
          <p:nvPr/>
        </p:nvSpPr>
        <p:spPr>
          <a:xfrm>
            <a:off x="6992316" y="1218957"/>
            <a:ext cx="3801580" cy="789488"/>
          </a:xfrm>
          <a:prstGeom prst="leftArrowCallout">
            <a:avLst>
              <a:gd name="adj1" fmla="val 21256"/>
              <a:gd name="adj2" fmla="val 22616"/>
              <a:gd name="adj3" fmla="val 19491"/>
              <a:gd name="adj4" fmla="val 83781"/>
            </a:avLst>
          </a:prstGeom>
          <a:solidFill>
            <a:schemeClr val="accent4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>
                <a:solidFill>
                  <a:schemeClr val="tx1"/>
                </a:solidFill>
              </a:rPr>
              <a:t>myydyistä hyödykkeistä saadut tulot (tavarat ja palvelut)</a:t>
            </a:r>
          </a:p>
        </p:txBody>
      </p:sp>
      <p:graphicFrame>
        <p:nvGraphicFramePr>
          <p:cNvPr id="8" name="Taulukko 4">
            <a:extLst>
              <a:ext uri="{FF2B5EF4-FFF2-40B4-BE49-F238E27FC236}">
                <a16:creationId xmlns:a16="http://schemas.microsoft.com/office/drawing/2014/main" id="{2989DC33-83E4-C76C-1989-57C0B4E4D8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6814927"/>
              </p:ext>
            </p:extLst>
          </p:nvPr>
        </p:nvGraphicFramePr>
        <p:xfrm>
          <a:off x="497491" y="1355690"/>
          <a:ext cx="3948386" cy="493878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948386">
                  <a:extLst>
                    <a:ext uri="{9D8B030D-6E8A-4147-A177-3AD203B41FA5}">
                      <a16:colId xmlns:a16="http://schemas.microsoft.com/office/drawing/2014/main" val="3753554023"/>
                    </a:ext>
                  </a:extLst>
                </a:gridCol>
              </a:tblGrid>
              <a:tr h="619547">
                <a:tc>
                  <a:txBody>
                    <a:bodyPr/>
                    <a:lstStyle/>
                    <a:p>
                      <a:pPr algn="ctr"/>
                      <a:r>
                        <a:rPr lang="fi-FI" sz="2000" b="0" dirty="0"/>
                        <a:t>Liikevaihto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0918584"/>
                  </a:ext>
                </a:extLst>
              </a:tr>
              <a:tr h="503741"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fi-FI" sz="1600" dirty="0"/>
                        <a:t>- Hankinnan ja valmistuksen kulut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541274"/>
                  </a:ext>
                </a:extLst>
              </a:tr>
              <a:tr h="553512">
                <a:tc>
                  <a:txBody>
                    <a:bodyPr/>
                    <a:lstStyle/>
                    <a:p>
                      <a:pPr algn="ctr"/>
                      <a:r>
                        <a:rPr lang="fi-FI" sz="2000" b="0" dirty="0"/>
                        <a:t>Bruttokate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4022503"/>
                  </a:ext>
                </a:extLst>
              </a:tr>
              <a:tr h="503741">
                <a:tc>
                  <a:txBody>
                    <a:bodyPr/>
                    <a:lstStyle/>
                    <a:p>
                      <a:pPr algn="ctr"/>
                      <a:r>
                        <a:rPr lang="fi-FI" sz="1600" dirty="0"/>
                        <a:t>- Hallinnon kulut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8913840"/>
                  </a:ext>
                </a:extLst>
              </a:tr>
              <a:tr h="503741">
                <a:tc>
                  <a:txBody>
                    <a:bodyPr/>
                    <a:lstStyle/>
                    <a:p>
                      <a:pPr algn="ctr"/>
                      <a:r>
                        <a:rPr lang="fi-FI" sz="2000" b="0" dirty="0"/>
                        <a:t>Liikevoitto (EBIT)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0960215"/>
                  </a:ext>
                </a:extLst>
              </a:tr>
              <a:tr h="503741">
                <a:tc>
                  <a:txBody>
                    <a:bodyPr/>
                    <a:lstStyle/>
                    <a:p>
                      <a:pPr algn="ctr"/>
                      <a:r>
                        <a:rPr lang="fi-FI" sz="1600" dirty="0"/>
                        <a:t>- Rahoituskulut (ja tuotot)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7651266"/>
                  </a:ext>
                </a:extLst>
              </a:tr>
              <a:tr h="503741">
                <a:tc>
                  <a:txBody>
                    <a:bodyPr/>
                    <a:lstStyle/>
                    <a:p>
                      <a:pPr algn="ctr"/>
                      <a:r>
                        <a:rPr lang="fi-FI" sz="2000" b="0" dirty="0"/>
                        <a:t>Voitto ennen veroja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4057859"/>
                  </a:ext>
                </a:extLst>
              </a:tr>
              <a:tr h="503741">
                <a:tc>
                  <a:txBody>
                    <a:bodyPr/>
                    <a:lstStyle/>
                    <a:p>
                      <a:pPr algn="ctr"/>
                      <a:r>
                        <a:rPr lang="fi-FI" sz="1600" dirty="0"/>
                        <a:t>- Verot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3877879"/>
                  </a:ext>
                </a:extLst>
              </a:tr>
              <a:tr h="743281">
                <a:tc>
                  <a:txBody>
                    <a:bodyPr/>
                    <a:lstStyle/>
                    <a:p>
                      <a:pPr algn="ctr"/>
                      <a:r>
                        <a:rPr lang="fi-FI" sz="2000" b="1" dirty="0"/>
                        <a:t>TILIKAUDEN VOITTO</a:t>
                      </a:r>
                    </a:p>
                    <a:p>
                      <a:pPr algn="ctr"/>
                      <a:r>
                        <a:rPr lang="fi-FI" sz="2000" b="0" dirty="0"/>
                        <a:t>(nettotulos)</a:t>
                      </a:r>
                    </a:p>
                  </a:txBody>
                  <a:tcPr anchor="b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2ECB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6115372"/>
                  </a:ext>
                </a:extLst>
              </a:tr>
            </a:tbl>
          </a:graphicData>
        </a:graphic>
      </p:graphicFrame>
      <p:sp>
        <p:nvSpPr>
          <p:cNvPr id="9" name="Tekstiruutu 8">
            <a:extLst>
              <a:ext uri="{FF2B5EF4-FFF2-40B4-BE49-F238E27FC236}">
                <a16:creationId xmlns:a16="http://schemas.microsoft.com/office/drawing/2014/main" id="{FC32F34D-97E9-6AAC-A116-C3547DDA66D0}"/>
              </a:ext>
            </a:extLst>
          </p:cNvPr>
          <p:cNvSpPr txBox="1"/>
          <p:nvPr/>
        </p:nvSpPr>
        <p:spPr>
          <a:xfrm>
            <a:off x="5002925" y="1481397"/>
            <a:ext cx="172369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fi-FI" sz="2000" b="1" dirty="0">
                <a:solidFill>
                  <a:schemeClr val="accent2">
                    <a:lumMod val="50000"/>
                  </a:schemeClr>
                </a:solidFill>
              </a:rPr>
              <a:t>365,8 mrd. $</a:t>
            </a:r>
          </a:p>
        </p:txBody>
      </p:sp>
    </p:spTree>
    <p:extLst>
      <p:ext uri="{BB962C8B-B14F-4D97-AF65-F5344CB8AC3E}">
        <p14:creationId xmlns:p14="http://schemas.microsoft.com/office/powerpoint/2010/main" val="2614872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>
            <a:extLst>
              <a:ext uri="{FF2B5EF4-FFF2-40B4-BE49-F238E27FC236}">
                <a16:creationId xmlns:a16="http://schemas.microsoft.com/office/drawing/2014/main" id="{A0431874-9B1E-EB93-6463-782DD8B327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0321" y="1218935"/>
            <a:ext cx="10731357" cy="5017023"/>
          </a:xfrm>
          <a:prstGeom prst="rect">
            <a:avLst/>
          </a:prstGeom>
        </p:spPr>
      </p:pic>
      <p:sp>
        <p:nvSpPr>
          <p:cNvPr id="3" name="Tekstiruutu 2">
            <a:extLst>
              <a:ext uri="{FF2B5EF4-FFF2-40B4-BE49-F238E27FC236}">
                <a16:creationId xmlns:a16="http://schemas.microsoft.com/office/drawing/2014/main" id="{9229F880-F933-B5FF-533B-9C9D0A478120}"/>
              </a:ext>
            </a:extLst>
          </p:cNvPr>
          <p:cNvSpPr txBox="1"/>
          <p:nvPr/>
        </p:nvSpPr>
        <p:spPr>
          <a:xfrm>
            <a:off x="874494" y="807779"/>
            <a:ext cx="870590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fi-FI" sz="2500" b="1" dirty="0">
                <a:solidFill>
                  <a:schemeClr val="tx2"/>
                </a:solidFill>
              </a:rPr>
              <a:t>Applen tuloslaskelma 2021, liikevaihto, milj. dollaria </a:t>
            </a:r>
          </a:p>
        </p:txBody>
      </p:sp>
    </p:spTree>
    <p:extLst>
      <p:ext uri="{BB962C8B-B14F-4D97-AF65-F5344CB8AC3E}">
        <p14:creationId xmlns:p14="http://schemas.microsoft.com/office/powerpoint/2010/main" val="39580682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>
            <a:extLst>
              <a:ext uri="{FF2B5EF4-FFF2-40B4-BE49-F238E27FC236}">
                <a16:creationId xmlns:a16="http://schemas.microsoft.com/office/drawing/2014/main" id="{C659430F-F219-09C8-A041-775927B5785A}"/>
              </a:ext>
            </a:extLst>
          </p:cNvPr>
          <p:cNvSpPr txBox="1"/>
          <p:nvPr/>
        </p:nvSpPr>
        <p:spPr>
          <a:xfrm>
            <a:off x="497491" y="681644"/>
            <a:ext cx="4505434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i-FI" sz="2800" b="1" dirty="0">
                <a:solidFill>
                  <a:schemeClr val="accent2">
                    <a:lumMod val="50000"/>
                  </a:schemeClr>
                </a:solidFill>
              </a:rPr>
              <a:t>TULOSLASKELMA</a:t>
            </a:r>
          </a:p>
        </p:txBody>
      </p:sp>
      <p:graphicFrame>
        <p:nvGraphicFramePr>
          <p:cNvPr id="3" name="Taulukko 4">
            <a:extLst>
              <a:ext uri="{FF2B5EF4-FFF2-40B4-BE49-F238E27FC236}">
                <a16:creationId xmlns:a16="http://schemas.microsoft.com/office/drawing/2014/main" id="{2F7D1ABB-EE56-561D-2CE2-9B4572919B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283805"/>
              </p:ext>
            </p:extLst>
          </p:nvPr>
        </p:nvGraphicFramePr>
        <p:xfrm>
          <a:off x="497491" y="1355690"/>
          <a:ext cx="3948386" cy="493878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948386">
                  <a:extLst>
                    <a:ext uri="{9D8B030D-6E8A-4147-A177-3AD203B41FA5}">
                      <a16:colId xmlns:a16="http://schemas.microsoft.com/office/drawing/2014/main" val="3753554023"/>
                    </a:ext>
                  </a:extLst>
                </a:gridCol>
              </a:tblGrid>
              <a:tr h="619547">
                <a:tc>
                  <a:txBody>
                    <a:bodyPr/>
                    <a:lstStyle/>
                    <a:p>
                      <a:pPr algn="ctr"/>
                      <a:r>
                        <a:rPr lang="fi-FI" sz="2000" b="0" dirty="0"/>
                        <a:t>Liikevaihto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0918584"/>
                  </a:ext>
                </a:extLst>
              </a:tr>
              <a:tr h="503741"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fi-FI" sz="1600" dirty="0"/>
                        <a:t>- Hankinnan ja valmistuksen kulut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541274"/>
                  </a:ext>
                </a:extLst>
              </a:tr>
              <a:tr h="553512">
                <a:tc>
                  <a:txBody>
                    <a:bodyPr/>
                    <a:lstStyle/>
                    <a:p>
                      <a:pPr algn="ctr"/>
                      <a:r>
                        <a:rPr lang="fi-FI" sz="2000" b="0" dirty="0"/>
                        <a:t>Bruttokate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4022503"/>
                  </a:ext>
                </a:extLst>
              </a:tr>
              <a:tr h="503741">
                <a:tc>
                  <a:txBody>
                    <a:bodyPr/>
                    <a:lstStyle/>
                    <a:p>
                      <a:pPr algn="ctr"/>
                      <a:r>
                        <a:rPr lang="fi-FI" sz="1600" dirty="0"/>
                        <a:t>- Hallinnon kulut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8913840"/>
                  </a:ext>
                </a:extLst>
              </a:tr>
              <a:tr h="503741">
                <a:tc>
                  <a:txBody>
                    <a:bodyPr/>
                    <a:lstStyle/>
                    <a:p>
                      <a:pPr algn="ctr"/>
                      <a:r>
                        <a:rPr lang="fi-FI" sz="2000" b="0" dirty="0"/>
                        <a:t>Liikevoitto (EBIT)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0960215"/>
                  </a:ext>
                </a:extLst>
              </a:tr>
              <a:tr h="503741">
                <a:tc>
                  <a:txBody>
                    <a:bodyPr/>
                    <a:lstStyle/>
                    <a:p>
                      <a:pPr algn="ctr"/>
                      <a:r>
                        <a:rPr lang="fi-FI" sz="1600" dirty="0"/>
                        <a:t>- Rahoituskulut (ja tuotot)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7651266"/>
                  </a:ext>
                </a:extLst>
              </a:tr>
              <a:tr h="503741">
                <a:tc>
                  <a:txBody>
                    <a:bodyPr/>
                    <a:lstStyle/>
                    <a:p>
                      <a:pPr algn="ctr"/>
                      <a:r>
                        <a:rPr lang="fi-FI" sz="2000" b="0" dirty="0"/>
                        <a:t>Voitto ennen veroja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4057859"/>
                  </a:ext>
                </a:extLst>
              </a:tr>
              <a:tr h="503741">
                <a:tc>
                  <a:txBody>
                    <a:bodyPr/>
                    <a:lstStyle/>
                    <a:p>
                      <a:pPr algn="ctr"/>
                      <a:r>
                        <a:rPr lang="fi-FI" sz="1600" dirty="0"/>
                        <a:t>- Verot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3877879"/>
                  </a:ext>
                </a:extLst>
              </a:tr>
              <a:tr h="743281">
                <a:tc>
                  <a:txBody>
                    <a:bodyPr/>
                    <a:lstStyle/>
                    <a:p>
                      <a:pPr algn="ctr"/>
                      <a:r>
                        <a:rPr lang="fi-FI" sz="2000" b="1" dirty="0"/>
                        <a:t>TILIKAUDEN VOITTO</a:t>
                      </a:r>
                    </a:p>
                    <a:p>
                      <a:pPr algn="ctr"/>
                      <a:r>
                        <a:rPr lang="fi-FI" sz="2000" b="0" dirty="0"/>
                        <a:t>(nettotulos)</a:t>
                      </a:r>
                    </a:p>
                  </a:txBody>
                  <a:tcPr anchor="b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2ECB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6115372"/>
                  </a:ext>
                </a:extLst>
              </a:tr>
            </a:tbl>
          </a:graphicData>
        </a:graphic>
      </p:graphicFrame>
      <p:pic>
        <p:nvPicPr>
          <p:cNvPr id="4" name="Picture 4">
            <a:extLst>
              <a:ext uri="{FF2B5EF4-FFF2-40B4-BE49-F238E27FC236}">
                <a16:creationId xmlns:a16="http://schemas.microsoft.com/office/drawing/2014/main" id="{115BACE9-A20A-7FDA-06D6-19B97ACC73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5678" y="459536"/>
            <a:ext cx="819806" cy="81980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</p:pic>
      <p:sp>
        <p:nvSpPr>
          <p:cNvPr id="5" name="Tekstiruutu 4">
            <a:extLst>
              <a:ext uri="{FF2B5EF4-FFF2-40B4-BE49-F238E27FC236}">
                <a16:creationId xmlns:a16="http://schemas.microsoft.com/office/drawing/2014/main" id="{3ECE38F8-3F40-FFCD-1A93-828F54B7D3CA}"/>
              </a:ext>
            </a:extLst>
          </p:cNvPr>
          <p:cNvSpPr txBox="1"/>
          <p:nvPr/>
        </p:nvSpPr>
        <p:spPr>
          <a:xfrm>
            <a:off x="5433850" y="629885"/>
            <a:ext cx="1292772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fi-FI" sz="2400" b="1" dirty="0"/>
              <a:t>2021</a:t>
            </a:r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14CFA9B8-2F43-8465-AC7C-CB7FE991950B}"/>
              </a:ext>
            </a:extLst>
          </p:cNvPr>
          <p:cNvSpPr txBox="1"/>
          <p:nvPr/>
        </p:nvSpPr>
        <p:spPr>
          <a:xfrm>
            <a:off x="5002926" y="2602968"/>
            <a:ext cx="172369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fi-FI" sz="2000" b="1" dirty="0">
                <a:solidFill>
                  <a:schemeClr val="accent2">
                    <a:lumMod val="50000"/>
                  </a:schemeClr>
                </a:solidFill>
              </a:rPr>
              <a:t>152,8 mrd. $</a:t>
            </a:r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id="{E24D0C4E-DC84-0934-2029-73EE65304D72}"/>
              </a:ext>
            </a:extLst>
          </p:cNvPr>
          <p:cNvSpPr txBox="1"/>
          <p:nvPr/>
        </p:nvSpPr>
        <p:spPr>
          <a:xfrm>
            <a:off x="4872039" y="2030932"/>
            <a:ext cx="1854584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fi-FI" sz="2000" dirty="0">
                <a:solidFill>
                  <a:srgbClr val="FF0000"/>
                </a:solidFill>
              </a:rPr>
              <a:t>- 203,0 mrd. $</a:t>
            </a:r>
          </a:p>
        </p:txBody>
      </p:sp>
      <p:sp>
        <p:nvSpPr>
          <p:cNvPr id="10" name="Kuvaselite: Nuoli vasemmalle 9">
            <a:extLst>
              <a:ext uri="{FF2B5EF4-FFF2-40B4-BE49-F238E27FC236}">
                <a16:creationId xmlns:a16="http://schemas.microsoft.com/office/drawing/2014/main" id="{E977CAF5-2B24-0918-8F21-6639BBB2277B}"/>
              </a:ext>
            </a:extLst>
          </p:cNvPr>
          <p:cNvSpPr/>
          <p:nvPr/>
        </p:nvSpPr>
        <p:spPr>
          <a:xfrm>
            <a:off x="6919234" y="2895198"/>
            <a:ext cx="3768340" cy="672984"/>
          </a:xfrm>
          <a:prstGeom prst="leftArrowCallout">
            <a:avLst>
              <a:gd name="adj1" fmla="val 21256"/>
              <a:gd name="adj2" fmla="val 22616"/>
              <a:gd name="adj3" fmla="val 19491"/>
              <a:gd name="adj4" fmla="val 83781"/>
            </a:avLst>
          </a:prstGeom>
          <a:solidFill>
            <a:schemeClr val="accent4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>
                <a:solidFill>
                  <a:schemeClr val="tx1"/>
                </a:solidFill>
              </a:rPr>
              <a:t>esim. markkinointi, tuotekehitys ja yleinen hallinto</a:t>
            </a:r>
          </a:p>
        </p:txBody>
      </p:sp>
      <p:sp>
        <p:nvSpPr>
          <p:cNvPr id="12" name="Tekstiruutu 11">
            <a:extLst>
              <a:ext uri="{FF2B5EF4-FFF2-40B4-BE49-F238E27FC236}">
                <a16:creationId xmlns:a16="http://schemas.microsoft.com/office/drawing/2014/main" id="{48343EC1-E827-0178-2FE1-5EDD63B85B87}"/>
              </a:ext>
            </a:extLst>
          </p:cNvPr>
          <p:cNvSpPr txBox="1"/>
          <p:nvPr/>
        </p:nvSpPr>
        <p:spPr>
          <a:xfrm>
            <a:off x="4943476" y="3102170"/>
            <a:ext cx="178314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fi-FI" sz="2000" dirty="0">
                <a:solidFill>
                  <a:srgbClr val="FF0000"/>
                </a:solidFill>
              </a:rPr>
              <a:t>- 43,9 mrd. $</a:t>
            </a:r>
          </a:p>
        </p:txBody>
      </p:sp>
      <p:sp>
        <p:nvSpPr>
          <p:cNvPr id="13" name="Kuvaselite: Nuoli vasemmalle 12">
            <a:extLst>
              <a:ext uri="{FF2B5EF4-FFF2-40B4-BE49-F238E27FC236}">
                <a16:creationId xmlns:a16="http://schemas.microsoft.com/office/drawing/2014/main" id="{6BFCCA61-97E8-77EF-39B7-9833B11C83DE}"/>
              </a:ext>
            </a:extLst>
          </p:cNvPr>
          <p:cNvSpPr/>
          <p:nvPr/>
        </p:nvSpPr>
        <p:spPr>
          <a:xfrm>
            <a:off x="6992315" y="1218957"/>
            <a:ext cx="3851275" cy="789488"/>
          </a:xfrm>
          <a:prstGeom prst="leftArrowCallout">
            <a:avLst>
              <a:gd name="adj1" fmla="val 21256"/>
              <a:gd name="adj2" fmla="val 22616"/>
              <a:gd name="adj3" fmla="val 19491"/>
              <a:gd name="adj4" fmla="val 83781"/>
            </a:avLst>
          </a:prstGeom>
          <a:solidFill>
            <a:schemeClr val="accent4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>
                <a:solidFill>
                  <a:schemeClr val="tx1"/>
                </a:solidFill>
              </a:rPr>
              <a:t>myydyistä hyödykkeistä saadut tulot (tavarat ja palvelut)</a:t>
            </a:r>
          </a:p>
        </p:txBody>
      </p:sp>
      <p:sp>
        <p:nvSpPr>
          <p:cNvPr id="14" name="Tekstiruutu 13">
            <a:extLst>
              <a:ext uri="{FF2B5EF4-FFF2-40B4-BE49-F238E27FC236}">
                <a16:creationId xmlns:a16="http://schemas.microsoft.com/office/drawing/2014/main" id="{0A7A481A-D12E-0BA7-8D84-E429A8A82C4C}"/>
              </a:ext>
            </a:extLst>
          </p:cNvPr>
          <p:cNvSpPr txBox="1"/>
          <p:nvPr/>
        </p:nvSpPr>
        <p:spPr>
          <a:xfrm>
            <a:off x="5002926" y="1481397"/>
            <a:ext cx="172369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fi-FI" sz="2000" b="1" dirty="0">
                <a:solidFill>
                  <a:schemeClr val="accent2">
                    <a:lumMod val="50000"/>
                  </a:schemeClr>
                </a:solidFill>
              </a:rPr>
              <a:t>365,8 mrd. $</a:t>
            </a:r>
          </a:p>
        </p:txBody>
      </p:sp>
      <p:sp>
        <p:nvSpPr>
          <p:cNvPr id="6" name="Kuvaselite: Nuoli vasemmalle 5">
            <a:extLst>
              <a:ext uri="{FF2B5EF4-FFF2-40B4-BE49-F238E27FC236}">
                <a16:creationId xmlns:a16="http://schemas.microsoft.com/office/drawing/2014/main" id="{A56EFC92-2129-D042-3803-A87523382E9D}"/>
              </a:ext>
            </a:extLst>
          </p:cNvPr>
          <p:cNvSpPr/>
          <p:nvPr/>
        </p:nvSpPr>
        <p:spPr>
          <a:xfrm>
            <a:off x="6988808" y="1853779"/>
            <a:ext cx="3447097" cy="672984"/>
          </a:xfrm>
          <a:prstGeom prst="leftArrowCallout">
            <a:avLst>
              <a:gd name="adj1" fmla="val 21256"/>
              <a:gd name="adj2" fmla="val 22616"/>
              <a:gd name="adj3" fmla="val 19491"/>
              <a:gd name="adj4" fmla="val 83781"/>
            </a:avLst>
          </a:prstGeom>
          <a:solidFill>
            <a:schemeClr val="accent4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>
                <a:solidFill>
                  <a:schemeClr val="tx1"/>
                </a:solidFill>
              </a:rPr>
              <a:t>esim. raaka-aineet, tehtaat, alihankkijat, logistiikka jne. </a:t>
            </a:r>
          </a:p>
        </p:txBody>
      </p:sp>
    </p:spTree>
    <p:extLst>
      <p:ext uri="{BB962C8B-B14F-4D97-AF65-F5344CB8AC3E}">
        <p14:creationId xmlns:p14="http://schemas.microsoft.com/office/powerpoint/2010/main" val="2682917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 animBg="1"/>
      <p:bldP spid="12" grpId="0"/>
      <p:bldP spid="13" grpId="0" animBg="1"/>
      <p:bldP spid="6" grpId="0" animBg="1"/>
      <p:bldP spid="6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>
            <a:extLst>
              <a:ext uri="{FF2B5EF4-FFF2-40B4-BE49-F238E27FC236}">
                <a16:creationId xmlns:a16="http://schemas.microsoft.com/office/drawing/2014/main" id="{79F64A62-35A3-5C74-F2F4-C553F940E585}"/>
              </a:ext>
            </a:extLst>
          </p:cNvPr>
          <p:cNvSpPr txBox="1"/>
          <p:nvPr/>
        </p:nvSpPr>
        <p:spPr>
          <a:xfrm>
            <a:off x="945931" y="723642"/>
            <a:ext cx="9505807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fi-FI" sz="2500" b="1" dirty="0">
                <a:solidFill>
                  <a:schemeClr val="accent2">
                    <a:lumMod val="50000"/>
                  </a:schemeClr>
                </a:solidFill>
              </a:rPr>
              <a:t>Applen tuloslaskelma 2021, hallinnon kulut, milj. dollaria </a:t>
            </a:r>
          </a:p>
        </p:txBody>
      </p:sp>
      <p:pic>
        <p:nvPicPr>
          <p:cNvPr id="3" name="Kuva 2">
            <a:extLst>
              <a:ext uri="{FF2B5EF4-FFF2-40B4-BE49-F238E27FC236}">
                <a16:creationId xmlns:a16="http://schemas.microsoft.com/office/drawing/2014/main" id="{AFA5D260-07E4-95EE-09CB-8D05916533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7255" y="1296400"/>
            <a:ext cx="10259857" cy="4496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55473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>
            <a:extLst>
              <a:ext uri="{FF2B5EF4-FFF2-40B4-BE49-F238E27FC236}">
                <a16:creationId xmlns:a16="http://schemas.microsoft.com/office/drawing/2014/main" id="{BC33E120-A11C-2FBC-C83E-83B19B32180E}"/>
              </a:ext>
            </a:extLst>
          </p:cNvPr>
          <p:cNvSpPr txBox="1"/>
          <p:nvPr/>
        </p:nvSpPr>
        <p:spPr>
          <a:xfrm>
            <a:off x="497491" y="681644"/>
            <a:ext cx="4505434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i-FI" sz="2800" b="1" dirty="0">
                <a:solidFill>
                  <a:schemeClr val="accent2">
                    <a:lumMod val="50000"/>
                  </a:schemeClr>
                </a:solidFill>
              </a:rPr>
              <a:t>TULOSLASKELMA</a:t>
            </a:r>
          </a:p>
        </p:txBody>
      </p:sp>
      <p:graphicFrame>
        <p:nvGraphicFramePr>
          <p:cNvPr id="3" name="Taulukko 4">
            <a:extLst>
              <a:ext uri="{FF2B5EF4-FFF2-40B4-BE49-F238E27FC236}">
                <a16:creationId xmlns:a16="http://schemas.microsoft.com/office/drawing/2014/main" id="{D5792EE2-3BD2-C3BE-4461-AF48F57CB1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8066879"/>
              </p:ext>
            </p:extLst>
          </p:nvPr>
        </p:nvGraphicFramePr>
        <p:xfrm>
          <a:off x="497491" y="1355690"/>
          <a:ext cx="3948386" cy="493878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948386">
                  <a:extLst>
                    <a:ext uri="{9D8B030D-6E8A-4147-A177-3AD203B41FA5}">
                      <a16:colId xmlns:a16="http://schemas.microsoft.com/office/drawing/2014/main" val="3753554023"/>
                    </a:ext>
                  </a:extLst>
                </a:gridCol>
              </a:tblGrid>
              <a:tr h="619547">
                <a:tc>
                  <a:txBody>
                    <a:bodyPr/>
                    <a:lstStyle/>
                    <a:p>
                      <a:pPr algn="ctr"/>
                      <a:r>
                        <a:rPr lang="fi-FI" sz="2000" b="0" dirty="0"/>
                        <a:t>Liikevaihto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0918584"/>
                  </a:ext>
                </a:extLst>
              </a:tr>
              <a:tr h="503741"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fi-FI" sz="1600" dirty="0"/>
                        <a:t>- Hankinnan ja valmistuksen kulut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541274"/>
                  </a:ext>
                </a:extLst>
              </a:tr>
              <a:tr h="553512">
                <a:tc>
                  <a:txBody>
                    <a:bodyPr/>
                    <a:lstStyle/>
                    <a:p>
                      <a:pPr algn="ctr"/>
                      <a:r>
                        <a:rPr lang="fi-FI" sz="2000" b="0" dirty="0"/>
                        <a:t>Bruttokate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4022503"/>
                  </a:ext>
                </a:extLst>
              </a:tr>
              <a:tr h="503741">
                <a:tc>
                  <a:txBody>
                    <a:bodyPr/>
                    <a:lstStyle/>
                    <a:p>
                      <a:pPr algn="ctr"/>
                      <a:r>
                        <a:rPr lang="fi-FI" sz="1600" dirty="0"/>
                        <a:t>- Hallinnon kulut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8913840"/>
                  </a:ext>
                </a:extLst>
              </a:tr>
              <a:tr h="503741">
                <a:tc>
                  <a:txBody>
                    <a:bodyPr/>
                    <a:lstStyle/>
                    <a:p>
                      <a:pPr algn="ctr"/>
                      <a:r>
                        <a:rPr lang="fi-FI" sz="2000" b="0" dirty="0"/>
                        <a:t>Liikevoitto (EBIT)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0960215"/>
                  </a:ext>
                </a:extLst>
              </a:tr>
              <a:tr h="503741">
                <a:tc>
                  <a:txBody>
                    <a:bodyPr/>
                    <a:lstStyle/>
                    <a:p>
                      <a:pPr algn="ctr"/>
                      <a:r>
                        <a:rPr lang="fi-FI" sz="1600" dirty="0"/>
                        <a:t>- Rahoituskulut (ja tuotot)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7651266"/>
                  </a:ext>
                </a:extLst>
              </a:tr>
              <a:tr h="503741">
                <a:tc>
                  <a:txBody>
                    <a:bodyPr/>
                    <a:lstStyle/>
                    <a:p>
                      <a:pPr algn="ctr"/>
                      <a:r>
                        <a:rPr lang="fi-FI" sz="2000" b="0" dirty="0"/>
                        <a:t>Voitto ennen veroja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4057859"/>
                  </a:ext>
                </a:extLst>
              </a:tr>
              <a:tr h="503741">
                <a:tc>
                  <a:txBody>
                    <a:bodyPr/>
                    <a:lstStyle/>
                    <a:p>
                      <a:pPr algn="ctr"/>
                      <a:r>
                        <a:rPr lang="fi-FI" sz="1600" dirty="0"/>
                        <a:t>- Verot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3877879"/>
                  </a:ext>
                </a:extLst>
              </a:tr>
              <a:tr h="743281">
                <a:tc>
                  <a:txBody>
                    <a:bodyPr/>
                    <a:lstStyle/>
                    <a:p>
                      <a:pPr algn="ctr"/>
                      <a:r>
                        <a:rPr lang="fi-FI" sz="2000" b="1" dirty="0"/>
                        <a:t>TILIKAUDEN VOITTO</a:t>
                      </a:r>
                    </a:p>
                    <a:p>
                      <a:pPr algn="ctr"/>
                      <a:r>
                        <a:rPr lang="fi-FI" sz="2000" b="0" dirty="0"/>
                        <a:t>(nettotulos)</a:t>
                      </a:r>
                    </a:p>
                  </a:txBody>
                  <a:tcPr anchor="b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2ECB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6115372"/>
                  </a:ext>
                </a:extLst>
              </a:tr>
            </a:tbl>
          </a:graphicData>
        </a:graphic>
      </p:graphicFrame>
      <p:pic>
        <p:nvPicPr>
          <p:cNvPr id="4" name="Picture 4">
            <a:extLst>
              <a:ext uri="{FF2B5EF4-FFF2-40B4-BE49-F238E27FC236}">
                <a16:creationId xmlns:a16="http://schemas.microsoft.com/office/drawing/2014/main" id="{1F97A08E-AB9C-90DD-FDB5-DB6BBB766D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5678" y="459536"/>
            <a:ext cx="819806" cy="81980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</p:pic>
      <p:sp>
        <p:nvSpPr>
          <p:cNvPr id="5" name="Tekstiruutu 4">
            <a:extLst>
              <a:ext uri="{FF2B5EF4-FFF2-40B4-BE49-F238E27FC236}">
                <a16:creationId xmlns:a16="http://schemas.microsoft.com/office/drawing/2014/main" id="{19AC1ADA-1F4E-E115-5346-C8F3E7FC6858}"/>
              </a:ext>
            </a:extLst>
          </p:cNvPr>
          <p:cNvSpPr txBox="1"/>
          <p:nvPr/>
        </p:nvSpPr>
        <p:spPr>
          <a:xfrm>
            <a:off x="5433850" y="629885"/>
            <a:ext cx="1292772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fi-FI" sz="2400" b="1" dirty="0"/>
              <a:t>2021</a:t>
            </a: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A45FBD9F-50E3-CDA8-FDBD-C98642386391}"/>
              </a:ext>
            </a:extLst>
          </p:cNvPr>
          <p:cNvSpPr txBox="1"/>
          <p:nvPr/>
        </p:nvSpPr>
        <p:spPr>
          <a:xfrm>
            <a:off x="5002925" y="2602968"/>
            <a:ext cx="172369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fi-FI" sz="2000" b="1" dirty="0">
                <a:solidFill>
                  <a:schemeClr val="accent2">
                    <a:lumMod val="50000"/>
                  </a:schemeClr>
                </a:solidFill>
              </a:rPr>
              <a:t>152,8 mrd. $</a:t>
            </a:r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996C86F9-EF56-69B9-FFD5-45DA2E703011}"/>
              </a:ext>
            </a:extLst>
          </p:cNvPr>
          <p:cNvSpPr txBox="1"/>
          <p:nvPr/>
        </p:nvSpPr>
        <p:spPr>
          <a:xfrm>
            <a:off x="4872038" y="2030932"/>
            <a:ext cx="1854584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fi-FI" sz="2000" dirty="0">
                <a:solidFill>
                  <a:srgbClr val="FF0000"/>
                </a:solidFill>
              </a:rPr>
              <a:t>- 203,0 mrd. $</a:t>
            </a:r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2FDF3970-0256-104F-AF78-CA8BC0A83FC0}"/>
              </a:ext>
            </a:extLst>
          </p:cNvPr>
          <p:cNvSpPr txBox="1"/>
          <p:nvPr/>
        </p:nvSpPr>
        <p:spPr>
          <a:xfrm>
            <a:off x="4943475" y="3102170"/>
            <a:ext cx="178314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fi-FI" sz="2000" dirty="0">
                <a:solidFill>
                  <a:srgbClr val="FF0000"/>
                </a:solidFill>
              </a:rPr>
              <a:t>- 43,9 mrd. $</a:t>
            </a:r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id="{248274B2-6F40-69B4-FA06-7833DC4C9839}"/>
              </a:ext>
            </a:extLst>
          </p:cNvPr>
          <p:cNvSpPr txBox="1"/>
          <p:nvPr/>
        </p:nvSpPr>
        <p:spPr>
          <a:xfrm>
            <a:off x="5002925" y="1481397"/>
            <a:ext cx="172369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fi-FI" sz="2000" b="1" dirty="0">
                <a:solidFill>
                  <a:schemeClr val="accent2">
                    <a:lumMod val="50000"/>
                  </a:schemeClr>
                </a:solidFill>
              </a:rPr>
              <a:t>365,8 mrd. $</a:t>
            </a:r>
          </a:p>
        </p:txBody>
      </p:sp>
      <p:sp>
        <p:nvSpPr>
          <p:cNvPr id="10" name="Tekstiruutu 9">
            <a:extLst>
              <a:ext uri="{FF2B5EF4-FFF2-40B4-BE49-F238E27FC236}">
                <a16:creationId xmlns:a16="http://schemas.microsoft.com/office/drawing/2014/main" id="{603A2F60-A277-B5BD-C931-DC8065641EA9}"/>
              </a:ext>
            </a:extLst>
          </p:cNvPr>
          <p:cNvSpPr txBox="1"/>
          <p:nvPr/>
        </p:nvSpPr>
        <p:spPr>
          <a:xfrm>
            <a:off x="5002925" y="3637109"/>
            <a:ext cx="172369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fi-FI" sz="2000" b="1" dirty="0">
                <a:solidFill>
                  <a:schemeClr val="accent2">
                    <a:lumMod val="50000"/>
                  </a:schemeClr>
                </a:solidFill>
              </a:rPr>
              <a:t>108,9 mrd. $</a:t>
            </a:r>
          </a:p>
        </p:txBody>
      </p:sp>
      <p:sp>
        <p:nvSpPr>
          <p:cNvPr id="11" name="Tekstiruutu 10">
            <a:extLst>
              <a:ext uri="{FF2B5EF4-FFF2-40B4-BE49-F238E27FC236}">
                <a16:creationId xmlns:a16="http://schemas.microsoft.com/office/drawing/2014/main" id="{31EA354F-20F1-40FA-0C94-33942CF0405C}"/>
              </a:ext>
            </a:extLst>
          </p:cNvPr>
          <p:cNvSpPr txBox="1"/>
          <p:nvPr/>
        </p:nvSpPr>
        <p:spPr>
          <a:xfrm>
            <a:off x="5002925" y="4650496"/>
            <a:ext cx="172369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fi-FI" sz="2000" b="1" dirty="0">
                <a:solidFill>
                  <a:schemeClr val="accent2">
                    <a:lumMod val="50000"/>
                  </a:schemeClr>
                </a:solidFill>
              </a:rPr>
              <a:t>109,2 mrd. $</a:t>
            </a:r>
          </a:p>
        </p:txBody>
      </p:sp>
      <p:sp>
        <p:nvSpPr>
          <p:cNvPr id="12" name="Tekstiruutu 11">
            <a:extLst>
              <a:ext uri="{FF2B5EF4-FFF2-40B4-BE49-F238E27FC236}">
                <a16:creationId xmlns:a16="http://schemas.microsoft.com/office/drawing/2014/main" id="{31C13F22-6AEC-7670-0DEF-6B2EF18B9DDA}"/>
              </a:ext>
            </a:extLst>
          </p:cNvPr>
          <p:cNvSpPr txBox="1"/>
          <p:nvPr/>
        </p:nvSpPr>
        <p:spPr>
          <a:xfrm>
            <a:off x="5002925" y="5728168"/>
            <a:ext cx="172369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fi-FI" sz="2000" b="1" dirty="0">
                <a:solidFill>
                  <a:schemeClr val="accent4">
                    <a:lumMod val="50000"/>
                  </a:schemeClr>
                </a:solidFill>
              </a:rPr>
              <a:t>94,7 mrd. $</a:t>
            </a:r>
          </a:p>
        </p:txBody>
      </p:sp>
      <p:sp>
        <p:nvSpPr>
          <p:cNvPr id="13" name="Tekstiruutu 12">
            <a:extLst>
              <a:ext uri="{FF2B5EF4-FFF2-40B4-BE49-F238E27FC236}">
                <a16:creationId xmlns:a16="http://schemas.microsoft.com/office/drawing/2014/main" id="{3A4B94E7-989A-BBF8-60AF-9BC85DCE7D35}"/>
              </a:ext>
            </a:extLst>
          </p:cNvPr>
          <p:cNvSpPr txBox="1"/>
          <p:nvPr/>
        </p:nvSpPr>
        <p:spPr>
          <a:xfrm>
            <a:off x="4827037" y="4127922"/>
            <a:ext cx="1899585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fi-FI" sz="2000" dirty="0">
                <a:solidFill>
                  <a:schemeClr val="accent4">
                    <a:lumMod val="50000"/>
                  </a:schemeClr>
                </a:solidFill>
              </a:rPr>
              <a:t>+ 0,258 mrd. $</a:t>
            </a:r>
          </a:p>
        </p:txBody>
      </p:sp>
      <p:sp>
        <p:nvSpPr>
          <p:cNvPr id="14" name="Tekstiruutu 13">
            <a:extLst>
              <a:ext uri="{FF2B5EF4-FFF2-40B4-BE49-F238E27FC236}">
                <a16:creationId xmlns:a16="http://schemas.microsoft.com/office/drawing/2014/main" id="{B34CF10F-B881-C056-8C5A-10195782101E}"/>
              </a:ext>
            </a:extLst>
          </p:cNvPr>
          <p:cNvSpPr txBox="1"/>
          <p:nvPr/>
        </p:nvSpPr>
        <p:spPr>
          <a:xfrm>
            <a:off x="5002925" y="5109762"/>
            <a:ext cx="172369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fi-FI" sz="2000" dirty="0">
                <a:solidFill>
                  <a:srgbClr val="FF0000"/>
                </a:solidFill>
              </a:rPr>
              <a:t>- 14,5 mrd. $</a:t>
            </a:r>
          </a:p>
        </p:txBody>
      </p:sp>
      <p:sp>
        <p:nvSpPr>
          <p:cNvPr id="15" name="Kuvaselite: Nuoli vasemmalle 14">
            <a:extLst>
              <a:ext uri="{FF2B5EF4-FFF2-40B4-BE49-F238E27FC236}">
                <a16:creationId xmlns:a16="http://schemas.microsoft.com/office/drawing/2014/main" id="{6AABD787-2782-A6E3-3466-F02C35FA0A7E}"/>
              </a:ext>
            </a:extLst>
          </p:cNvPr>
          <p:cNvSpPr/>
          <p:nvPr/>
        </p:nvSpPr>
        <p:spPr>
          <a:xfrm>
            <a:off x="6991501" y="3867325"/>
            <a:ext cx="4694620" cy="838899"/>
          </a:xfrm>
          <a:prstGeom prst="leftArrowCallout">
            <a:avLst>
              <a:gd name="adj1" fmla="val 21256"/>
              <a:gd name="adj2" fmla="val 22616"/>
              <a:gd name="adj3" fmla="val 19491"/>
              <a:gd name="adj4" fmla="val 83781"/>
            </a:avLst>
          </a:prstGeom>
          <a:solidFill>
            <a:schemeClr val="accent4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>
                <a:solidFill>
                  <a:schemeClr val="tx1"/>
                </a:solidFill>
              </a:rPr>
              <a:t>Yrityksen veloista maksetut korot. Yrityksen omistamista osakkeista saadut osingot ja velkakirjoista saadut korot.</a:t>
            </a:r>
          </a:p>
        </p:txBody>
      </p:sp>
      <p:sp>
        <p:nvSpPr>
          <p:cNvPr id="16" name="Kuvaselite: Nuoli vasemmalle 15">
            <a:extLst>
              <a:ext uri="{FF2B5EF4-FFF2-40B4-BE49-F238E27FC236}">
                <a16:creationId xmlns:a16="http://schemas.microsoft.com/office/drawing/2014/main" id="{682A8BA8-F5B7-C5DF-9FA8-04234AE63071}"/>
              </a:ext>
            </a:extLst>
          </p:cNvPr>
          <p:cNvSpPr/>
          <p:nvPr/>
        </p:nvSpPr>
        <p:spPr>
          <a:xfrm>
            <a:off x="6999889" y="4890362"/>
            <a:ext cx="4694620" cy="727017"/>
          </a:xfrm>
          <a:prstGeom prst="leftArrowCallout">
            <a:avLst>
              <a:gd name="adj1" fmla="val 21256"/>
              <a:gd name="adj2" fmla="val 22616"/>
              <a:gd name="adj3" fmla="val 19491"/>
              <a:gd name="adj4" fmla="val 83781"/>
            </a:avLst>
          </a:prstGeom>
          <a:solidFill>
            <a:schemeClr val="accent4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>
                <a:solidFill>
                  <a:schemeClr val="tx1"/>
                </a:solidFill>
              </a:rPr>
              <a:t>Yrityksen maksamat erilaiset verot kotimaassa ja ulkomailla. </a:t>
            </a:r>
          </a:p>
        </p:txBody>
      </p:sp>
      <p:sp>
        <p:nvSpPr>
          <p:cNvPr id="17" name="Kuvaselite: Nuoli vasemmalle 16">
            <a:extLst>
              <a:ext uri="{FF2B5EF4-FFF2-40B4-BE49-F238E27FC236}">
                <a16:creationId xmlns:a16="http://schemas.microsoft.com/office/drawing/2014/main" id="{23460B84-ECA7-9428-44FE-C2ED61341B6D}"/>
              </a:ext>
            </a:extLst>
          </p:cNvPr>
          <p:cNvSpPr/>
          <p:nvPr/>
        </p:nvSpPr>
        <p:spPr>
          <a:xfrm>
            <a:off x="6991500" y="5506564"/>
            <a:ext cx="4694620" cy="762207"/>
          </a:xfrm>
          <a:prstGeom prst="leftArrowCallout">
            <a:avLst>
              <a:gd name="adj1" fmla="val 21256"/>
              <a:gd name="adj2" fmla="val 22616"/>
              <a:gd name="adj3" fmla="val 19491"/>
              <a:gd name="adj4" fmla="val 83781"/>
            </a:avLst>
          </a:prstGeom>
          <a:solidFill>
            <a:schemeClr val="accent4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>
                <a:solidFill>
                  <a:schemeClr val="tx1"/>
                </a:solidFill>
              </a:rPr>
              <a:t>Yrityksen nettotulos. Se voidaan jakaa omistajille osinkoina tai investoida. </a:t>
            </a:r>
          </a:p>
        </p:txBody>
      </p:sp>
    </p:spTree>
    <p:extLst>
      <p:ext uri="{BB962C8B-B14F-4D97-AF65-F5344CB8AC3E}">
        <p14:creationId xmlns:p14="http://schemas.microsoft.com/office/powerpoint/2010/main" val="2583812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>
            <a:extLst>
              <a:ext uri="{FF2B5EF4-FFF2-40B4-BE49-F238E27FC236}">
                <a16:creationId xmlns:a16="http://schemas.microsoft.com/office/drawing/2014/main" id="{BC33E120-A11C-2FBC-C83E-83B19B32180E}"/>
              </a:ext>
            </a:extLst>
          </p:cNvPr>
          <p:cNvSpPr txBox="1"/>
          <p:nvPr/>
        </p:nvSpPr>
        <p:spPr>
          <a:xfrm>
            <a:off x="497491" y="681644"/>
            <a:ext cx="4505434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i-FI" sz="2800" b="1" dirty="0">
                <a:solidFill>
                  <a:schemeClr val="accent2">
                    <a:lumMod val="50000"/>
                  </a:schemeClr>
                </a:solidFill>
              </a:rPr>
              <a:t>TULOSLASKELMA</a:t>
            </a:r>
          </a:p>
        </p:txBody>
      </p:sp>
      <p:graphicFrame>
        <p:nvGraphicFramePr>
          <p:cNvPr id="3" name="Taulukko 4">
            <a:extLst>
              <a:ext uri="{FF2B5EF4-FFF2-40B4-BE49-F238E27FC236}">
                <a16:creationId xmlns:a16="http://schemas.microsoft.com/office/drawing/2014/main" id="{D5792EE2-3BD2-C3BE-4461-AF48F57CB172}"/>
              </a:ext>
            </a:extLst>
          </p:cNvPr>
          <p:cNvGraphicFramePr>
            <a:graphicFrameLocks noGrp="1"/>
          </p:cNvGraphicFramePr>
          <p:nvPr/>
        </p:nvGraphicFramePr>
        <p:xfrm>
          <a:off x="497491" y="1355690"/>
          <a:ext cx="3948386" cy="493878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948386">
                  <a:extLst>
                    <a:ext uri="{9D8B030D-6E8A-4147-A177-3AD203B41FA5}">
                      <a16:colId xmlns:a16="http://schemas.microsoft.com/office/drawing/2014/main" val="3753554023"/>
                    </a:ext>
                  </a:extLst>
                </a:gridCol>
              </a:tblGrid>
              <a:tr h="619547">
                <a:tc>
                  <a:txBody>
                    <a:bodyPr/>
                    <a:lstStyle/>
                    <a:p>
                      <a:pPr algn="ctr"/>
                      <a:r>
                        <a:rPr lang="fi-FI" sz="2000" b="0" dirty="0"/>
                        <a:t>Liikevaihto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0918584"/>
                  </a:ext>
                </a:extLst>
              </a:tr>
              <a:tr h="503741"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fi-FI" sz="1600" dirty="0"/>
                        <a:t>- Hankinnan ja valmistuksen kulut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541274"/>
                  </a:ext>
                </a:extLst>
              </a:tr>
              <a:tr h="553512">
                <a:tc>
                  <a:txBody>
                    <a:bodyPr/>
                    <a:lstStyle/>
                    <a:p>
                      <a:pPr algn="ctr"/>
                      <a:r>
                        <a:rPr lang="fi-FI" sz="2000" b="0" dirty="0"/>
                        <a:t>Bruttokate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4022503"/>
                  </a:ext>
                </a:extLst>
              </a:tr>
              <a:tr h="503741">
                <a:tc>
                  <a:txBody>
                    <a:bodyPr/>
                    <a:lstStyle/>
                    <a:p>
                      <a:pPr algn="ctr"/>
                      <a:r>
                        <a:rPr lang="fi-FI" sz="1600" dirty="0"/>
                        <a:t>- Hallinnon kulut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8913840"/>
                  </a:ext>
                </a:extLst>
              </a:tr>
              <a:tr h="503741">
                <a:tc>
                  <a:txBody>
                    <a:bodyPr/>
                    <a:lstStyle/>
                    <a:p>
                      <a:pPr algn="ctr"/>
                      <a:r>
                        <a:rPr lang="fi-FI" sz="2000" b="0" dirty="0"/>
                        <a:t>Liikevoitto (EBIT)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0960215"/>
                  </a:ext>
                </a:extLst>
              </a:tr>
              <a:tr h="503741">
                <a:tc>
                  <a:txBody>
                    <a:bodyPr/>
                    <a:lstStyle/>
                    <a:p>
                      <a:pPr algn="ctr"/>
                      <a:r>
                        <a:rPr lang="fi-FI" sz="1600" dirty="0"/>
                        <a:t>- Rahoituskulut (ja tuotot)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7651266"/>
                  </a:ext>
                </a:extLst>
              </a:tr>
              <a:tr h="503741">
                <a:tc>
                  <a:txBody>
                    <a:bodyPr/>
                    <a:lstStyle/>
                    <a:p>
                      <a:pPr algn="ctr"/>
                      <a:r>
                        <a:rPr lang="fi-FI" sz="2000" b="0" dirty="0"/>
                        <a:t>Voitto ennen veroja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4057859"/>
                  </a:ext>
                </a:extLst>
              </a:tr>
              <a:tr h="503741">
                <a:tc>
                  <a:txBody>
                    <a:bodyPr/>
                    <a:lstStyle/>
                    <a:p>
                      <a:pPr algn="ctr"/>
                      <a:r>
                        <a:rPr lang="fi-FI" sz="1600" dirty="0"/>
                        <a:t>- Verot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3877879"/>
                  </a:ext>
                </a:extLst>
              </a:tr>
              <a:tr h="743281">
                <a:tc>
                  <a:txBody>
                    <a:bodyPr/>
                    <a:lstStyle/>
                    <a:p>
                      <a:pPr algn="ctr"/>
                      <a:r>
                        <a:rPr lang="fi-FI" sz="2000" b="1" dirty="0"/>
                        <a:t>TILIKAUDEN VOITTO</a:t>
                      </a:r>
                    </a:p>
                    <a:p>
                      <a:pPr algn="ctr"/>
                      <a:r>
                        <a:rPr lang="fi-FI" sz="2000" b="0" dirty="0"/>
                        <a:t>(nettotulos)</a:t>
                      </a:r>
                    </a:p>
                  </a:txBody>
                  <a:tcPr anchor="b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2ECB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6115372"/>
                  </a:ext>
                </a:extLst>
              </a:tr>
            </a:tbl>
          </a:graphicData>
        </a:graphic>
      </p:graphicFrame>
      <p:pic>
        <p:nvPicPr>
          <p:cNvPr id="4" name="Picture 4">
            <a:extLst>
              <a:ext uri="{FF2B5EF4-FFF2-40B4-BE49-F238E27FC236}">
                <a16:creationId xmlns:a16="http://schemas.microsoft.com/office/drawing/2014/main" id="{1F97A08E-AB9C-90DD-FDB5-DB6BBB766D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5678" y="459536"/>
            <a:ext cx="819806" cy="81980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</p:pic>
      <p:sp>
        <p:nvSpPr>
          <p:cNvPr id="5" name="Tekstiruutu 4">
            <a:extLst>
              <a:ext uri="{FF2B5EF4-FFF2-40B4-BE49-F238E27FC236}">
                <a16:creationId xmlns:a16="http://schemas.microsoft.com/office/drawing/2014/main" id="{19AC1ADA-1F4E-E115-5346-C8F3E7FC6858}"/>
              </a:ext>
            </a:extLst>
          </p:cNvPr>
          <p:cNvSpPr txBox="1"/>
          <p:nvPr/>
        </p:nvSpPr>
        <p:spPr>
          <a:xfrm>
            <a:off x="5433850" y="629885"/>
            <a:ext cx="1292772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fi-FI" sz="2400" b="1" dirty="0"/>
              <a:t>2021</a:t>
            </a: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A45FBD9F-50E3-CDA8-FDBD-C98642386391}"/>
              </a:ext>
            </a:extLst>
          </p:cNvPr>
          <p:cNvSpPr txBox="1"/>
          <p:nvPr/>
        </p:nvSpPr>
        <p:spPr>
          <a:xfrm>
            <a:off x="5002925" y="2602968"/>
            <a:ext cx="172369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fi-FI" sz="2000" b="1" dirty="0">
                <a:solidFill>
                  <a:schemeClr val="accent2">
                    <a:lumMod val="50000"/>
                  </a:schemeClr>
                </a:solidFill>
              </a:rPr>
              <a:t>152,8 mrd. $</a:t>
            </a:r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996C86F9-EF56-69B9-FFD5-45DA2E703011}"/>
              </a:ext>
            </a:extLst>
          </p:cNvPr>
          <p:cNvSpPr txBox="1"/>
          <p:nvPr/>
        </p:nvSpPr>
        <p:spPr>
          <a:xfrm>
            <a:off x="4698866" y="2030932"/>
            <a:ext cx="2027756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fi-FI" sz="2000" dirty="0">
                <a:solidFill>
                  <a:srgbClr val="FF0000"/>
                </a:solidFill>
              </a:rPr>
              <a:t>- 203,0 mrd. $</a:t>
            </a:r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2FDF3970-0256-104F-AF78-CA8BC0A83FC0}"/>
              </a:ext>
            </a:extLst>
          </p:cNvPr>
          <p:cNvSpPr txBox="1"/>
          <p:nvPr/>
        </p:nvSpPr>
        <p:spPr>
          <a:xfrm>
            <a:off x="4943475" y="3102170"/>
            <a:ext cx="178314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fi-FI" sz="2000" dirty="0">
                <a:solidFill>
                  <a:srgbClr val="FF0000"/>
                </a:solidFill>
              </a:rPr>
              <a:t>- 43,9 mrd. $</a:t>
            </a:r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id="{248274B2-6F40-69B4-FA06-7833DC4C9839}"/>
              </a:ext>
            </a:extLst>
          </p:cNvPr>
          <p:cNvSpPr txBox="1"/>
          <p:nvPr/>
        </p:nvSpPr>
        <p:spPr>
          <a:xfrm>
            <a:off x="5002925" y="1481397"/>
            <a:ext cx="172369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fi-FI" sz="2000" b="1" dirty="0">
                <a:solidFill>
                  <a:schemeClr val="accent2">
                    <a:lumMod val="50000"/>
                  </a:schemeClr>
                </a:solidFill>
              </a:rPr>
              <a:t>365,8 mrd. $</a:t>
            </a:r>
          </a:p>
        </p:txBody>
      </p:sp>
      <p:sp>
        <p:nvSpPr>
          <p:cNvPr id="10" name="Tekstiruutu 9">
            <a:extLst>
              <a:ext uri="{FF2B5EF4-FFF2-40B4-BE49-F238E27FC236}">
                <a16:creationId xmlns:a16="http://schemas.microsoft.com/office/drawing/2014/main" id="{603A2F60-A277-B5BD-C931-DC8065641EA9}"/>
              </a:ext>
            </a:extLst>
          </p:cNvPr>
          <p:cNvSpPr txBox="1"/>
          <p:nvPr/>
        </p:nvSpPr>
        <p:spPr>
          <a:xfrm>
            <a:off x="5002925" y="3637109"/>
            <a:ext cx="172369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fi-FI" sz="2000" b="1" dirty="0">
                <a:solidFill>
                  <a:schemeClr val="accent2">
                    <a:lumMod val="50000"/>
                  </a:schemeClr>
                </a:solidFill>
              </a:rPr>
              <a:t>108,9 mrd. $</a:t>
            </a:r>
          </a:p>
        </p:txBody>
      </p:sp>
      <p:sp>
        <p:nvSpPr>
          <p:cNvPr id="11" name="Tekstiruutu 10">
            <a:extLst>
              <a:ext uri="{FF2B5EF4-FFF2-40B4-BE49-F238E27FC236}">
                <a16:creationId xmlns:a16="http://schemas.microsoft.com/office/drawing/2014/main" id="{31EA354F-20F1-40FA-0C94-33942CF0405C}"/>
              </a:ext>
            </a:extLst>
          </p:cNvPr>
          <p:cNvSpPr txBox="1"/>
          <p:nvPr/>
        </p:nvSpPr>
        <p:spPr>
          <a:xfrm>
            <a:off x="5002925" y="4650496"/>
            <a:ext cx="172369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fi-FI" sz="2000" b="1" dirty="0">
                <a:solidFill>
                  <a:schemeClr val="accent2">
                    <a:lumMod val="50000"/>
                  </a:schemeClr>
                </a:solidFill>
              </a:rPr>
              <a:t>109,2 mrd. $</a:t>
            </a:r>
          </a:p>
        </p:txBody>
      </p:sp>
      <p:sp>
        <p:nvSpPr>
          <p:cNvPr id="12" name="Tekstiruutu 11">
            <a:extLst>
              <a:ext uri="{FF2B5EF4-FFF2-40B4-BE49-F238E27FC236}">
                <a16:creationId xmlns:a16="http://schemas.microsoft.com/office/drawing/2014/main" id="{31C13F22-6AEC-7670-0DEF-6B2EF18B9DDA}"/>
              </a:ext>
            </a:extLst>
          </p:cNvPr>
          <p:cNvSpPr txBox="1"/>
          <p:nvPr/>
        </p:nvSpPr>
        <p:spPr>
          <a:xfrm>
            <a:off x="5002925" y="5728168"/>
            <a:ext cx="172369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fi-FI" sz="2000" b="1" dirty="0">
                <a:solidFill>
                  <a:schemeClr val="accent4">
                    <a:lumMod val="50000"/>
                  </a:schemeClr>
                </a:solidFill>
              </a:rPr>
              <a:t>94,7 mrd. $</a:t>
            </a:r>
          </a:p>
        </p:txBody>
      </p:sp>
      <p:sp>
        <p:nvSpPr>
          <p:cNvPr id="13" name="Tekstiruutu 12">
            <a:extLst>
              <a:ext uri="{FF2B5EF4-FFF2-40B4-BE49-F238E27FC236}">
                <a16:creationId xmlns:a16="http://schemas.microsoft.com/office/drawing/2014/main" id="{3A4B94E7-989A-BBF8-60AF-9BC85DCE7D35}"/>
              </a:ext>
            </a:extLst>
          </p:cNvPr>
          <p:cNvSpPr txBox="1"/>
          <p:nvPr/>
        </p:nvSpPr>
        <p:spPr>
          <a:xfrm>
            <a:off x="4827037" y="4127922"/>
            <a:ext cx="1899585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fi-FI" sz="2000" dirty="0">
                <a:solidFill>
                  <a:schemeClr val="accent4">
                    <a:lumMod val="50000"/>
                  </a:schemeClr>
                </a:solidFill>
              </a:rPr>
              <a:t>+ 0,258 mrd. $</a:t>
            </a:r>
          </a:p>
        </p:txBody>
      </p:sp>
      <p:sp>
        <p:nvSpPr>
          <p:cNvPr id="14" name="Tekstiruutu 13">
            <a:extLst>
              <a:ext uri="{FF2B5EF4-FFF2-40B4-BE49-F238E27FC236}">
                <a16:creationId xmlns:a16="http://schemas.microsoft.com/office/drawing/2014/main" id="{B34CF10F-B881-C056-8C5A-10195782101E}"/>
              </a:ext>
            </a:extLst>
          </p:cNvPr>
          <p:cNvSpPr txBox="1"/>
          <p:nvPr/>
        </p:nvSpPr>
        <p:spPr>
          <a:xfrm>
            <a:off x="5002925" y="5109762"/>
            <a:ext cx="172369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fi-FI" sz="2000" dirty="0">
                <a:solidFill>
                  <a:srgbClr val="FF0000"/>
                </a:solidFill>
              </a:rPr>
              <a:t>- 14,5 mrd. $</a:t>
            </a:r>
          </a:p>
        </p:txBody>
      </p:sp>
      <p:sp>
        <p:nvSpPr>
          <p:cNvPr id="18" name="Tekstiruutu 17">
            <a:extLst>
              <a:ext uri="{FF2B5EF4-FFF2-40B4-BE49-F238E27FC236}">
                <a16:creationId xmlns:a16="http://schemas.microsoft.com/office/drawing/2014/main" id="{9366BD77-5F52-34E5-F252-E81FFE583719}"/>
              </a:ext>
            </a:extLst>
          </p:cNvPr>
          <p:cNvSpPr txBox="1"/>
          <p:nvPr/>
        </p:nvSpPr>
        <p:spPr>
          <a:xfrm>
            <a:off x="7669050" y="629885"/>
            <a:ext cx="1292772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fi-FI" sz="2400" b="1" dirty="0"/>
              <a:t>2020</a:t>
            </a:r>
          </a:p>
        </p:txBody>
      </p:sp>
      <p:sp>
        <p:nvSpPr>
          <p:cNvPr id="19" name="Tekstiruutu 18">
            <a:extLst>
              <a:ext uri="{FF2B5EF4-FFF2-40B4-BE49-F238E27FC236}">
                <a16:creationId xmlns:a16="http://schemas.microsoft.com/office/drawing/2014/main" id="{9514B35D-5433-1D5C-4502-2101E62DB5F3}"/>
              </a:ext>
            </a:extLst>
          </p:cNvPr>
          <p:cNvSpPr txBox="1"/>
          <p:nvPr/>
        </p:nvSpPr>
        <p:spPr>
          <a:xfrm>
            <a:off x="7238125" y="1481397"/>
            <a:ext cx="172369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fi-FI" sz="2000" b="1" dirty="0">
                <a:solidFill>
                  <a:schemeClr val="accent2">
                    <a:lumMod val="50000"/>
                  </a:schemeClr>
                </a:solidFill>
              </a:rPr>
              <a:t>274,5 mrd. $</a:t>
            </a:r>
          </a:p>
        </p:txBody>
      </p:sp>
      <p:sp>
        <p:nvSpPr>
          <p:cNvPr id="20" name="Tekstiruutu 19">
            <a:extLst>
              <a:ext uri="{FF2B5EF4-FFF2-40B4-BE49-F238E27FC236}">
                <a16:creationId xmlns:a16="http://schemas.microsoft.com/office/drawing/2014/main" id="{D412AA23-0B7C-BEC2-B3DE-8DA3190BCA70}"/>
              </a:ext>
            </a:extLst>
          </p:cNvPr>
          <p:cNvSpPr txBox="1"/>
          <p:nvPr/>
        </p:nvSpPr>
        <p:spPr>
          <a:xfrm>
            <a:off x="7238125" y="2602968"/>
            <a:ext cx="172369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fi-FI" sz="2000" b="1" dirty="0">
                <a:solidFill>
                  <a:schemeClr val="accent2">
                    <a:lumMod val="50000"/>
                  </a:schemeClr>
                </a:solidFill>
              </a:rPr>
              <a:t>105,0 mrd. $</a:t>
            </a:r>
          </a:p>
        </p:txBody>
      </p:sp>
      <p:sp>
        <p:nvSpPr>
          <p:cNvPr id="21" name="Tekstiruutu 20">
            <a:extLst>
              <a:ext uri="{FF2B5EF4-FFF2-40B4-BE49-F238E27FC236}">
                <a16:creationId xmlns:a16="http://schemas.microsoft.com/office/drawing/2014/main" id="{F1DAE729-9436-7F71-DC1C-067A460F732D}"/>
              </a:ext>
            </a:extLst>
          </p:cNvPr>
          <p:cNvSpPr txBox="1"/>
          <p:nvPr/>
        </p:nvSpPr>
        <p:spPr>
          <a:xfrm>
            <a:off x="7238125" y="3637109"/>
            <a:ext cx="172369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fi-FI" sz="2000" b="1" dirty="0">
                <a:solidFill>
                  <a:schemeClr val="accent2">
                    <a:lumMod val="50000"/>
                  </a:schemeClr>
                </a:solidFill>
              </a:rPr>
              <a:t>66,3 mrd. $</a:t>
            </a:r>
          </a:p>
        </p:txBody>
      </p:sp>
      <p:sp>
        <p:nvSpPr>
          <p:cNvPr id="22" name="Tekstiruutu 21">
            <a:extLst>
              <a:ext uri="{FF2B5EF4-FFF2-40B4-BE49-F238E27FC236}">
                <a16:creationId xmlns:a16="http://schemas.microsoft.com/office/drawing/2014/main" id="{D3CF7558-22F0-6B2E-9453-959AE1CA41C6}"/>
              </a:ext>
            </a:extLst>
          </p:cNvPr>
          <p:cNvSpPr txBox="1"/>
          <p:nvPr/>
        </p:nvSpPr>
        <p:spPr>
          <a:xfrm>
            <a:off x="7238125" y="4650496"/>
            <a:ext cx="172369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fi-FI" sz="2000" b="1" dirty="0">
                <a:solidFill>
                  <a:schemeClr val="accent2">
                    <a:lumMod val="50000"/>
                  </a:schemeClr>
                </a:solidFill>
              </a:rPr>
              <a:t>67,1 mrd. $</a:t>
            </a:r>
          </a:p>
        </p:txBody>
      </p:sp>
      <p:sp>
        <p:nvSpPr>
          <p:cNvPr id="23" name="Tekstiruutu 22">
            <a:extLst>
              <a:ext uri="{FF2B5EF4-FFF2-40B4-BE49-F238E27FC236}">
                <a16:creationId xmlns:a16="http://schemas.microsoft.com/office/drawing/2014/main" id="{DCCF805B-BC3B-3DC6-AC5A-9C1938F328CB}"/>
              </a:ext>
            </a:extLst>
          </p:cNvPr>
          <p:cNvSpPr txBox="1"/>
          <p:nvPr/>
        </p:nvSpPr>
        <p:spPr>
          <a:xfrm>
            <a:off x="7238125" y="5728168"/>
            <a:ext cx="172369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fi-FI" sz="2000" b="1" dirty="0">
                <a:solidFill>
                  <a:schemeClr val="accent4">
                    <a:lumMod val="50000"/>
                  </a:schemeClr>
                </a:solidFill>
              </a:rPr>
              <a:t>57,4 mrd. $</a:t>
            </a:r>
          </a:p>
        </p:txBody>
      </p:sp>
      <p:sp>
        <p:nvSpPr>
          <p:cNvPr id="24" name="Tekstiruutu 23">
            <a:extLst>
              <a:ext uri="{FF2B5EF4-FFF2-40B4-BE49-F238E27FC236}">
                <a16:creationId xmlns:a16="http://schemas.microsoft.com/office/drawing/2014/main" id="{31186714-09CB-F692-8AF3-3B118609BD8A}"/>
              </a:ext>
            </a:extLst>
          </p:cNvPr>
          <p:cNvSpPr txBox="1"/>
          <p:nvPr/>
        </p:nvSpPr>
        <p:spPr>
          <a:xfrm>
            <a:off x="7166919" y="2030932"/>
            <a:ext cx="1794903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fi-FI" sz="2000" dirty="0">
                <a:solidFill>
                  <a:srgbClr val="FF0000"/>
                </a:solidFill>
              </a:rPr>
              <a:t>- 169,5 mrd. $</a:t>
            </a:r>
          </a:p>
        </p:txBody>
      </p:sp>
      <p:sp>
        <p:nvSpPr>
          <p:cNvPr id="25" name="Tekstiruutu 24">
            <a:extLst>
              <a:ext uri="{FF2B5EF4-FFF2-40B4-BE49-F238E27FC236}">
                <a16:creationId xmlns:a16="http://schemas.microsoft.com/office/drawing/2014/main" id="{D61931A2-68AF-13D2-1D89-618CC811A1ED}"/>
              </a:ext>
            </a:extLst>
          </p:cNvPr>
          <p:cNvSpPr txBox="1"/>
          <p:nvPr/>
        </p:nvSpPr>
        <p:spPr>
          <a:xfrm>
            <a:off x="7320205" y="3102170"/>
            <a:ext cx="164161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fi-FI" sz="2000" dirty="0">
                <a:solidFill>
                  <a:srgbClr val="FF0000"/>
                </a:solidFill>
              </a:rPr>
              <a:t>- 38,7 mrd. $</a:t>
            </a:r>
          </a:p>
        </p:txBody>
      </p:sp>
      <p:sp>
        <p:nvSpPr>
          <p:cNvPr id="26" name="Tekstiruutu 25">
            <a:extLst>
              <a:ext uri="{FF2B5EF4-FFF2-40B4-BE49-F238E27FC236}">
                <a16:creationId xmlns:a16="http://schemas.microsoft.com/office/drawing/2014/main" id="{F67E8807-69FA-BA04-6FA8-713572736FF3}"/>
              </a:ext>
            </a:extLst>
          </p:cNvPr>
          <p:cNvSpPr txBox="1"/>
          <p:nvPr/>
        </p:nvSpPr>
        <p:spPr>
          <a:xfrm>
            <a:off x="7238125" y="4127922"/>
            <a:ext cx="172369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fi-FI" sz="2000" dirty="0">
                <a:solidFill>
                  <a:schemeClr val="accent4">
                    <a:lumMod val="50000"/>
                  </a:schemeClr>
                </a:solidFill>
              </a:rPr>
              <a:t>+ 0,8 mrd. $</a:t>
            </a:r>
          </a:p>
        </p:txBody>
      </p:sp>
      <p:sp>
        <p:nvSpPr>
          <p:cNvPr id="27" name="Tekstiruutu 26">
            <a:extLst>
              <a:ext uri="{FF2B5EF4-FFF2-40B4-BE49-F238E27FC236}">
                <a16:creationId xmlns:a16="http://schemas.microsoft.com/office/drawing/2014/main" id="{999F1BC0-42EA-41E2-F263-95CCCEF08FA6}"/>
              </a:ext>
            </a:extLst>
          </p:cNvPr>
          <p:cNvSpPr txBox="1"/>
          <p:nvPr/>
        </p:nvSpPr>
        <p:spPr>
          <a:xfrm>
            <a:off x="7519546" y="5109762"/>
            <a:ext cx="1442276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fi-FI" sz="2000" dirty="0">
                <a:solidFill>
                  <a:srgbClr val="FF0000"/>
                </a:solidFill>
              </a:rPr>
              <a:t>- 9,7 mrd. $</a:t>
            </a:r>
          </a:p>
        </p:txBody>
      </p:sp>
      <p:cxnSp>
        <p:nvCxnSpPr>
          <p:cNvPr id="28" name="Suora yhdysviiva 27">
            <a:extLst>
              <a:ext uri="{FF2B5EF4-FFF2-40B4-BE49-F238E27FC236}">
                <a16:creationId xmlns:a16="http://schemas.microsoft.com/office/drawing/2014/main" id="{CFFD7AEB-9CED-3A1E-8C7B-1153B2702181}"/>
              </a:ext>
            </a:extLst>
          </p:cNvPr>
          <p:cNvCxnSpPr>
            <a:cxnSpLocks/>
          </p:cNvCxnSpPr>
          <p:nvPr/>
        </p:nvCxnSpPr>
        <p:spPr>
          <a:xfrm>
            <a:off x="4994299" y="5553141"/>
            <a:ext cx="445638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uora yhdysviiva 28">
            <a:extLst>
              <a:ext uri="{FF2B5EF4-FFF2-40B4-BE49-F238E27FC236}">
                <a16:creationId xmlns:a16="http://schemas.microsoft.com/office/drawing/2014/main" id="{7200BE94-352E-4058-1589-C1C002C02B28}"/>
              </a:ext>
            </a:extLst>
          </p:cNvPr>
          <p:cNvCxnSpPr>
            <a:cxnSpLocks/>
          </p:cNvCxnSpPr>
          <p:nvPr/>
        </p:nvCxnSpPr>
        <p:spPr>
          <a:xfrm>
            <a:off x="4994299" y="4535394"/>
            <a:ext cx="4365296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uora yhdysviiva 29">
            <a:extLst>
              <a:ext uri="{FF2B5EF4-FFF2-40B4-BE49-F238E27FC236}">
                <a16:creationId xmlns:a16="http://schemas.microsoft.com/office/drawing/2014/main" id="{286EFDAE-C50D-6EA1-3B77-B1741800E689}"/>
              </a:ext>
            </a:extLst>
          </p:cNvPr>
          <p:cNvCxnSpPr>
            <a:cxnSpLocks/>
          </p:cNvCxnSpPr>
          <p:nvPr/>
        </p:nvCxnSpPr>
        <p:spPr>
          <a:xfrm>
            <a:off x="4994299" y="3550177"/>
            <a:ext cx="4372303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uora yhdysviiva 30">
            <a:extLst>
              <a:ext uri="{FF2B5EF4-FFF2-40B4-BE49-F238E27FC236}">
                <a16:creationId xmlns:a16="http://schemas.microsoft.com/office/drawing/2014/main" id="{1378B1F9-A223-9619-E44E-0C6C2F6491C4}"/>
              </a:ext>
            </a:extLst>
          </p:cNvPr>
          <p:cNvCxnSpPr>
            <a:cxnSpLocks/>
          </p:cNvCxnSpPr>
          <p:nvPr/>
        </p:nvCxnSpPr>
        <p:spPr>
          <a:xfrm>
            <a:off x="4994299" y="2473835"/>
            <a:ext cx="4372303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Tekstiruutu 31">
            <a:extLst>
              <a:ext uri="{FF2B5EF4-FFF2-40B4-BE49-F238E27FC236}">
                <a16:creationId xmlns:a16="http://schemas.microsoft.com/office/drawing/2014/main" id="{B4B0158F-92C6-A852-5A21-A004225A20F8}"/>
              </a:ext>
            </a:extLst>
          </p:cNvPr>
          <p:cNvSpPr txBox="1"/>
          <p:nvPr/>
        </p:nvSpPr>
        <p:spPr>
          <a:xfrm>
            <a:off x="9168714" y="627248"/>
            <a:ext cx="1646395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fi-FI" sz="2400" dirty="0"/>
              <a:t>kasvu, %</a:t>
            </a:r>
          </a:p>
        </p:txBody>
      </p:sp>
      <p:sp>
        <p:nvSpPr>
          <p:cNvPr id="33" name="Tekstiruutu 32">
            <a:extLst>
              <a:ext uri="{FF2B5EF4-FFF2-40B4-BE49-F238E27FC236}">
                <a16:creationId xmlns:a16="http://schemas.microsoft.com/office/drawing/2014/main" id="{F5F3B255-A52B-D218-8A86-591500670C33}"/>
              </a:ext>
            </a:extLst>
          </p:cNvPr>
          <p:cNvSpPr txBox="1"/>
          <p:nvPr/>
        </p:nvSpPr>
        <p:spPr>
          <a:xfrm>
            <a:off x="9091412" y="1481397"/>
            <a:ext cx="172369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fi-FI" sz="2000" b="1" dirty="0">
                <a:solidFill>
                  <a:schemeClr val="accent6">
                    <a:lumMod val="50000"/>
                  </a:schemeClr>
                </a:solidFill>
              </a:rPr>
              <a:t>+33,3</a:t>
            </a:r>
          </a:p>
        </p:txBody>
      </p:sp>
      <p:sp>
        <p:nvSpPr>
          <p:cNvPr id="34" name="Tekstiruutu 33">
            <a:extLst>
              <a:ext uri="{FF2B5EF4-FFF2-40B4-BE49-F238E27FC236}">
                <a16:creationId xmlns:a16="http://schemas.microsoft.com/office/drawing/2014/main" id="{E1500C6A-108F-CF3A-37B0-C473CFF16ABE}"/>
              </a:ext>
            </a:extLst>
          </p:cNvPr>
          <p:cNvSpPr txBox="1"/>
          <p:nvPr/>
        </p:nvSpPr>
        <p:spPr>
          <a:xfrm>
            <a:off x="9091412" y="2602968"/>
            <a:ext cx="172369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fi-FI" sz="2000" b="1" dirty="0">
                <a:solidFill>
                  <a:schemeClr val="accent6">
                    <a:lumMod val="50000"/>
                  </a:schemeClr>
                </a:solidFill>
              </a:rPr>
              <a:t>+45,5</a:t>
            </a:r>
          </a:p>
        </p:txBody>
      </p:sp>
      <p:sp>
        <p:nvSpPr>
          <p:cNvPr id="35" name="Tekstiruutu 34">
            <a:extLst>
              <a:ext uri="{FF2B5EF4-FFF2-40B4-BE49-F238E27FC236}">
                <a16:creationId xmlns:a16="http://schemas.microsoft.com/office/drawing/2014/main" id="{C07D7771-C0C4-5882-9B6B-4B2DEAA6A4B2}"/>
              </a:ext>
            </a:extLst>
          </p:cNvPr>
          <p:cNvSpPr txBox="1"/>
          <p:nvPr/>
        </p:nvSpPr>
        <p:spPr>
          <a:xfrm>
            <a:off x="9091412" y="3637109"/>
            <a:ext cx="172369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fi-FI" sz="2000" b="1" dirty="0">
                <a:solidFill>
                  <a:schemeClr val="accent6">
                    <a:lumMod val="50000"/>
                  </a:schemeClr>
                </a:solidFill>
              </a:rPr>
              <a:t>+64,3</a:t>
            </a:r>
          </a:p>
        </p:txBody>
      </p:sp>
      <p:sp>
        <p:nvSpPr>
          <p:cNvPr id="36" name="Tekstiruutu 35">
            <a:extLst>
              <a:ext uri="{FF2B5EF4-FFF2-40B4-BE49-F238E27FC236}">
                <a16:creationId xmlns:a16="http://schemas.microsoft.com/office/drawing/2014/main" id="{B3222142-0BBE-E978-EEB7-8E6EE7092B86}"/>
              </a:ext>
            </a:extLst>
          </p:cNvPr>
          <p:cNvSpPr txBox="1"/>
          <p:nvPr/>
        </p:nvSpPr>
        <p:spPr>
          <a:xfrm>
            <a:off x="9091412" y="4650496"/>
            <a:ext cx="172369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fi-FI" sz="2000" b="1" dirty="0">
                <a:solidFill>
                  <a:schemeClr val="accent6">
                    <a:lumMod val="50000"/>
                  </a:schemeClr>
                </a:solidFill>
              </a:rPr>
              <a:t>  +62,7</a:t>
            </a:r>
          </a:p>
        </p:txBody>
      </p:sp>
      <p:sp>
        <p:nvSpPr>
          <p:cNvPr id="37" name="Tekstiruutu 36">
            <a:extLst>
              <a:ext uri="{FF2B5EF4-FFF2-40B4-BE49-F238E27FC236}">
                <a16:creationId xmlns:a16="http://schemas.microsoft.com/office/drawing/2014/main" id="{C7383589-6D33-2813-E477-9BA64BF121C5}"/>
              </a:ext>
            </a:extLst>
          </p:cNvPr>
          <p:cNvSpPr txBox="1"/>
          <p:nvPr/>
        </p:nvSpPr>
        <p:spPr>
          <a:xfrm>
            <a:off x="9091412" y="5728168"/>
            <a:ext cx="172369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fi-FI" sz="2000" b="1" dirty="0">
                <a:solidFill>
                  <a:schemeClr val="accent6">
                    <a:lumMod val="50000"/>
                  </a:schemeClr>
                </a:solidFill>
              </a:rPr>
              <a:t>+65,0</a:t>
            </a:r>
          </a:p>
        </p:txBody>
      </p:sp>
    </p:spTree>
    <p:extLst>
      <p:ext uri="{BB962C8B-B14F-4D97-AF65-F5344CB8AC3E}">
        <p14:creationId xmlns:p14="http://schemas.microsoft.com/office/powerpoint/2010/main" val="2883636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32" grpId="0"/>
      <p:bldP spid="33" grpId="0"/>
      <p:bldP spid="34" grpId="0"/>
      <p:bldP spid="35" grpId="0"/>
      <p:bldP spid="36" grpId="0"/>
      <p:bldP spid="3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EECC8A6-48C8-F528-13F5-D29CEDF75B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Miten tuloslaskelmaa tulkitaan? 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29A1C40-A3F2-C0DA-1686-7304BB33DAF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733424" y="1304926"/>
            <a:ext cx="10047351" cy="41529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1900" dirty="0"/>
              <a:t>Tuloslaskelma itsessään kertoo yrityksen liiketoiminnan kannattavuudesta ja kehityksestä. Esimerkiksi Apple oli vuonna 2021 hyvin kannattava yritys, jonka liiketoiminta kasvoi huimaa vauhtia. </a:t>
            </a:r>
          </a:p>
          <a:p>
            <a:pPr marL="0" indent="0">
              <a:buNone/>
            </a:pPr>
            <a:endParaRPr lang="fi-FI" sz="1900" dirty="0"/>
          </a:p>
          <a:p>
            <a:pPr marL="0" indent="0">
              <a:buNone/>
            </a:pPr>
            <a:r>
              <a:rPr lang="fi-FI" sz="1900" dirty="0"/>
              <a:t>Sijoittajan kannattaa kuitenkin muuttaa tuloslaskelman tiedot muotoon, jossa niistä tulee vertailukelpoisia. Tämä onnistuu laskemalla absoluuttisista luvuista </a:t>
            </a:r>
            <a:r>
              <a:rPr lang="fi-FI" sz="1900" b="1" dirty="0"/>
              <a:t>suhteellisia</a:t>
            </a:r>
            <a:r>
              <a:rPr lang="fi-FI" sz="1900" dirty="0"/>
              <a:t> </a:t>
            </a:r>
            <a:r>
              <a:rPr lang="fi-FI" sz="1900" b="1" dirty="0"/>
              <a:t>tunnuslukuja</a:t>
            </a:r>
            <a:r>
              <a:rPr lang="fi-FI" sz="1900" dirty="0"/>
              <a:t>, joiden avulla yksittäisiä osakkeita ja erikokoisia firmoja voidaan verrata toisiinsa.</a:t>
            </a:r>
          </a:p>
          <a:p>
            <a:pPr marL="0" indent="0">
              <a:buNone/>
            </a:pPr>
            <a:endParaRPr lang="fi-FI" sz="1900" dirty="0"/>
          </a:p>
          <a:p>
            <a:pPr marL="0" indent="0">
              <a:buNone/>
            </a:pPr>
            <a:r>
              <a:rPr lang="fi-FI" sz="1900" dirty="0"/>
              <a:t>Esimerkiksi tilikauden voittoa voidaan verrata osakkeiden kokonaislukumäärään (=osakekohtainen tulos eli EPS) tai liikevaihtoon (=nettotulosprosentti). Vastaavasti liikevaihtoa voidaan verrata yrityksen markkina-arvoon (=P/S eli </a:t>
            </a:r>
            <a:r>
              <a:rPr lang="fi-FI" sz="1900" i="1" dirty="0"/>
              <a:t>price-to-</a:t>
            </a:r>
            <a:r>
              <a:rPr lang="fi-FI" sz="1900" i="1" dirty="0" err="1"/>
              <a:t>sales</a:t>
            </a:r>
            <a:r>
              <a:rPr lang="fi-FI" sz="1900" dirty="0"/>
              <a:t>). </a:t>
            </a:r>
          </a:p>
          <a:p>
            <a:endParaRPr lang="fi-FI" sz="1900" dirty="0"/>
          </a:p>
        </p:txBody>
      </p:sp>
    </p:spTree>
    <p:extLst>
      <p:ext uri="{BB962C8B-B14F-4D97-AF65-F5344CB8AC3E}">
        <p14:creationId xmlns:p14="http://schemas.microsoft.com/office/powerpoint/2010/main" val="2623063955"/>
      </p:ext>
    </p:extLst>
  </p:cSld>
  <p:clrMapOvr>
    <a:masterClrMapping/>
  </p:clrMapOvr>
</p:sld>
</file>

<file path=ppt/theme/theme1.xml><?xml version="1.0" encoding="utf-8"?>
<a:theme xmlns:a="http://schemas.openxmlformats.org/drawingml/2006/main" name="NYT-Office-teema">
  <a:themeElements>
    <a:clrScheme name="NYT_värit_2023">
      <a:dk1>
        <a:sysClr val="windowText" lastClr="000000"/>
      </a:dk1>
      <a:lt1>
        <a:sysClr val="window" lastClr="FFFFFF"/>
      </a:lt1>
      <a:dk2>
        <a:srgbClr val="285F74"/>
      </a:dk2>
      <a:lt2>
        <a:srgbClr val="FFEA7B"/>
      </a:lt2>
      <a:accent1>
        <a:srgbClr val="2C244C"/>
      </a:accent1>
      <a:accent2>
        <a:srgbClr val="00C0CA"/>
      </a:accent2>
      <a:accent3>
        <a:srgbClr val="C3BEE4"/>
      </a:accent3>
      <a:accent4>
        <a:srgbClr val="E3E24F"/>
      </a:accent4>
      <a:accent5>
        <a:srgbClr val="E2CB9D"/>
      </a:accent5>
      <a:accent6>
        <a:srgbClr val="22404D"/>
      </a:accent6>
      <a:hlink>
        <a:srgbClr val="285F74"/>
      </a:hlink>
      <a:folHlink>
        <a:srgbClr val="285F74"/>
      </a:folHlink>
    </a:clrScheme>
    <a:fontScheme name="NYT_Montserrat">
      <a:majorFont>
        <a:latin typeface="Montserrat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n.potx" id="{497CBD1D-2A8D-4303-A1C8-D0F93A58A4A6}" vid="{B45A5A4D-9E48-4422-B3D1-5ED8DD957CC0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b104ebc-4fe4-4568-ac24-b34eb1a23887" xsi:nil="true"/>
    <lcf76f155ced4ddcb4097134ff3c332f xmlns="0e3cafc4-93ba-489e-88e0-5310d8e166b9">
      <Terms xmlns="http://schemas.microsoft.com/office/infopath/2007/PartnerControls"/>
    </lcf76f155ced4ddcb4097134ff3c332f>
    <SharedWithUsers xmlns="2b104ebc-4fe4-4568-ac24-b34eb1a23887">
      <UserInfo>
        <DisplayName/>
        <AccountId xsi:nil="true"/>
        <AccountType/>
      </UserInfo>
    </SharedWithUsers>
    <MediaLengthInSeconds xmlns="0e3cafc4-93ba-489e-88e0-5310d8e166b9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0B6B78A6941408A90372B3F68DBDA" ma:contentTypeVersion="16" ma:contentTypeDescription="Create a new document." ma:contentTypeScope="" ma:versionID="c9b8e94b80d4a8f2da18cdee8e852442">
  <xsd:schema xmlns:xsd="http://www.w3.org/2001/XMLSchema" xmlns:xs="http://www.w3.org/2001/XMLSchema" xmlns:p="http://schemas.microsoft.com/office/2006/metadata/properties" xmlns:ns2="0e3cafc4-93ba-489e-88e0-5310d8e166b9" xmlns:ns3="2b104ebc-4fe4-4568-ac24-b34eb1a23887" targetNamespace="http://schemas.microsoft.com/office/2006/metadata/properties" ma:root="true" ma:fieldsID="cd793d8d932bbe54802952aa24e06a35" ns2:_="" ns3:_="">
    <xsd:import namespace="0e3cafc4-93ba-489e-88e0-5310d8e166b9"/>
    <xsd:import namespace="2b104ebc-4fe4-4568-ac24-b34eb1a2388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3cafc4-93ba-489e-88e0-5310d8e166b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2b0897a-976a-40fc-9eb3-43b30155ff6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104ebc-4fe4-4568-ac24-b34eb1a23887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35c1e218-6636-438d-a491-0946a4a52d6f}" ma:internalName="TaxCatchAll" ma:showField="CatchAllData" ma:web="2b104ebc-4fe4-4568-ac24-b34eb1a2388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2DC56EC-D0FF-4B80-B1C2-8B2EE3AF5141}">
  <ds:schemaRefs>
    <ds:schemaRef ds:uri="http://schemas.microsoft.com/office/2006/metadata/properties"/>
    <ds:schemaRef ds:uri="http://schemas.microsoft.com/office/infopath/2007/PartnerControls"/>
    <ds:schemaRef ds:uri="2b104ebc-4fe4-4568-ac24-b34eb1a23887"/>
    <ds:schemaRef ds:uri="0e3cafc4-93ba-489e-88e0-5310d8e166b9"/>
  </ds:schemaRefs>
</ds:datastoreItem>
</file>

<file path=customXml/itemProps2.xml><?xml version="1.0" encoding="utf-8"?>
<ds:datastoreItem xmlns:ds="http://schemas.openxmlformats.org/officeDocument/2006/customXml" ds:itemID="{D316149E-E88A-493D-9A9D-6D8C8BB7BB0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96DEB3F-CDB8-4223-B826-708D66BF41C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e3cafc4-93ba-489e-88e0-5310d8e166b9"/>
    <ds:schemaRef ds:uri="2b104ebc-4fe4-4568-ac24-b34eb1a2388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TAT_Powerpoint_mallipohja_tyhjä_2022[1406]</Template>
  <TotalTime>3790</TotalTime>
  <Words>1485</Words>
  <Application>Microsoft Office PowerPoint</Application>
  <PresentationFormat>Laajakuva</PresentationFormat>
  <Paragraphs>224</Paragraphs>
  <Slides>18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18</vt:i4>
      </vt:variant>
    </vt:vector>
  </HeadingPairs>
  <TitlesOfParts>
    <vt:vector size="24" baseType="lpstr">
      <vt:lpstr>Arial</vt:lpstr>
      <vt:lpstr>Calibri</vt:lpstr>
      <vt:lpstr>Cambria Math</vt:lpstr>
      <vt:lpstr>Montserrat</vt:lpstr>
      <vt:lpstr>Times New Roman</vt:lpstr>
      <vt:lpstr>NYT-Office-teema</vt:lpstr>
      <vt:lpstr>Osakepoiminta 2/2</vt:lpstr>
      <vt:lpstr>Mikä on tuloslaskelma? 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Miten tuloslaskelmaa tulkitaan? </vt:lpstr>
      <vt:lpstr>Osakekohtainen tulos EPS</vt:lpstr>
      <vt:lpstr>PowerPoint-esitys</vt:lpstr>
      <vt:lpstr>Muita tunnuslukuja</vt:lpstr>
      <vt:lpstr>Tehtävä</vt:lpstr>
      <vt:lpstr>Mikä on tase? </vt:lpstr>
      <vt:lpstr>PowerPoint-esitys</vt:lpstr>
      <vt:lpstr>PowerPoint-esitys</vt:lpstr>
      <vt:lpstr>Miten tasetta tulkitaan?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Holmström Timo</dc:creator>
  <cp:lastModifiedBy>Holmström Timo</cp:lastModifiedBy>
  <cp:revision>88</cp:revision>
  <dcterms:created xsi:type="dcterms:W3CDTF">2022-04-07T10:52:35Z</dcterms:created>
  <dcterms:modified xsi:type="dcterms:W3CDTF">2024-07-19T18:15:51Z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0x0101001C90B6B78A6941408A90372B3F68DBDA</vt:lpwstr>
  </property>
  <property fmtid="{D5CDD505-2E9C-101B-9397-08002B2CF9AE}" pid="3" name="Order">
    <vt:r8>7998500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TriggerFlowInfo">
    <vt:lpwstr/>
  </property>
  <property fmtid="{D5CDD505-2E9C-101B-9397-08002B2CF9AE}" pid="7" name="_SourceUrl">
    <vt:lpwstr/>
  </property>
  <property fmtid="{D5CDD505-2E9C-101B-9397-08002B2CF9AE}" pid="8" name="_SharedFileIndex">
    <vt:lpwstr/>
  </property>
  <property fmtid="{D5CDD505-2E9C-101B-9397-08002B2CF9AE}" pid="9" name="ComplianceAssetId">
    <vt:lpwstr/>
  </property>
  <property fmtid="{D5CDD505-2E9C-101B-9397-08002B2CF9AE}" pid="10" name="TemplateUrl">
    <vt:lpwstr/>
  </property>
  <property fmtid="{D5CDD505-2E9C-101B-9397-08002B2CF9AE}" pid="11" name="_ExtendedDescription">
    <vt:lpwstr/>
  </property>
  <property fmtid="{D5CDD505-2E9C-101B-9397-08002B2CF9AE}" pid="12" name="MediaServiceImageTags">
    <vt:lpwstr/>
  </property>
</Properties>
</file>