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30" r:id="rId5"/>
  </p:sldMasterIdLst>
  <p:notesMasterIdLst>
    <p:notesMasterId r:id="rId22"/>
  </p:notesMasterIdLst>
  <p:handoutMasterIdLst>
    <p:handoutMasterId r:id="rId23"/>
  </p:handoutMasterIdLst>
  <p:sldIdLst>
    <p:sldId id="339" r:id="rId6"/>
    <p:sldId id="259" r:id="rId7"/>
    <p:sldId id="265" r:id="rId8"/>
    <p:sldId id="341" r:id="rId9"/>
    <p:sldId id="342" r:id="rId10"/>
    <p:sldId id="266" r:id="rId11"/>
    <p:sldId id="340" r:id="rId12"/>
    <p:sldId id="273" r:id="rId13"/>
    <p:sldId id="274" r:id="rId14"/>
    <p:sldId id="262" r:id="rId15"/>
    <p:sldId id="263" r:id="rId16"/>
    <p:sldId id="268" r:id="rId17"/>
    <p:sldId id="264" r:id="rId18"/>
    <p:sldId id="270" r:id="rId19"/>
    <p:sldId id="269" r:id="rId20"/>
    <p:sldId id="271"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981">
          <p15:clr>
            <a:srgbClr val="A4A3A4"/>
          </p15:clr>
        </p15:guide>
        <p15:guide id="4" orient="horz" pos="3793">
          <p15:clr>
            <a:srgbClr val="A4A3A4"/>
          </p15:clr>
        </p15:guide>
        <p15:guide id="5" orient="horz" pos="2387">
          <p15:clr>
            <a:srgbClr val="A4A3A4"/>
          </p15:clr>
        </p15:guide>
        <p15:guide id="6" pos="529">
          <p15:clr>
            <a:srgbClr val="A4A3A4"/>
          </p15:clr>
        </p15:guide>
        <p15:guide id="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 Keinänen" initials="TK" lastIdx="7" clrIdx="0">
    <p:extLst>
      <p:ext uri="{19B8F6BF-5375-455C-9EA6-DF929625EA0E}">
        <p15:presenceInfo xmlns:p15="http://schemas.microsoft.com/office/powerpoint/2012/main" userId="S::timo.keinanen@valve.fi::d2f4ee26-f853-47c6-a443-2fb9f1f4b3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116F"/>
    <a:srgbClr val="300F5E"/>
    <a:srgbClr val="00BC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4"/>
  </p:normalViewPr>
  <p:slideViewPr>
    <p:cSldViewPr snapToGrid="0" snapToObjects="1">
      <p:cViewPr>
        <p:scale>
          <a:sx n="62" d="100"/>
          <a:sy n="62" d="100"/>
        </p:scale>
        <p:origin x="196" y="4"/>
      </p:cViewPr>
      <p:guideLst>
        <p:guide orient="horz" pos="2160"/>
        <p:guide pos="3840"/>
        <p:guide orient="horz" pos="981"/>
        <p:guide orient="horz" pos="3793"/>
        <p:guide orient="horz" pos="2387"/>
        <p:guide pos="529"/>
        <p:guide pos="7151"/>
      </p:guideLst>
    </p:cSldViewPr>
  </p:slideViewPr>
  <p:notesTextViewPr>
    <p:cViewPr>
      <p:scale>
        <a:sx n="1" d="1"/>
        <a:sy n="1" d="1"/>
      </p:scale>
      <p:origin x="0" y="0"/>
    </p:cViewPr>
  </p:notesTextViewPr>
  <p:notesViewPr>
    <p:cSldViewPr snapToGrid="0" snapToObjects="1">
      <p:cViewPr varScale="1">
        <p:scale>
          <a:sx n="50" d="100"/>
          <a:sy n="50" d="100"/>
        </p:scale>
        <p:origin x="2708" y="4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BCAE9C7-4564-48BE-9550-50D98F55AC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37BAC794-CF73-428B-B6DE-1B05F91E8D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E23801-D73A-46F4-B232-9FA34C9FFE00}" type="datetimeFigureOut">
              <a:rPr lang="fi-FI" smtClean="0"/>
              <a:t>17.7.2024</a:t>
            </a:fld>
            <a:endParaRPr lang="fi-FI"/>
          </a:p>
        </p:txBody>
      </p:sp>
      <p:sp>
        <p:nvSpPr>
          <p:cNvPr id="4" name="Alatunnisteen paikkamerkki 3">
            <a:extLst>
              <a:ext uri="{FF2B5EF4-FFF2-40B4-BE49-F238E27FC236}">
                <a16:creationId xmlns:a16="http://schemas.microsoft.com/office/drawing/2014/main" id="{6C806182-26D6-4D8E-AA02-6222DFD966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AEA9A8CB-48A3-48A1-8449-7162E5DFFF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C7B14-754A-4E82-A98E-A5CA66F04F17}" type="slidenum">
              <a:rPr lang="fi-FI" smtClean="0"/>
              <a:t>‹#›</a:t>
            </a:fld>
            <a:endParaRPr lang="fi-FI"/>
          </a:p>
        </p:txBody>
      </p:sp>
    </p:spTree>
    <p:extLst>
      <p:ext uri="{BB962C8B-B14F-4D97-AF65-F5344CB8AC3E}">
        <p14:creationId xmlns:p14="http://schemas.microsoft.com/office/powerpoint/2010/main" val="2037736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586DE-2492-F248-A2B7-D0A2842ED0CC}" type="datetimeFigureOut">
              <a:rPr lang="en-US" smtClean="0"/>
              <a:t>7/17/2024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91584A-0DF2-D843-A4B5-46CC1CBD327F}" type="slidenum">
              <a:rPr lang="en-US" smtClean="0"/>
              <a:t>‹#›</a:t>
            </a:fld>
            <a:endParaRPr lang="en-US"/>
          </a:p>
        </p:txBody>
      </p:sp>
    </p:spTree>
    <p:extLst>
      <p:ext uri="{BB962C8B-B14F-4D97-AF65-F5344CB8AC3E}">
        <p14:creationId xmlns:p14="http://schemas.microsoft.com/office/powerpoint/2010/main" val="1775220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Kaikki pörssissä tehdyt kaupat ja tarjoukset ovat julkisia eli avoimesti kaikkien nähtävillä. </a:t>
            </a:r>
          </a:p>
          <a:p>
            <a:r>
              <a:rPr lang="fi-FI" dirty="0"/>
              <a:t>Tarkemmin Helsingin pörssin omistaa </a:t>
            </a:r>
            <a:r>
              <a:rPr lang="fi-FI" b="1" dirty="0"/>
              <a:t>OMX AB</a:t>
            </a:r>
            <a:r>
              <a:rPr lang="fi-FI" dirty="0"/>
              <a:t>, jonka puolestaan omistaa </a:t>
            </a:r>
            <a:r>
              <a:rPr lang="fi-FI" b="1" dirty="0" err="1"/>
              <a:t>Nasdaq</a:t>
            </a:r>
            <a:r>
              <a:rPr lang="fi-FI" b="1" dirty="0"/>
              <a:t>, inc</a:t>
            </a:r>
            <a:r>
              <a:rPr lang="fi-FI" dirty="0"/>
              <a:t>. </a:t>
            </a:r>
          </a:p>
          <a:p>
            <a:r>
              <a:rPr lang="fi-FI" dirty="0"/>
              <a:t>Huutokaupan aikana yksittäiset tarjoukset eivät näy ja huutokaupan päätteeksi avaus- tai päätöshinnaksi muodostuu taso, jolla on tehty eniten kauppoja. Huutokauppojen idea on antaa sijoittajille kuva käyvästä hinnasta, mikä helpottaa kauppaa. </a:t>
            </a:r>
          </a:p>
        </p:txBody>
      </p:sp>
      <p:sp>
        <p:nvSpPr>
          <p:cNvPr id="4" name="Dian numeron paikkamerkki 3"/>
          <p:cNvSpPr>
            <a:spLocks noGrp="1"/>
          </p:cNvSpPr>
          <p:nvPr>
            <p:ph type="sldNum" sz="quarter" idx="5"/>
          </p:nvPr>
        </p:nvSpPr>
        <p:spPr/>
        <p:txBody>
          <a:bodyPr/>
          <a:lstStyle/>
          <a:p>
            <a:fld id="{17815765-0BA9-9640-A279-94A0ED342D9D}" type="slidenum">
              <a:rPr lang="fi-FI" smtClean="0"/>
              <a:t>2</a:t>
            </a:fld>
            <a:endParaRPr lang="fi-FI"/>
          </a:p>
        </p:txBody>
      </p:sp>
    </p:spTree>
    <p:extLst>
      <p:ext uri="{BB962C8B-B14F-4D97-AF65-F5344CB8AC3E}">
        <p14:creationId xmlns:p14="http://schemas.microsoft.com/office/powerpoint/2010/main" val="293669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Varsinaisessa yhtiökokouksessa valitaan yhtiön hallitus ja tilintarkastaja. Hallitus tekee yrityksen tärkeimmät päätökset ja nimittää (ja erottaa) toimitusjohtajan. </a:t>
            </a:r>
          </a:p>
          <a:p>
            <a:r>
              <a:rPr lang="fi-FI" dirty="0"/>
              <a:t>Tilintarkastaja on osakkeenomistajien näkökulmasta kriittinen henkilö, sillä hänellä on pääsy yrityksen tilitietoihin ja asiakirjoihin. Hän valvoo, että yritystä johdetaan asianmukaisesti ja varoja käytetään oikein. Tilintarkastajan on oltava asiantunteva, riippumaton ja luotettava. </a:t>
            </a:r>
          </a:p>
        </p:txBody>
      </p:sp>
      <p:sp>
        <p:nvSpPr>
          <p:cNvPr id="4" name="Dian numeron paikkamerkki 3"/>
          <p:cNvSpPr>
            <a:spLocks noGrp="1"/>
          </p:cNvSpPr>
          <p:nvPr>
            <p:ph type="sldNum" sz="quarter" idx="5"/>
          </p:nvPr>
        </p:nvSpPr>
        <p:spPr/>
        <p:txBody>
          <a:bodyPr/>
          <a:lstStyle/>
          <a:p>
            <a:fld id="{17815765-0BA9-9640-A279-94A0ED342D9D}" type="slidenum">
              <a:rPr lang="fi-FI" smtClean="0"/>
              <a:t>3</a:t>
            </a:fld>
            <a:endParaRPr lang="fi-FI"/>
          </a:p>
        </p:txBody>
      </p:sp>
    </p:spTree>
    <p:extLst>
      <p:ext uri="{BB962C8B-B14F-4D97-AF65-F5344CB8AC3E}">
        <p14:creationId xmlns:p14="http://schemas.microsoft.com/office/powerpoint/2010/main" val="71044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Opiskelijoilta voi lopuksi kysyä, kannattiko osakkaiden osallistua merkintäoikeusantiin (kyllä kannatti, kunhan uudet osakkeet myi heti). Lopuksi voitte käydä katsomassa, mikä on Finnairin osakkeen hinta tänä päivänä. Tässä on syytä huomioida se, että Finnairin osakkeista oli tullut keväällä 2024 niin halpoja, että niitä yhdistettiin arvokkaammaksi: sadasta osakkeesta tuli yksi osake. Nykyhinta pitää sitten jakaa sadalla ennen kuin sitä verrataan tuon ajan hintaan. </a:t>
            </a:r>
          </a:p>
        </p:txBody>
      </p:sp>
      <p:sp>
        <p:nvSpPr>
          <p:cNvPr id="4" name="Dian numeron paikkamerkki 3"/>
          <p:cNvSpPr>
            <a:spLocks noGrp="1"/>
          </p:cNvSpPr>
          <p:nvPr>
            <p:ph type="sldNum" sz="quarter" idx="5"/>
          </p:nvPr>
        </p:nvSpPr>
        <p:spPr/>
        <p:txBody>
          <a:bodyPr/>
          <a:lstStyle/>
          <a:p>
            <a:fld id="{17815765-0BA9-9640-A279-94A0ED342D9D}" type="slidenum">
              <a:rPr lang="fi-FI" smtClean="0"/>
              <a:t>6</a:t>
            </a:fld>
            <a:endParaRPr lang="fi-FI"/>
          </a:p>
        </p:txBody>
      </p:sp>
    </p:spTree>
    <p:extLst>
      <p:ext uri="{BB962C8B-B14F-4D97-AF65-F5344CB8AC3E}">
        <p14:creationId xmlns:p14="http://schemas.microsoft.com/office/powerpoint/2010/main" val="219124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11</a:t>
            </a:fld>
            <a:endParaRPr lang="fi-FI"/>
          </a:p>
        </p:txBody>
      </p:sp>
    </p:spTree>
    <p:extLst>
      <p:ext uri="{BB962C8B-B14F-4D97-AF65-F5344CB8AC3E}">
        <p14:creationId xmlns:p14="http://schemas.microsoft.com/office/powerpoint/2010/main" val="170851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Spread ja tarjousten määrä kertovat likviditeetistä. On monia pieniä ja keskisuuria yrityksiä, joiden osakkeilla ei käydä juuri lainkaan kauppaa! Tällaisilla osakkeilla pienikin ostotarjous voi nostaa kurssia +10 % tai enemmän. Likviditeettiriski realisoituu herkemmin silloin, kun kurssit laskevat. </a:t>
            </a:r>
          </a:p>
        </p:txBody>
      </p:sp>
      <p:sp>
        <p:nvSpPr>
          <p:cNvPr id="4" name="Dian numeron paikkamerkki 3"/>
          <p:cNvSpPr>
            <a:spLocks noGrp="1"/>
          </p:cNvSpPr>
          <p:nvPr>
            <p:ph type="sldNum" sz="quarter" idx="5"/>
          </p:nvPr>
        </p:nvSpPr>
        <p:spPr/>
        <p:txBody>
          <a:bodyPr/>
          <a:lstStyle/>
          <a:p>
            <a:fld id="{17815765-0BA9-9640-A279-94A0ED342D9D}" type="slidenum">
              <a:rPr lang="fi-FI" smtClean="0"/>
              <a:t>12</a:t>
            </a:fld>
            <a:endParaRPr lang="fi-FI"/>
          </a:p>
        </p:txBody>
      </p:sp>
    </p:spTree>
    <p:extLst>
      <p:ext uri="{BB962C8B-B14F-4D97-AF65-F5344CB8AC3E}">
        <p14:creationId xmlns:p14="http://schemas.microsoft.com/office/powerpoint/2010/main" val="57860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Erityisistä toimeksiannoista löytyy selittävät tekstit opiskelijoille jaettavasta oppaasta (”Osakkeiden ostajan muistilista”), joten nämä voi käydä läpi nopeasti. </a:t>
            </a:r>
          </a:p>
        </p:txBody>
      </p:sp>
      <p:sp>
        <p:nvSpPr>
          <p:cNvPr id="4" name="Dian numeron paikkamerkki 3"/>
          <p:cNvSpPr>
            <a:spLocks noGrp="1"/>
          </p:cNvSpPr>
          <p:nvPr>
            <p:ph type="sldNum" sz="quarter" idx="5"/>
          </p:nvPr>
        </p:nvSpPr>
        <p:spPr/>
        <p:txBody>
          <a:bodyPr/>
          <a:lstStyle/>
          <a:p>
            <a:fld id="{17815765-0BA9-9640-A279-94A0ED342D9D}" type="slidenum">
              <a:rPr lang="fi-FI" smtClean="0"/>
              <a:t>13</a:t>
            </a:fld>
            <a:endParaRPr lang="fi-FI"/>
          </a:p>
        </p:txBody>
      </p:sp>
    </p:spTree>
    <p:extLst>
      <p:ext uri="{BB962C8B-B14F-4D97-AF65-F5344CB8AC3E}">
        <p14:creationId xmlns:p14="http://schemas.microsoft.com/office/powerpoint/2010/main" val="2443627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Vaikka nousevissa kursseissa ei olisi likviditeettiongelmaa, se saattaa ilmaantua nopeastikin, kun kurssit laskevat. Halpeneville osakkeille on yleensä vähemmän ostajia. </a:t>
            </a:r>
          </a:p>
        </p:txBody>
      </p:sp>
      <p:sp>
        <p:nvSpPr>
          <p:cNvPr id="4" name="Dian numeron paikkamerkki 3"/>
          <p:cNvSpPr>
            <a:spLocks noGrp="1"/>
          </p:cNvSpPr>
          <p:nvPr>
            <p:ph type="sldNum" sz="quarter" idx="5"/>
          </p:nvPr>
        </p:nvSpPr>
        <p:spPr/>
        <p:txBody>
          <a:bodyPr/>
          <a:lstStyle/>
          <a:p>
            <a:fld id="{17815765-0BA9-9640-A279-94A0ED342D9D}" type="slidenum">
              <a:rPr lang="fi-FI" smtClean="0"/>
              <a:t>14</a:t>
            </a:fld>
            <a:endParaRPr lang="fi-FI"/>
          </a:p>
        </p:txBody>
      </p:sp>
    </p:spTree>
    <p:extLst>
      <p:ext uri="{BB962C8B-B14F-4D97-AF65-F5344CB8AC3E}">
        <p14:creationId xmlns:p14="http://schemas.microsoft.com/office/powerpoint/2010/main" val="2422216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Tyypillisesti algoritmit etsivät markkinoista tilaisuuksia tehdä/säästää rahaa. Tämä voi tapahtua esim. markkinatakauksella, jolloin algoritmi hyödyntää myynti- ja ostotarjousten eroa (=</a:t>
            </a:r>
            <a:r>
              <a:rPr lang="fi-FI" dirty="0" err="1"/>
              <a:t>spread</a:t>
            </a:r>
            <a:r>
              <a:rPr lang="fi-FI" dirty="0"/>
              <a:t>) voiton tekemiseen. Algoritmit voivat myös etsiä ns. </a:t>
            </a:r>
            <a:r>
              <a:rPr lang="fi-FI" dirty="0" err="1"/>
              <a:t>arbitraasitilanteita</a:t>
            </a:r>
            <a:r>
              <a:rPr lang="fi-FI" dirty="0"/>
              <a:t>, jolloin eri markkinoilla myydään samaa arvopaperia eri hinnoilla. Tällöin voittoa voidaan tehdä ilman riskiä. Algoritmit myös analysoivat markkinoita ja yrittävät näin voittaa ihmiset (ja muut algoritmit) nopeudella.  </a:t>
            </a:r>
          </a:p>
        </p:txBody>
      </p:sp>
      <p:sp>
        <p:nvSpPr>
          <p:cNvPr id="4" name="Dian numeron paikkamerkki 3"/>
          <p:cNvSpPr>
            <a:spLocks noGrp="1"/>
          </p:cNvSpPr>
          <p:nvPr>
            <p:ph type="sldNum" sz="quarter" idx="5"/>
          </p:nvPr>
        </p:nvSpPr>
        <p:spPr/>
        <p:txBody>
          <a:bodyPr/>
          <a:lstStyle/>
          <a:p>
            <a:fld id="{17815765-0BA9-9640-A279-94A0ED342D9D}" type="slidenum">
              <a:rPr lang="fi-FI" smtClean="0"/>
              <a:t>16</a:t>
            </a:fld>
            <a:endParaRPr lang="fi-FI"/>
          </a:p>
        </p:txBody>
      </p:sp>
    </p:spTree>
    <p:extLst>
      <p:ext uri="{BB962C8B-B14F-4D97-AF65-F5344CB8AC3E}">
        <p14:creationId xmlns:p14="http://schemas.microsoft.com/office/powerpoint/2010/main" val="3722183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Kansi_värillä">
    <p:bg>
      <p:bgPr>
        <a:solidFill>
          <a:schemeClr val="accent1"/>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A8A2535C-B8DA-DC49-8DF4-EEB5B9DCFAA3}" type="datetime1">
              <a:t>17.7.2024</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r>
              <a:rPr lang="fi-FI"/>
              <a:t>Etunimi Sukunimi</a:t>
            </a:r>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p:nvPr>
        </p:nvSpPr>
        <p:spPr>
          <a:xfrm>
            <a:off x="531629" y="3607877"/>
            <a:ext cx="7657780" cy="1133937"/>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3" name="Title 2"/>
          <p:cNvSpPr>
            <a:spLocks noGrp="1"/>
          </p:cNvSpPr>
          <p:nvPr>
            <p:ph type="title"/>
          </p:nvPr>
        </p:nvSpPr>
        <p:spPr>
          <a:xfrm>
            <a:off x="539507" y="904010"/>
            <a:ext cx="9695538" cy="2506426"/>
          </a:xfrm>
        </p:spPr>
        <p:txBody>
          <a:bodyPr anchor="b"/>
          <a:lstStyle>
            <a:lvl1pPr>
              <a:defRPr>
                <a:solidFill>
                  <a:schemeClr val="bg1"/>
                </a:solidFill>
              </a:defRPr>
            </a:lvl1pPr>
          </a:lstStyle>
          <a:p>
            <a:r>
              <a:rPr lang="fi-FI"/>
              <a:t>Muokkaa ots. perustyyl. napsautt.</a:t>
            </a:r>
            <a:endParaRPr lang="en-US"/>
          </a:p>
        </p:txBody>
      </p:sp>
      <p:pic>
        <p:nvPicPr>
          <p:cNvPr id="9" name="Picture 8">
            <a:extLst>
              <a:ext uri="{FF2B5EF4-FFF2-40B4-BE49-F238E27FC236}">
                <a16:creationId xmlns:a16="http://schemas.microsoft.com/office/drawing/2014/main" id="{80DEB45B-E7B8-D94E-8BC2-1220FB7CF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äysikokoinen_kuva">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a:solidFill>
            <a:schemeClr val="bg1"/>
          </a:solidFill>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r>
              <a:rPr lang="fi-FI"/>
              <a:t>Lisää kuva napsauttamalla kuvaketta</a:t>
            </a:r>
            <a:endParaRPr lang="en-GB" dirty="0"/>
          </a:p>
        </p:txBody>
      </p:sp>
      <p:sp>
        <p:nvSpPr>
          <p:cNvPr id="2" name="Date Placeholder 1" hidden="1"/>
          <p:cNvSpPr>
            <a:spLocks noGrp="1"/>
          </p:cNvSpPr>
          <p:nvPr>
            <p:ph type="dt" sz="half" idx="10"/>
          </p:nvPr>
        </p:nvSpPr>
        <p:spPr>
          <a:xfrm>
            <a:off x="459616" y="6375522"/>
            <a:ext cx="882074" cy="216048"/>
          </a:xfrm>
          <a:prstGeom prst="rect">
            <a:avLst/>
          </a:prstGeom>
        </p:spPr>
        <p:txBody>
          <a:bodyPr/>
          <a:lstStyle>
            <a:lvl1pPr>
              <a:defRPr>
                <a:noFill/>
              </a:defRPr>
            </a:lvl1pPr>
          </a:lstStyle>
          <a:p>
            <a:fld id="{9C1E3C27-C693-3A47-B0CC-9C99BE3A6056}" type="datetime1">
              <a:t>17.7.2024</a:t>
            </a:fld>
            <a:endParaRPr lang="fi-FI"/>
          </a:p>
        </p:txBody>
      </p:sp>
      <p:sp>
        <p:nvSpPr>
          <p:cNvPr id="3" name="Footer Placeholder 2" hidden="1"/>
          <p:cNvSpPr>
            <a:spLocks noGrp="1"/>
          </p:cNvSpPr>
          <p:nvPr>
            <p:ph type="ftr" sz="quarter" idx="11"/>
          </p:nvPr>
        </p:nvSpPr>
        <p:spPr>
          <a:xfrm>
            <a:off x="1388009" y="6375522"/>
            <a:ext cx="2881313" cy="215899"/>
          </a:xfrm>
          <a:prstGeom prst="rect">
            <a:avLst/>
          </a:prstGeom>
        </p:spPr>
        <p:txBody>
          <a:bodyPr/>
          <a:lstStyle>
            <a:lvl1pPr>
              <a:defRPr>
                <a:noFill/>
              </a:defRPr>
            </a:lvl1pPr>
          </a:lstStyle>
          <a:p>
            <a:r>
              <a:rPr lang="fi-FI"/>
              <a:t>Etunimi Sukunimi</a:t>
            </a:r>
          </a:p>
        </p:txBody>
      </p:sp>
      <p:sp>
        <p:nvSpPr>
          <p:cNvPr id="4" name="Slide Number Placeholder 3" hidden="1"/>
          <p:cNvSpPr>
            <a:spLocks noGrp="1"/>
          </p:cNvSpPr>
          <p:nvPr>
            <p:ph type="sldNum" sz="quarter" idx="12"/>
          </p:nvPr>
        </p:nvSpPr>
        <p:spPr>
          <a:xfrm>
            <a:off x="499531" y="6375522"/>
            <a:ext cx="719137" cy="215900"/>
          </a:xfrm>
          <a:prstGeom prst="rect">
            <a:avLst/>
          </a:prstGeom>
        </p:spPr>
        <p:txBody>
          <a:bodyPr/>
          <a:lstStyle>
            <a:lvl1pPr>
              <a:defRPr>
                <a:noFill/>
              </a:defRPr>
            </a:lvl1pPr>
          </a:lstStyle>
          <a:p>
            <a:fld id="{FFFEBCAA-439F-41B8-BD49-91774E008E46}"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ioletti_otsikkosivu">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1" name="Title 2"/>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6" name="Picture 5">
            <a:extLst>
              <a:ext uri="{FF2B5EF4-FFF2-40B4-BE49-F238E27FC236}">
                <a16:creationId xmlns:a16="http://schemas.microsoft.com/office/drawing/2014/main" id="{143DB670-9BA8-554A-8C8B-61662374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Tree>
    <p:extLst>
      <p:ext uri="{BB962C8B-B14F-4D97-AF65-F5344CB8AC3E}">
        <p14:creationId xmlns:p14="http://schemas.microsoft.com/office/powerpoint/2010/main" val="211210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Otsikkosivu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AA80F056-C4FA-7348-A02C-E513A7203B1F}"/>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0" name="Title 2">
            <a:extLst>
              <a:ext uri="{FF2B5EF4-FFF2-40B4-BE49-F238E27FC236}">
                <a16:creationId xmlns:a16="http://schemas.microsoft.com/office/drawing/2014/main" id="{05804631-9EEC-7942-9235-E819D6132177}"/>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2" name="Picture 11">
            <a:extLst>
              <a:ext uri="{FF2B5EF4-FFF2-40B4-BE49-F238E27FC236}">
                <a16:creationId xmlns:a16="http://schemas.microsoft.com/office/drawing/2014/main" id="{B91E9AE8-70DA-FF4F-B848-6404DFEEE5F6}"/>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176810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tsikkosivu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F608FE32-316E-344E-BBC4-55A84AD4D95E}"/>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6" name="Title 2">
            <a:extLst>
              <a:ext uri="{FF2B5EF4-FFF2-40B4-BE49-F238E27FC236}">
                <a16:creationId xmlns:a16="http://schemas.microsoft.com/office/drawing/2014/main" id="{9A1B98FA-CBDC-EE41-BA17-60621AE06E7E}"/>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0" name="Picture 9">
            <a:extLst>
              <a:ext uri="{FF2B5EF4-FFF2-40B4-BE49-F238E27FC236}">
                <a16:creationId xmlns:a16="http://schemas.microsoft.com/office/drawing/2014/main" id="{709593A7-AC33-1C42-BB9C-037E9A5CD010}"/>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212351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tsikkosivu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F608FE32-316E-344E-BBC4-55A84AD4D95E}"/>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6" name="Title 2">
            <a:extLst>
              <a:ext uri="{FF2B5EF4-FFF2-40B4-BE49-F238E27FC236}">
                <a16:creationId xmlns:a16="http://schemas.microsoft.com/office/drawing/2014/main" id="{9A1B98FA-CBDC-EE41-BA17-60621AE06E7E}"/>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pic>
        <p:nvPicPr>
          <p:cNvPr id="10" name="Picture 9">
            <a:extLst>
              <a:ext uri="{FF2B5EF4-FFF2-40B4-BE49-F238E27FC236}">
                <a16:creationId xmlns:a16="http://schemas.microsoft.com/office/drawing/2014/main" id="{709593A7-AC33-1C42-BB9C-037E9A5CD010}"/>
              </a:ext>
            </a:extLst>
          </p:cNvPr>
          <p:cNvPicPr>
            <a:picLocks noChangeAspect="1"/>
          </p:cNvPicPr>
          <p:nvPr userDrawn="1"/>
        </p:nvPicPr>
        <p:blipFill>
          <a:blip r:embed="rId3"/>
          <a:stretch>
            <a:fillRect/>
          </a:stretch>
        </p:blipFill>
        <p:spPr>
          <a:xfrm>
            <a:off x="10793788" y="342742"/>
            <a:ext cx="977900" cy="431800"/>
          </a:xfrm>
          <a:prstGeom prst="rect">
            <a:avLst/>
          </a:prstGeom>
        </p:spPr>
      </p:pic>
    </p:spTree>
    <p:extLst>
      <p:ext uri="{BB962C8B-B14F-4D97-AF65-F5344CB8AC3E}">
        <p14:creationId xmlns:p14="http://schemas.microsoft.com/office/powerpoint/2010/main" val="1328582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ninen_otsikkosivu">
    <p:bg>
      <p:bgPr>
        <a:solidFill>
          <a:srgbClr val="00BCF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5C525B-F72D-CB4C-A499-30356DE83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11CE3E4F-89C9-794F-AFF2-29A82A87FDDD}"/>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C05AA80D-7CBA-C24D-A0AF-A5BBA4A78DF9}"/>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503199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urkoosi_otsikkosivu">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838E52-FA83-B043-9FFB-5629814B7E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63273D20-D105-8B4E-A8C7-C6C758F619C4}"/>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885529FC-CC25-9749-8BA9-E7E17A05D77A}"/>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825872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genta_otsikkosivu">
    <p:bg>
      <p:bgPr>
        <a:solidFill>
          <a:schemeClr val="accent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5857FD-E646-1B44-8255-EF12388BE2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7" name="Subtitle 2">
            <a:extLst>
              <a:ext uri="{FF2B5EF4-FFF2-40B4-BE49-F238E27FC236}">
                <a16:creationId xmlns:a16="http://schemas.microsoft.com/office/drawing/2014/main" id="{8951F8BF-A798-4C4B-B23C-B163769951F5}"/>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9" name="Title 2">
            <a:extLst>
              <a:ext uri="{FF2B5EF4-FFF2-40B4-BE49-F238E27FC236}">
                <a16:creationId xmlns:a16="http://schemas.microsoft.com/office/drawing/2014/main" id="{6D99DC74-F2E6-D345-8B02-B1E44C139E4F}"/>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3222976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ranssi_otsikkosivu">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4B9376-BA9B-2A4A-A8C0-DC60DE303E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788" y="323289"/>
            <a:ext cx="975821" cy="451253"/>
          </a:xfrm>
          <a:prstGeom prst="rect">
            <a:avLst/>
          </a:prstGeom>
        </p:spPr>
      </p:pic>
      <p:sp>
        <p:nvSpPr>
          <p:cNvPr id="13" name="Subtitle 2">
            <a:extLst>
              <a:ext uri="{FF2B5EF4-FFF2-40B4-BE49-F238E27FC236}">
                <a16:creationId xmlns:a16="http://schemas.microsoft.com/office/drawing/2014/main" id="{C178FD2D-C1AC-024F-9204-66FCDF08003B}"/>
              </a:ext>
            </a:extLst>
          </p:cNvPr>
          <p:cNvSpPr>
            <a:spLocks noGrp="1"/>
          </p:cNvSpPr>
          <p:nvPr>
            <p:ph type="subTitle" idx="1" hasCustomPrompt="1"/>
          </p:nvPr>
        </p:nvSpPr>
        <p:spPr>
          <a:xfrm>
            <a:off x="531629" y="3143693"/>
            <a:ext cx="7657780" cy="647526"/>
          </a:xfrm>
        </p:spPr>
        <p:txBody>
          <a:bodyPr anchor="t" anchorCtr="0"/>
          <a:lstStyle>
            <a:lvl1pPr marL="0" indent="0" algn="l">
              <a:spcBef>
                <a:spcPts val="8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4" name="Title 2">
            <a:extLst>
              <a:ext uri="{FF2B5EF4-FFF2-40B4-BE49-F238E27FC236}">
                <a16:creationId xmlns:a16="http://schemas.microsoft.com/office/drawing/2014/main" id="{0ACA8C3B-B0B6-514C-9E4B-34E2002F2622}"/>
              </a:ext>
            </a:extLst>
          </p:cNvPr>
          <p:cNvSpPr>
            <a:spLocks noGrp="1"/>
          </p:cNvSpPr>
          <p:nvPr>
            <p:ph type="title" hasCustomPrompt="1"/>
          </p:nvPr>
        </p:nvSpPr>
        <p:spPr>
          <a:xfrm>
            <a:off x="539507" y="1812610"/>
            <a:ext cx="9695538" cy="1236518"/>
          </a:xfrm>
        </p:spPr>
        <p:txBody>
          <a:bodyPr anchor="b"/>
          <a:lstStyle>
            <a:lvl1pPr>
              <a:defRPr>
                <a:solidFill>
                  <a:schemeClr val="bg1"/>
                </a:solidFill>
              </a:defRPr>
            </a:lvl1pPr>
          </a:lstStyle>
          <a:p>
            <a:r>
              <a:rPr lang="fi-FI"/>
              <a:t>Lisää otsikko</a:t>
            </a:r>
            <a:endParaRPr lang="en-US"/>
          </a:p>
        </p:txBody>
      </p:sp>
    </p:spTree>
    <p:extLst>
      <p:ext uri="{BB962C8B-B14F-4D97-AF65-F5344CB8AC3E}">
        <p14:creationId xmlns:p14="http://schemas.microsoft.com/office/powerpoint/2010/main" val="3096941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_Otsikkodia">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p:spPr>
        <p:txBody>
          <a:bodyPr rtlCol="0" anchor="t"/>
          <a:lstStyle>
            <a:lvl1pPr rtl="0">
              <a:lnSpc>
                <a:spcPct val="83000"/>
              </a:lnSpc>
              <a:defRPr sz="5500" b="0">
                <a:solidFill>
                  <a:schemeClr val="bg2"/>
                </a:solidFill>
              </a:defRPr>
            </a:lvl1pPr>
          </a:lstStyle>
          <a:p>
            <a:pPr rtl="0"/>
            <a:r>
              <a:rPr lang="fi-FI" dirty="0"/>
              <a:t>1 Otsikkodia 55 pt</a:t>
            </a:r>
            <a:br>
              <a:rPr lang="fi-FI" dirty="0"/>
            </a:br>
            <a:r>
              <a:rPr lang="fi-FI" dirty="0" err="1"/>
              <a:t>Lorem</a:t>
            </a:r>
            <a:r>
              <a:rPr lang="fi-FI" dirty="0"/>
              <a:t> ipsum </a:t>
            </a:r>
            <a:r>
              <a:rPr lang="fi-FI" dirty="0" err="1"/>
              <a:t>dolor</a:t>
            </a:r>
            <a:r>
              <a:rPr lang="fi-FI" dirty="0"/>
              <a:t> sit </a:t>
            </a:r>
            <a:r>
              <a:rPr lang="fi-FI" dirty="0" err="1"/>
              <a:t>ametconsectetur</a:t>
            </a:r>
            <a:br>
              <a:rPr lang="fi-FI" dirty="0"/>
            </a:br>
            <a:r>
              <a:rPr lang="fi-FI" dirty="0" err="1"/>
              <a:t>adipiscing</a:t>
            </a:r>
            <a:r>
              <a:rPr lang="fi-FI" dirty="0"/>
              <a:t> elit </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p:spPr>
        <p:txBody>
          <a:bodyPr rtlCol="0"/>
          <a:lstStyle>
            <a:lvl1pPr marL="0" indent="0" rtl="0">
              <a:lnSpc>
                <a:spcPct val="100000"/>
              </a:lnSpc>
              <a:buNone/>
              <a:defRPr sz="2400" baseline="0">
                <a:solidFill>
                  <a:schemeClr val="bg2"/>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 24 pt </a:t>
            </a:r>
            <a:r>
              <a:rPr lang="fi-FI" dirty="0" err="1"/>
              <a:t>lorem</a:t>
            </a:r>
            <a:r>
              <a:rPr lang="fi-FI" dirty="0"/>
              <a:t>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9"/>
          <p:cNvGrpSpPr>
            <a:grpSpLocks noChangeAspect="1"/>
          </p:cNvGrpSpPr>
          <p:nvPr userDrawn="1"/>
        </p:nvGrpSpPr>
        <p:grpSpPr bwMode="auto">
          <a:xfrm>
            <a:off x="7961613" y="2278380"/>
            <a:ext cx="4230387" cy="4579620"/>
            <a:chOff x="2768" y="1"/>
            <a:chExt cx="5984" cy="6478"/>
          </a:xfrm>
          <a:solidFill>
            <a:schemeClr val="bg2"/>
          </a:solidFill>
        </p:grpSpPr>
        <p:sp>
          <p:nvSpPr>
            <p:cNvPr id="18"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61224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p:bg>
      <p:bgPr>
        <a:solidFill>
          <a:schemeClr val="bg1"/>
        </a:solidFill>
        <a:effectLst/>
      </p:bgPr>
    </p:bg>
    <p:spTree>
      <p:nvGrpSpPr>
        <p:cNvPr id="1" name=""/>
        <p:cNvGrpSpPr/>
        <p:nvPr/>
      </p:nvGrpSpPr>
      <p:grpSpPr>
        <a:xfrm>
          <a:off x="0" y="0"/>
          <a:ext cx="0" cy="0"/>
          <a:chOff x="0" y="0"/>
          <a:chExt cx="0" cy="0"/>
        </a:xfrm>
      </p:grpSpPr>
      <p:sp>
        <p:nvSpPr>
          <p:cNvPr id="4" name="Date Placeholder 3" hidden="1"/>
          <p:cNvSpPr>
            <a:spLocks noGrp="1"/>
          </p:cNvSpPr>
          <p:nvPr>
            <p:ph type="dt" sz="half" idx="10"/>
          </p:nvPr>
        </p:nvSpPr>
        <p:spPr>
          <a:xfrm>
            <a:off x="459616" y="6375522"/>
            <a:ext cx="882074" cy="216048"/>
          </a:xfrm>
          <a:prstGeom prst="rect">
            <a:avLst/>
          </a:prstGeom>
        </p:spPr>
        <p:txBody>
          <a:bodyPr/>
          <a:lstStyle/>
          <a:p>
            <a:fld id="{70E110F7-09D5-0440-A77B-531B3CBD6C23}" type="datetime1">
              <a:t>17.7.2024</a:t>
            </a:fld>
            <a:endParaRPr lang="fi-FI"/>
          </a:p>
        </p:txBody>
      </p:sp>
      <p:sp>
        <p:nvSpPr>
          <p:cNvPr id="5" name="Footer Placeholder 4" hidden="1"/>
          <p:cNvSpPr>
            <a:spLocks noGrp="1"/>
          </p:cNvSpPr>
          <p:nvPr>
            <p:ph type="ftr" sz="quarter" idx="11"/>
          </p:nvPr>
        </p:nvSpPr>
        <p:spPr>
          <a:xfrm>
            <a:off x="1388009" y="6375522"/>
            <a:ext cx="2881313" cy="215899"/>
          </a:xfrm>
          <a:prstGeom prst="rect">
            <a:avLst/>
          </a:prstGeom>
        </p:spPr>
        <p:txBody>
          <a:bodyPr/>
          <a:lstStyle/>
          <a:p>
            <a:r>
              <a:rPr lang="fi-FI"/>
              <a:t>Etunimi Sukunimi</a:t>
            </a:r>
          </a:p>
        </p:txBody>
      </p:sp>
      <p:sp>
        <p:nvSpPr>
          <p:cNvPr id="6" name="Slide Number Placeholder 5" hidden="1"/>
          <p:cNvSpPr>
            <a:spLocks noGrp="1"/>
          </p:cNvSpPr>
          <p:nvPr>
            <p:ph type="sldNum" sz="quarter" idx="12"/>
          </p:nvPr>
        </p:nvSpPr>
        <p:spPr>
          <a:xfrm>
            <a:off x="499531" y="6375522"/>
            <a:ext cx="719137" cy="215900"/>
          </a:xfrm>
          <a:prstGeom prst="rect">
            <a:avLst/>
          </a:prstGeom>
        </p:spPr>
        <p:txBody>
          <a:bodyPr/>
          <a:lstStyle/>
          <a:p>
            <a:fld id="{FFFEBCAA-439F-41B8-BD49-91774E008E46}" type="slidenum">
              <a:rPr lang="fi-FI" smtClean="0"/>
              <a:t>‹#›</a:t>
            </a:fld>
            <a:endParaRPr lang="fi-FI"/>
          </a:p>
        </p:txBody>
      </p:sp>
      <p:sp>
        <p:nvSpPr>
          <p:cNvPr id="11" name="Subtitle 2"/>
          <p:cNvSpPr>
            <a:spLocks noGrp="1"/>
          </p:cNvSpPr>
          <p:nvPr>
            <p:ph type="subTitle" idx="1" hasCustomPrompt="1"/>
          </p:nvPr>
        </p:nvSpPr>
        <p:spPr>
          <a:xfrm>
            <a:off x="531629" y="1570074"/>
            <a:ext cx="7657780" cy="647526"/>
          </a:xfrm>
        </p:spPr>
        <p:txBody>
          <a:bodyPr anchor="t" anchorCtr="0"/>
          <a:lstStyle>
            <a:lvl1pPr marL="0" indent="0" algn="l">
              <a:spcBef>
                <a:spcPts val="800"/>
              </a:spcBef>
              <a:buNone/>
              <a:defRPr sz="20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apuotsikko</a:t>
            </a:r>
            <a:endParaRPr lang="fi-FI" dirty="0"/>
          </a:p>
        </p:txBody>
      </p:sp>
      <p:sp>
        <p:nvSpPr>
          <p:cNvPr id="10" name="Title 2"/>
          <p:cNvSpPr>
            <a:spLocks noGrp="1"/>
          </p:cNvSpPr>
          <p:nvPr>
            <p:ph type="title" hasCustomPrompt="1"/>
          </p:nvPr>
        </p:nvSpPr>
        <p:spPr>
          <a:xfrm>
            <a:off x="539508" y="311729"/>
            <a:ext cx="9695538" cy="1132608"/>
          </a:xfrm>
        </p:spPr>
        <p:txBody>
          <a:bodyPr anchor="b"/>
          <a:lstStyle>
            <a:lvl1pPr>
              <a:defRPr>
                <a:solidFill>
                  <a:schemeClr val="accent1"/>
                </a:solidFill>
              </a:defRPr>
            </a:lvl1pPr>
          </a:lstStyle>
          <a:p>
            <a:r>
              <a:rPr lang="fi-FI"/>
              <a:t>Lisää otsikko</a:t>
            </a:r>
            <a:endParaRPr lang="en-US"/>
          </a:p>
        </p:txBody>
      </p:sp>
      <p:pic>
        <p:nvPicPr>
          <p:cNvPr id="8" name="Picture 7">
            <a:extLst>
              <a:ext uri="{FF2B5EF4-FFF2-40B4-BE49-F238E27FC236}">
                <a16:creationId xmlns:a16="http://schemas.microsoft.com/office/drawing/2014/main" id="{98D00B00-E492-3241-B54C-11E906992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2_Otsikkodia">
    <p:bg>
      <p:bgPr>
        <a:solidFill>
          <a:schemeClr val="tx2"/>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9143"/>
            <a:ext cx="12191998" cy="6876287"/>
          </a:xfrm>
          <a:prstGeom prst="rect">
            <a:avLst/>
          </a:prstGeom>
        </p:spPr>
      </p:pic>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a:effectLst>
            <a:outerShdw blurRad="50800" dist="38100" dir="2700000" algn="tl" rotWithShape="0">
              <a:prstClr val="black">
                <a:alpha val="40000"/>
              </a:prstClr>
            </a:outerShdw>
          </a:effectLst>
        </p:spPr>
        <p:txBody>
          <a:bodyPr rtlCol="0" anchor="t"/>
          <a:lstStyle>
            <a:lvl1pPr rtl="0">
              <a:lnSpc>
                <a:spcPct val="83000"/>
              </a:lnSpc>
              <a:defRPr sz="5500" b="0">
                <a:solidFill>
                  <a:schemeClr val="bg1"/>
                </a:solidFill>
              </a:defRPr>
            </a:lvl1pPr>
          </a:lstStyle>
          <a:p>
            <a:pPr rtl="0"/>
            <a:r>
              <a:rPr lang="fi-FI" dirty="0"/>
              <a:t>2 Otsikkodia 55 pt</a:t>
            </a:r>
            <a:br>
              <a:rPr lang="fi-FI" dirty="0"/>
            </a:br>
            <a:r>
              <a:rPr lang="fi-FI" dirty="0" err="1"/>
              <a:t>Lorem</a:t>
            </a:r>
            <a:r>
              <a:rPr lang="fi-FI" dirty="0"/>
              <a:t> ipsum </a:t>
            </a:r>
            <a:r>
              <a:rPr lang="fi-FI" dirty="0" err="1"/>
              <a:t>dolor</a:t>
            </a:r>
            <a:r>
              <a:rPr lang="fi-FI" dirty="0"/>
              <a:t> sit </a:t>
            </a:r>
            <a:r>
              <a:rPr lang="fi-FI" dirty="0" err="1"/>
              <a:t>ametconsectetur</a:t>
            </a:r>
            <a:br>
              <a:rPr lang="fi-FI" dirty="0"/>
            </a:br>
            <a:r>
              <a:rPr lang="fi-FI" dirty="0" err="1"/>
              <a:t>adipiscing</a:t>
            </a:r>
            <a:r>
              <a:rPr lang="fi-FI" dirty="0"/>
              <a:t> elit </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a:effectLst>
            <a:outerShdw blurRad="50800" dist="38100" dir="2700000" algn="tl" rotWithShape="0">
              <a:prstClr val="black">
                <a:alpha val="40000"/>
              </a:prstClr>
            </a:outerShdw>
          </a:effectLst>
        </p:spPr>
        <p:txBody>
          <a:bodyPr rtlCol="0"/>
          <a:lstStyle>
            <a:lvl1pPr marL="0" indent="0" rtl="0">
              <a:lnSpc>
                <a:spcPct val="100000"/>
              </a:lnSpc>
              <a:buNone/>
              <a:defRPr sz="2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 24 pt </a:t>
            </a:r>
            <a:r>
              <a:rPr lang="fi-FI" dirty="0" err="1"/>
              <a:t>lorem</a:t>
            </a:r>
            <a:r>
              <a:rPr lang="fi-FI" dirty="0"/>
              <a:t>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35031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3_Otsikkodia">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p:spPr>
        <p:txBody>
          <a:bodyPr rtlCol="0" anchor="t"/>
          <a:lstStyle>
            <a:lvl1pPr rtl="0">
              <a:lnSpc>
                <a:spcPct val="83000"/>
              </a:lnSpc>
              <a:defRPr sz="5500" b="0">
                <a:solidFill>
                  <a:schemeClr val="accent6"/>
                </a:solidFill>
              </a:defRPr>
            </a:lvl1pPr>
          </a:lstStyle>
          <a:p>
            <a:pPr rtl="0"/>
            <a:r>
              <a:rPr lang="fi-FI" dirty="0"/>
              <a:t>3 Otsikkodia 55 pt</a:t>
            </a:r>
            <a:br>
              <a:rPr lang="fi-FI" dirty="0"/>
            </a:br>
            <a:r>
              <a:rPr lang="fi-FI" dirty="0" err="1"/>
              <a:t>Lorem</a:t>
            </a:r>
            <a:r>
              <a:rPr lang="fi-FI" dirty="0"/>
              <a:t> ipsum </a:t>
            </a:r>
            <a:r>
              <a:rPr lang="fi-FI" dirty="0" err="1"/>
              <a:t>dolor</a:t>
            </a:r>
            <a:r>
              <a:rPr lang="fi-FI" dirty="0"/>
              <a:t> sit </a:t>
            </a:r>
            <a:r>
              <a:rPr lang="fi-FI" dirty="0" err="1"/>
              <a:t>ametconsectetur</a:t>
            </a:r>
            <a:br>
              <a:rPr lang="fi-FI" dirty="0"/>
            </a:br>
            <a:r>
              <a:rPr lang="fi-FI" dirty="0" err="1"/>
              <a:t>adipiscing</a:t>
            </a:r>
            <a:r>
              <a:rPr lang="fi-FI" dirty="0"/>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p:spPr>
        <p:txBody>
          <a:bodyPr rtlCol="0"/>
          <a:lstStyle>
            <a:lvl1pPr marL="0" indent="0" rtl="0">
              <a:lnSpc>
                <a:spcPct val="100000"/>
              </a:lnSpc>
              <a:buNone/>
              <a:defRPr sz="2400">
                <a:solidFill>
                  <a:schemeClr val="accent6"/>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 24 pt </a:t>
            </a:r>
            <a:r>
              <a:rPr lang="fi-FI" dirty="0" err="1"/>
              <a:t>lorem</a:t>
            </a:r>
            <a:r>
              <a:rPr lang="fi-FI" dirty="0"/>
              <a:t>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9"/>
          <p:cNvGrpSpPr>
            <a:grpSpLocks noChangeAspect="1"/>
          </p:cNvGrpSpPr>
          <p:nvPr userDrawn="1"/>
        </p:nvGrpSpPr>
        <p:grpSpPr bwMode="auto">
          <a:xfrm>
            <a:off x="7961613" y="2278380"/>
            <a:ext cx="4230387" cy="4579620"/>
            <a:chOff x="2768" y="1"/>
            <a:chExt cx="5984" cy="6478"/>
          </a:xfrm>
          <a:solidFill>
            <a:schemeClr val="accent6"/>
          </a:solidFill>
        </p:grpSpPr>
        <p:sp>
          <p:nvSpPr>
            <p:cNvPr id="18"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27626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1_Otsikko_ja_teksti">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baseline="0">
                <a:solidFill>
                  <a:schemeClr val="accent1"/>
                </a:solidFill>
              </a:defRPr>
            </a:lvl1pPr>
          </a:lstStyle>
          <a:p>
            <a:pPr rtl="0"/>
            <a:r>
              <a:rPr lang="fi-FI" dirty="0"/>
              <a:t>1 Tekstidian otsikko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eu</a:t>
            </a:r>
            <a:r>
              <a:rPr lang="fi-FI" dirty="0"/>
              <a:t> </a:t>
            </a:r>
            <a:r>
              <a:rPr lang="fi-FI" dirty="0" err="1"/>
              <a:t>feugiat</a:t>
            </a:r>
            <a:r>
              <a:rPr lang="fi-FI" dirty="0"/>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5" y="2085976"/>
            <a:ext cx="8629650"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dirty="0"/>
              <a:t>18 pt </a:t>
            </a:r>
            <a:r>
              <a:rPr lang="fi-FI" dirty="0" err="1"/>
              <a:t>Sed</a:t>
            </a:r>
            <a:r>
              <a:rPr lang="fi-FI" dirty="0"/>
              <a:t> </a:t>
            </a:r>
            <a:r>
              <a:rPr lang="fi-FI" dirty="0" err="1"/>
              <a:t>finibus</a:t>
            </a:r>
            <a:r>
              <a:rPr lang="fi-FI" dirty="0"/>
              <a:t> </a:t>
            </a:r>
            <a:r>
              <a:rPr lang="fi-FI" dirty="0" err="1"/>
              <a:t>risus</a:t>
            </a:r>
            <a:r>
              <a:rPr lang="fi-FI" dirty="0"/>
              <a:t> </a:t>
            </a:r>
            <a:r>
              <a:rPr lang="fi-FI" dirty="0" err="1"/>
              <a:t>justo</a:t>
            </a:r>
            <a:r>
              <a:rPr lang="fi-FI" dirty="0"/>
              <a:t>, </a:t>
            </a:r>
            <a:r>
              <a:rPr lang="fi-FI" dirty="0" err="1"/>
              <a:t>eu</a:t>
            </a:r>
            <a:r>
              <a:rPr lang="fi-FI" dirty="0"/>
              <a:t> </a:t>
            </a:r>
            <a:r>
              <a:rPr lang="fi-FI" dirty="0" err="1"/>
              <a:t>rutrum</a:t>
            </a:r>
            <a:r>
              <a:rPr lang="fi-FI" dirty="0"/>
              <a:t> </a:t>
            </a:r>
            <a:r>
              <a:rPr lang="fi-FI" dirty="0" err="1"/>
              <a:t>justo</a:t>
            </a:r>
            <a:r>
              <a:rPr lang="fi-FI" dirty="0"/>
              <a:t> </a:t>
            </a:r>
            <a:r>
              <a:rPr lang="fi-FI" dirty="0" err="1"/>
              <a:t>porttitor</a:t>
            </a:r>
            <a:r>
              <a:rPr lang="fi-FI" dirty="0"/>
              <a:t> </a:t>
            </a:r>
            <a:r>
              <a:rPr lang="fi-FI" dirty="0" err="1"/>
              <a:t>ac</a:t>
            </a:r>
            <a:r>
              <a:rPr lang="fi-FI" dirty="0"/>
              <a:t>. </a:t>
            </a:r>
            <a:r>
              <a:rPr lang="fi-FI" dirty="0" err="1"/>
              <a:t>Maecenas</a:t>
            </a:r>
            <a:r>
              <a:rPr lang="fi-FI" dirty="0"/>
              <a:t> </a:t>
            </a:r>
            <a:r>
              <a:rPr lang="fi-FI" dirty="0" err="1"/>
              <a:t>mauris</a:t>
            </a:r>
            <a:r>
              <a:rPr lang="fi-FI" dirty="0"/>
              <a:t> </a:t>
            </a:r>
            <a:r>
              <a:rPr lang="fi-FI" dirty="0" err="1"/>
              <a:t>velit</a:t>
            </a:r>
            <a:r>
              <a:rPr lang="fi-FI" dirty="0"/>
              <a:t>, </a:t>
            </a:r>
            <a:r>
              <a:rPr lang="fi-FI" dirty="0" err="1"/>
              <a:t>ullamcorper</a:t>
            </a:r>
            <a:r>
              <a:rPr lang="fi-FI" dirty="0"/>
              <a:t> </a:t>
            </a:r>
            <a:r>
              <a:rPr lang="fi-FI" dirty="0" err="1"/>
              <a:t>eu</a:t>
            </a:r>
            <a:r>
              <a:rPr lang="fi-FI" dirty="0"/>
              <a:t> </a:t>
            </a:r>
            <a:r>
              <a:rPr lang="fi-FI" dirty="0" err="1"/>
              <a:t>justo</a:t>
            </a:r>
            <a:r>
              <a:rPr lang="fi-FI" dirty="0"/>
              <a:t> sit </a:t>
            </a:r>
            <a:r>
              <a:rPr lang="fi-FI" dirty="0" err="1"/>
              <a:t>amet</a:t>
            </a:r>
            <a:r>
              <a:rPr lang="fi-FI" dirty="0"/>
              <a:t>, </a:t>
            </a:r>
            <a:r>
              <a:rPr lang="fi-FI" dirty="0" err="1"/>
              <a:t>condimentum</a:t>
            </a:r>
            <a:r>
              <a:rPr lang="fi-FI" dirty="0"/>
              <a:t> </a:t>
            </a:r>
            <a:r>
              <a:rPr lang="fi-FI" dirty="0" err="1"/>
              <a:t>facilisis</a:t>
            </a:r>
            <a:r>
              <a:rPr lang="fi-FI" dirty="0"/>
              <a:t> </a:t>
            </a:r>
            <a:r>
              <a:rPr lang="fi-FI" dirty="0" err="1"/>
              <a:t>ipsum</a:t>
            </a:r>
            <a:r>
              <a:rPr lang="fi-FI" dirty="0"/>
              <a:t>.</a:t>
            </a:r>
          </a:p>
          <a:p>
            <a:pPr lvl="1" rtl="0"/>
            <a:r>
              <a:rPr lang="fi-FI" dirty="0"/>
              <a:t>16 pt </a:t>
            </a:r>
            <a:r>
              <a:rPr lang="fi-FI" dirty="0" err="1"/>
              <a:t>Nulla</a:t>
            </a:r>
            <a:r>
              <a:rPr lang="fi-FI" dirty="0"/>
              <a:t> </a:t>
            </a:r>
            <a:r>
              <a:rPr lang="fi-FI" dirty="0" err="1"/>
              <a:t>finibus</a:t>
            </a:r>
            <a:r>
              <a:rPr lang="fi-FI" dirty="0"/>
              <a:t> </a:t>
            </a:r>
            <a:r>
              <a:rPr lang="fi-FI" dirty="0" err="1"/>
              <a:t>posuere</a:t>
            </a:r>
            <a:r>
              <a:rPr lang="fi-FI" dirty="0"/>
              <a:t> </a:t>
            </a:r>
            <a:r>
              <a:rPr lang="fi-FI" dirty="0" err="1"/>
              <a:t>metus</a:t>
            </a:r>
            <a:r>
              <a:rPr lang="fi-FI" dirty="0"/>
              <a:t>, </a:t>
            </a:r>
            <a:r>
              <a:rPr lang="fi-FI" dirty="0" err="1"/>
              <a:t>eu</a:t>
            </a:r>
            <a:r>
              <a:rPr lang="fi-FI" dirty="0"/>
              <a:t> </a:t>
            </a:r>
            <a:r>
              <a:rPr lang="fi-FI" dirty="0" err="1"/>
              <a:t>posuere</a:t>
            </a:r>
            <a:r>
              <a:rPr lang="fi-FI" dirty="0"/>
              <a:t> </a:t>
            </a:r>
            <a:r>
              <a:rPr lang="fi-FI" dirty="0" err="1"/>
              <a:t>sem</a:t>
            </a:r>
            <a:r>
              <a:rPr lang="fi-FI" dirty="0"/>
              <a:t> </a:t>
            </a:r>
            <a:r>
              <a:rPr lang="fi-FI" dirty="0" err="1"/>
              <a:t>ultrices</a:t>
            </a:r>
            <a:r>
              <a:rPr lang="fi-FI" dirty="0"/>
              <a:t> </a:t>
            </a:r>
            <a:r>
              <a:rPr lang="fi-FI" dirty="0" err="1"/>
              <a:t>eget</a:t>
            </a:r>
            <a:r>
              <a:rPr lang="fi-FI" dirty="0"/>
              <a:t>. </a:t>
            </a:r>
            <a:r>
              <a:rPr lang="fi-FI" dirty="0" err="1"/>
              <a:t>Sed</a:t>
            </a:r>
            <a:r>
              <a:rPr lang="fi-FI" dirty="0"/>
              <a:t> </a:t>
            </a:r>
            <a:r>
              <a:rPr lang="fi-FI" dirty="0" err="1"/>
              <a:t>vestibulum</a:t>
            </a:r>
            <a:r>
              <a:rPr lang="fi-FI" dirty="0"/>
              <a:t> </a:t>
            </a:r>
            <a:r>
              <a:rPr lang="fi-FI" dirty="0" err="1"/>
              <a:t>nibh</a:t>
            </a:r>
            <a:r>
              <a:rPr lang="fi-FI" dirty="0"/>
              <a:t> a </a:t>
            </a:r>
            <a:r>
              <a:rPr lang="fi-FI" dirty="0" err="1"/>
              <a:t>dui</a:t>
            </a:r>
            <a:r>
              <a:rPr lang="fi-FI" dirty="0"/>
              <a:t> </a:t>
            </a:r>
            <a:r>
              <a:rPr lang="fi-FI" dirty="0" err="1"/>
              <a:t>lobortis</a:t>
            </a:r>
            <a:r>
              <a:rPr lang="fi-FI" dirty="0"/>
              <a:t>, id </a:t>
            </a:r>
            <a:r>
              <a:rPr lang="fi-FI" dirty="0" err="1"/>
              <a:t>venenatis</a:t>
            </a:r>
            <a:r>
              <a:rPr lang="fi-FI" dirty="0"/>
              <a:t> </a:t>
            </a:r>
            <a:r>
              <a:rPr lang="fi-FI" dirty="0" err="1"/>
              <a:t>nunc</a:t>
            </a:r>
            <a:r>
              <a:rPr lang="fi-FI" dirty="0"/>
              <a:t> </a:t>
            </a:r>
            <a:r>
              <a:rPr lang="fi-FI" dirty="0" err="1"/>
              <a:t>rhoncus</a:t>
            </a:r>
            <a:r>
              <a:rPr lang="fi-FI" dirty="0"/>
              <a:t>.</a:t>
            </a:r>
          </a:p>
          <a:p>
            <a:pPr lvl="1" rtl="0"/>
            <a:r>
              <a:rPr lang="fi-FI" dirty="0" err="1"/>
              <a:t>Nullam</a:t>
            </a:r>
            <a:r>
              <a:rPr lang="fi-FI" dirty="0"/>
              <a:t> vitae </a:t>
            </a:r>
            <a:r>
              <a:rPr lang="fi-FI" dirty="0" err="1"/>
              <a:t>turpis</a:t>
            </a:r>
            <a:r>
              <a:rPr lang="fi-FI" dirty="0"/>
              <a:t> </a:t>
            </a:r>
            <a:r>
              <a:rPr lang="fi-FI" dirty="0" err="1"/>
              <a:t>nec</a:t>
            </a:r>
            <a:r>
              <a:rPr lang="fi-FI" dirty="0"/>
              <a:t> elit </a:t>
            </a:r>
            <a:r>
              <a:rPr lang="fi-FI" dirty="0" err="1"/>
              <a:t>hendrerit</a:t>
            </a:r>
            <a:r>
              <a:rPr lang="fi-FI" dirty="0"/>
              <a:t> </a:t>
            </a:r>
            <a:r>
              <a:rPr lang="fi-FI" dirty="0" err="1"/>
              <a:t>finibus</a:t>
            </a:r>
            <a:r>
              <a:rPr lang="fi-FI" dirty="0"/>
              <a:t>. </a:t>
            </a:r>
            <a:r>
              <a:rPr lang="fi-FI" dirty="0" err="1"/>
              <a:t>Proin</a:t>
            </a:r>
            <a:r>
              <a:rPr lang="fi-FI" dirty="0"/>
              <a:t> </a:t>
            </a:r>
            <a:r>
              <a:rPr lang="fi-FI" dirty="0" err="1"/>
              <a:t>nisi</a:t>
            </a:r>
            <a:r>
              <a:rPr lang="fi-FI" dirty="0"/>
              <a:t> </a:t>
            </a:r>
            <a:r>
              <a:rPr lang="fi-FI" dirty="0" err="1"/>
              <a:t>ligula</a:t>
            </a:r>
            <a:r>
              <a:rPr lang="fi-FI" dirty="0"/>
              <a:t>, </a:t>
            </a:r>
            <a:r>
              <a:rPr lang="fi-FI" dirty="0" err="1"/>
              <a:t>facilisis</a:t>
            </a:r>
            <a:r>
              <a:rPr lang="fi-FI" dirty="0"/>
              <a:t> </a:t>
            </a:r>
            <a:r>
              <a:rPr lang="fi-FI" dirty="0" err="1"/>
              <a:t>nec</a:t>
            </a:r>
            <a:r>
              <a:rPr lang="fi-FI" dirty="0"/>
              <a:t> </a:t>
            </a:r>
            <a:r>
              <a:rPr lang="fi-FI" dirty="0" err="1"/>
              <a:t>sapien</a:t>
            </a:r>
            <a:r>
              <a:rPr lang="fi-FI" dirty="0"/>
              <a:t> sit </a:t>
            </a:r>
            <a:r>
              <a:rPr lang="fi-FI" dirty="0" err="1"/>
              <a:t>amet</a:t>
            </a:r>
            <a:r>
              <a:rPr lang="fi-FI" dirty="0"/>
              <a:t>.</a:t>
            </a:r>
          </a:p>
          <a:p>
            <a:pPr lvl="0" rtl="0"/>
            <a:r>
              <a:rPr lang="fi-FI" dirty="0"/>
              <a:t>18 pt </a:t>
            </a:r>
            <a:r>
              <a:rPr lang="fi-FI" dirty="0" err="1"/>
              <a:t>Nulla</a:t>
            </a:r>
            <a:r>
              <a:rPr lang="fi-FI" dirty="0"/>
              <a:t> </a:t>
            </a:r>
            <a:r>
              <a:rPr lang="fi-FI" dirty="0" err="1"/>
              <a:t>posuere</a:t>
            </a:r>
            <a:r>
              <a:rPr lang="fi-FI" dirty="0"/>
              <a:t> </a:t>
            </a:r>
            <a:r>
              <a:rPr lang="fi-FI" dirty="0" err="1"/>
              <a:t>fringilla</a:t>
            </a:r>
            <a:r>
              <a:rPr lang="fi-FI" dirty="0"/>
              <a:t> </a:t>
            </a:r>
            <a:r>
              <a:rPr lang="fi-FI" dirty="0" err="1"/>
              <a:t>fringilla</a:t>
            </a:r>
            <a:r>
              <a:rPr lang="fi-FI" dirty="0"/>
              <a:t>. 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0" rtl="0"/>
            <a:r>
              <a:rPr lang="fi-FI" dirty="0" err="1"/>
              <a:t>Morbi</a:t>
            </a:r>
            <a:r>
              <a:rPr lang="fi-FI" dirty="0"/>
              <a:t> </a:t>
            </a:r>
            <a:r>
              <a:rPr lang="fi-FI" dirty="0" err="1"/>
              <a:t>placerat</a:t>
            </a:r>
            <a:r>
              <a:rPr lang="fi-FI" dirty="0"/>
              <a:t>, </a:t>
            </a:r>
            <a:r>
              <a:rPr lang="fi-FI" dirty="0" err="1"/>
              <a:t>mauris</a:t>
            </a:r>
            <a:r>
              <a:rPr lang="fi-FI" dirty="0"/>
              <a:t> </a:t>
            </a:r>
            <a:r>
              <a:rPr lang="fi-FI" dirty="0" err="1"/>
              <a:t>sed</a:t>
            </a:r>
            <a:r>
              <a:rPr lang="fi-FI" dirty="0"/>
              <a:t> </a:t>
            </a:r>
            <a:r>
              <a:rPr lang="fi-FI" dirty="0" err="1"/>
              <a:t>iaculis</a:t>
            </a:r>
            <a:r>
              <a:rPr lang="fi-FI" dirty="0"/>
              <a:t> </a:t>
            </a:r>
            <a:r>
              <a:rPr lang="fi-FI" dirty="0" err="1"/>
              <a:t>tristique</a:t>
            </a:r>
            <a:r>
              <a:rPr lang="fi-FI" dirty="0"/>
              <a:t>, </a:t>
            </a:r>
            <a:r>
              <a:rPr lang="fi-FI" dirty="0" err="1"/>
              <a:t>leo</a:t>
            </a:r>
            <a:r>
              <a:rPr lang="fi-FI" dirty="0"/>
              <a:t> mi </a:t>
            </a:r>
            <a:r>
              <a:rPr lang="fi-FI" dirty="0" err="1"/>
              <a:t>mattis</a:t>
            </a:r>
            <a:r>
              <a:rPr lang="fi-FI" dirty="0"/>
              <a:t> </a:t>
            </a:r>
            <a:r>
              <a:rPr lang="fi-FI" dirty="0" err="1"/>
              <a:t>purus</a:t>
            </a:r>
            <a:r>
              <a:rPr lang="fi-FI" dirty="0"/>
              <a:t>, vitae </a:t>
            </a:r>
            <a:r>
              <a:rPr lang="fi-FI" dirty="0" err="1"/>
              <a:t>ullamcorper</a:t>
            </a:r>
            <a:r>
              <a:rPr lang="fi-FI" dirty="0"/>
              <a:t> </a:t>
            </a:r>
            <a:r>
              <a:rPr lang="fi-FI" dirty="0" err="1"/>
              <a:t>dolor</a:t>
            </a:r>
            <a:r>
              <a:rPr lang="fi-FI" dirty="0"/>
              <a:t> tellus sit </a:t>
            </a:r>
            <a:r>
              <a:rPr lang="fi-FI" dirty="0" err="1"/>
              <a:t>amet</a:t>
            </a:r>
            <a:r>
              <a:rPr lang="fi-FI" dirty="0"/>
              <a:t> </a:t>
            </a:r>
            <a:r>
              <a:rPr lang="fi-FI" dirty="0" err="1"/>
              <a:t>tortor</a:t>
            </a:r>
            <a:r>
              <a:rPr lang="fi-FI" dirty="0"/>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027772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2_Otsikko_ja_teksti">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tx1"/>
                </a:solidFill>
              </a:defRPr>
            </a:lvl1pPr>
          </a:lstStyle>
          <a:p>
            <a:pPr rtl="0"/>
            <a:r>
              <a:rPr lang="fi-FI" dirty="0"/>
              <a:t>2 Tekstidian otsikko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eu</a:t>
            </a:r>
            <a:r>
              <a:rPr lang="fi-FI" dirty="0"/>
              <a:t> </a:t>
            </a:r>
            <a:r>
              <a:rPr lang="fi-FI" dirty="0" err="1"/>
              <a:t>feugiat</a:t>
            </a:r>
            <a:r>
              <a:rPr lang="fi-FI" dirty="0"/>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5" y="2085976"/>
            <a:ext cx="8629650"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tx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dirty="0"/>
              <a:t>18 pt </a:t>
            </a:r>
            <a:r>
              <a:rPr lang="fi-FI" dirty="0" err="1"/>
              <a:t>Sed</a:t>
            </a:r>
            <a:r>
              <a:rPr lang="fi-FI" dirty="0"/>
              <a:t> </a:t>
            </a:r>
            <a:r>
              <a:rPr lang="fi-FI" dirty="0" err="1"/>
              <a:t>finibus</a:t>
            </a:r>
            <a:r>
              <a:rPr lang="fi-FI" dirty="0"/>
              <a:t> </a:t>
            </a:r>
            <a:r>
              <a:rPr lang="fi-FI" dirty="0" err="1"/>
              <a:t>risus</a:t>
            </a:r>
            <a:r>
              <a:rPr lang="fi-FI" dirty="0"/>
              <a:t> </a:t>
            </a:r>
            <a:r>
              <a:rPr lang="fi-FI" dirty="0" err="1"/>
              <a:t>justo</a:t>
            </a:r>
            <a:r>
              <a:rPr lang="fi-FI" dirty="0"/>
              <a:t>, </a:t>
            </a:r>
            <a:r>
              <a:rPr lang="fi-FI" dirty="0" err="1"/>
              <a:t>eu</a:t>
            </a:r>
            <a:r>
              <a:rPr lang="fi-FI" dirty="0"/>
              <a:t> </a:t>
            </a:r>
            <a:r>
              <a:rPr lang="fi-FI" dirty="0" err="1"/>
              <a:t>rutrum</a:t>
            </a:r>
            <a:r>
              <a:rPr lang="fi-FI" dirty="0"/>
              <a:t> </a:t>
            </a:r>
            <a:r>
              <a:rPr lang="fi-FI" dirty="0" err="1"/>
              <a:t>justo</a:t>
            </a:r>
            <a:r>
              <a:rPr lang="fi-FI" dirty="0"/>
              <a:t> </a:t>
            </a:r>
            <a:r>
              <a:rPr lang="fi-FI" dirty="0" err="1"/>
              <a:t>porttitor</a:t>
            </a:r>
            <a:r>
              <a:rPr lang="fi-FI" dirty="0"/>
              <a:t> </a:t>
            </a:r>
            <a:r>
              <a:rPr lang="fi-FI" dirty="0" err="1"/>
              <a:t>ac</a:t>
            </a:r>
            <a:r>
              <a:rPr lang="fi-FI" dirty="0"/>
              <a:t>. </a:t>
            </a:r>
            <a:r>
              <a:rPr lang="fi-FI" dirty="0" err="1"/>
              <a:t>Maecenas</a:t>
            </a:r>
            <a:r>
              <a:rPr lang="fi-FI" dirty="0"/>
              <a:t> </a:t>
            </a:r>
            <a:r>
              <a:rPr lang="fi-FI" dirty="0" err="1"/>
              <a:t>mauris</a:t>
            </a:r>
            <a:r>
              <a:rPr lang="fi-FI" dirty="0"/>
              <a:t> </a:t>
            </a:r>
            <a:r>
              <a:rPr lang="fi-FI" dirty="0" err="1"/>
              <a:t>velit</a:t>
            </a:r>
            <a:r>
              <a:rPr lang="fi-FI" dirty="0"/>
              <a:t>, </a:t>
            </a:r>
            <a:r>
              <a:rPr lang="fi-FI" dirty="0" err="1"/>
              <a:t>ullamcorper</a:t>
            </a:r>
            <a:r>
              <a:rPr lang="fi-FI" dirty="0"/>
              <a:t> </a:t>
            </a:r>
            <a:r>
              <a:rPr lang="fi-FI" dirty="0" err="1"/>
              <a:t>eu</a:t>
            </a:r>
            <a:r>
              <a:rPr lang="fi-FI" dirty="0"/>
              <a:t> </a:t>
            </a:r>
            <a:r>
              <a:rPr lang="fi-FI" dirty="0" err="1"/>
              <a:t>justo</a:t>
            </a:r>
            <a:r>
              <a:rPr lang="fi-FI" dirty="0"/>
              <a:t> sit </a:t>
            </a:r>
            <a:r>
              <a:rPr lang="fi-FI" dirty="0" err="1"/>
              <a:t>amet</a:t>
            </a:r>
            <a:r>
              <a:rPr lang="fi-FI" dirty="0"/>
              <a:t>, </a:t>
            </a:r>
            <a:r>
              <a:rPr lang="fi-FI" dirty="0" err="1"/>
              <a:t>condimentum</a:t>
            </a:r>
            <a:r>
              <a:rPr lang="fi-FI" dirty="0"/>
              <a:t> </a:t>
            </a:r>
            <a:r>
              <a:rPr lang="fi-FI" dirty="0" err="1"/>
              <a:t>facilisis</a:t>
            </a:r>
            <a:r>
              <a:rPr lang="fi-FI" dirty="0"/>
              <a:t> </a:t>
            </a:r>
            <a:r>
              <a:rPr lang="fi-FI" dirty="0" err="1"/>
              <a:t>ipsum</a:t>
            </a:r>
            <a:r>
              <a:rPr lang="fi-FI" dirty="0"/>
              <a:t>.</a:t>
            </a:r>
          </a:p>
          <a:p>
            <a:pPr lvl="1" rtl="0"/>
            <a:r>
              <a:rPr lang="fi-FI" dirty="0"/>
              <a:t>16 pt </a:t>
            </a:r>
            <a:r>
              <a:rPr lang="fi-FI" dirty="0" err="1"/>
              <a:t>Nulla</a:t>
            </a:r>
            <a:r>
              <a:rPr lang="fi-FI" dirty="0"/>
              <a:t> </a:t>
            </a:r>
            <a:r>
              <a:rPr lang="fi-FI" dirty="0" err="1"/>
              <a:t>finibus</a:t>
            </a:r>
            <a:r>
              <a:rPr lang="fi-FI" dirty="0"/>
              <a:t> </a:t>
            </a:r>
            <a:r>
              <a:rPr lang="fi-FI" dirty="0" err="1"/>
              <a:t>posuere</a:t>
            </a:r>
            <a:r>
              <a:rPr lang="fi-FI" dirty="0"/>
              <a:t> </a:t>
            </a:r>
            <a:r>
              <a:rPr lang="fi-FI" dirty="0" err="1"/>
              <a:t>metus</a:t>
            </a:r>
            <a:r>
              <a:rPr lang="fi-FI" dirty="0"/>
              <a:t>, </a:t>
            </a:r>
            <a:r>
              <a:rPr lang="fi-FI" dirty="0" err="1"/>
              <a:t>eu</a:t>
            </a:r>
            <a:r>
              <a:rPr lang="fi-FI" dirty="0"/>
              <a:t> </a:t>
            </a:r>
            <a:r>
              <a:rPr lang="fi-FI" dirty="0" err="1"/>
              <a:t>posuere</a:t>
            </a:r>
            <a:r>
              <a:rPr lang="fi-FI" dirty="0"/>
              <a:t> </a:t>
            </a:r>
            <a:r>
              <a:rPr lang="fi-FI" dirty="0" err="1"/>
              <a:t>sem</a:t>
            </a:r>
            <a:r>
              <a:rPr lang="fi-FI" dirty="0"/>
              <a:t> </a:t>
            </a:r>
            <a:r>
              <a:rPr lang="fi-FI" dirty="0" err="1"/>
              <a:t>ultrices</a:t>
            </a:r>
            <a:r>
              <a:rPr lang="fi-FI" dirty="0"/>
              <a:t> </a:t>
            </a:r>
            <a:r>
              <a:rPr lang="fi-FI" dirty="0" err="1"/>
              <a:t>eget</a:t>
            </a:r>
            <a:r>
              <a:rPr lang="fi-FI" dirty="0"/>
              <a:t>. </a:t>
            </a:r>
            <a:r>
              <a:rPr lang="fi-FI" dirty="0" err="1"/>
              <a:t>Sed</a:t>
            </a:r>
            <a:r>
              <a:rPr lang="fi-FI" dirty="0"/>
              <a:t> </a:t>
            </a:r>
            <a:r>
              <a:rPr lang="fi-FI" dirty="0" err="1"/>
              <a:t>vestibulum</a:t>
            </a:r>
            <a:r>
              <a:rPr lang="fi-FI" dirty="0"/>
              <a:t> </a:t>
            </a:r>
            <a:r>
              <a:rPr lang="fi-FI" dirty="0" err="1"/>
              <a:t>nibh</a:t>
            </a:r>
            <a:r>
              <a:rPr lang="fi-FI" dirty="0"/>
              <a:t> a </a:t>
            </a:r>
            <a:r>
              <a:rPr lang="fi-FI" dirty="0" err="1"/>
              <a:t>dui</a:t>
            </a:r>
            <a:r>
              <a:rPr lang="fi-FI" dirty="0"/>
              <a:t> </a:t>
            </a:r>
            <a:r>
              <a:rPr lang="fi-FI" dirty="0" err="1"/>
              <a:t>lobortis</a:t>
            </a:r>
            <a:r>
              <a:rPr lang="fi-FI" dirty="0"/>
              <a:t>, id </a:t>
            </a:r>
            <a:r>
              <a:rPr lang="fi-FI" dirty="0" err="1"/>
              <a:t>venenatis</a:t>
            </a:r>
            <a:r>
              <a:rPr lang="fi-FI" dirty="0"/>
              <a:t> </a:t>
            </a:r>
            <a:r>
              <a:rPr lang="fi-FI" dirty="0" err="1"/>
              <a:t>nunc</a:t>
            </a:r>
            <a:r>
              <a:rPr lang="fi-FI" dirty="0"/>
              <a:t> </a:t>
            </a:r>
            <a:r>
              <a:rPr lang="fi-FI" dirty="0" err="1"/>
              <a:t>rhoncus</a:t>
            </a:r>
            <a:r>
              <a:rPr lang="fi-FI" dirty="0"/>
              <a:t>.</a:t>
            </a:r>
          </a:p>
          <a:p>
            <a:pPr lvl="1" rtl="0"/>
            <a:r>
              <a:rPr lang="fi-FI" dirty="0" err="1"/>
              <a:t>Nullam</a:t>
            </a:r>
            <a:r>
              <a:rPr lang="fi-FI" dirty="0"/>
              <a:t> vitae </a:t>
            </a:r>
            <a:r>
              <a:rPr lang="fi-FI" dirty="0" err="1"/>
              <a:t>turpis</a:t>
            </a:r>
            <a:r>
              <a:rPr lang="fi-FI" dirty="0"/>
              <a:t> </a:t>
            </a:r>
            <a:r>
              <a:rPr lang="fi-FI" dirty="0" err="1"/>
              <a:t>nec</a:t>
            </a:r>
            <a:r>
              <a:rPr lang="fi-FI" dirty="0"/>
              <a:t> elit </a:t>
            </a:r>
            <a:r>
              <a:rPr lang="fi-FI" dirty="0" err="1"/>
              <a:t>hendrerit</a:t>
            </a:r>
            <a:r>
              <a:rPr lang="fi-FI" dirty="0"/>
              <a:t> </a:t>
            </a:r>
            <a:r>
              <a:rPr lang="fi-FI" dirty="0" err="1"/>
              <a:t>finibus</a:t>
            </a:r>
            <a:r>
              <a:rPr lang="fi-FI" dirty="0"/>
              <a:t>. </a:t>
            </a:r>
            <a:r>
              <a:rPr lang="fi-FI" dirty="0" err="1"/>
              <a:t>Proin</a:t>
            </a:r>
            <a:r>
              <a:rPr lang="fi-FI" dirty="0"/>
              <a:t> </a:t>
            </a:r>
            <a:r>
              <a:rPr lang="fi-FI" dirty="0" err="1"/>
              <a:t>nisi</a:t>
            </a:r>
            <a:r>
              <a:rPr lang="fi-FI" dirty="0"/>
              <a:t> </a:t>
            </a:r>
            <a:r>
              <a:rPr lang="fi-FI" dirty="0" err="1"/>
              <a:t>ligula</a:t>
            </a:r>
            <a:r>
              <a:rPr lang="fi-FI" dirty="0"/>
              <a:t>, </a:t>
            </a:r>
            <a:r>
              <a:rPr lang="fi-FI" dirty="0" err="1"/>
              <a:t>facilisis</a:t>
            </a:r>
            <a:r>
              <a:rPr lang="fi-FI" dirty="0"/>
              <a:t> </a:t>
            </a:r>
            <a:r>
              <a:rPr lang="fi-FI" dirty="0" err="1"/>
              <a:t>nec</a:t>
            </a:r>
            <a:r>
              <a:rPr lang="fi-FI" dirty="0"/>
              <a:t> </a:t>
            </a:r>
            <a:r>
              <a:rPr lang="fi-FI" dirty="0" err="1"/>
              <a:t>sapien</a:t>
            </a:r>
            <a:r>
              <a:rPr lang="fi-FI" dirty="0"/>
              <a:t> sit </a:t>
            </a:r>
            <a:r>
              <a:rPr lang="fi-FI" dirty="0" err="1"/>
              <a:t>amet</a:t>
            </a:r>
            <a:r>
              <a:rPr lang="fi-FI" dirty="0"/>
              <a:t>.</a:t>
            </a:r>
          </a:p>
          <a:p>
            <a:pPr lvl="0" rtl="0"/>
            <a:r>
              <a:rPr lang="fi-FI" dirty="0"/>
              <a:t>18 pt </a:t>
            </a:r>
            <a:r>
              <a:rPr lang="fi-FI" dirty="0" err="1"/>
              <a:t>Nulla</a:t>
            </a:r>
            <a:r>
              <a:rPr lang="fi-FI" dirty="0"/>
              <a:t> </a:t>
            </a:r>
            <a:r>
              <a:rPr lang="fi-FI" dirty="0" err="1"/>
              <a:t>posuere</a:t>
            </a:r>
            <a:r>
              <a:rPr lang="fi-FI" dirty="0"/>
              <a:t> </a:t>
            </a:r>
            <a:r>
              <a:rPr lang="fi-FI" dirty="0" err="1"/>
              <a:t>fringilla</a:t>
            </a:r>
            <a:r>
              <a:rPr lang="fi-FI" dirty="0"/>
              <a:t> </a:t>
            </a:r>
            <a:r>
              <a:rPr lang="fi-FI" dirty="0" err="1"/>
              <a:t>fringilla</a:t>
            </a:r>
            <a:r>
              <a:rPr lang="fi-FI" dirty="0"/>
              <a:t>. 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0" rtl="0"/>
            <a:r>
              <a:rPr lang="fi-FI" dirty="0" err="1"/>
              <a:t>Morbi</a:t>
            </a:r>
            <a:r>
              <a:rPr lang="fi-FI" dirty="0"/>
              <a:t> </a:t>
            </a:r>
            <a:r>
              <a:rPr lang="fi-FI" dirty="0" err="1"/>
              <a:t>placerat</a:t>
            </a:r>
            <a:r>
              <a:rPr lang="fi-FI" dirty="0"/>
              <a:t>, </a:t>
            </a:r>
            <a:r>
              <a:rPr lang="fi-FI" dirty="0" err="1"/>
              <a:t>mauris</a:t>
            </a:r>
            <a:r>
              <a:rPr lang="fi-FI" dirty="0"/>
              <a:t> </a:t>
            </a:r>
            <a:r>
              <a:rPr lang="fi-FI" dirty="0" err="1"/>
              <a:t>sed</a:t>
            </a:r>
            <a:r>
              <a:rPr lang="fi-FI" dirty="0"/>
              <a:t> </a:t>
            </a:r>
            <a:r>
              <a:rPr lang="fi-FI" dirty="0" err="1"/>
              <a:t>iaculis</a:t>
            </a:r>
            <a:r>
              <a:rPr lang="fi-FI" dirty="0"/>
              <a:t> </a:t>
            </a:r>
            <a:r>
              <a:rPr lang="fi-FI" dirty="0" err="1"/>
              <a:t>tristique</a:t>
            </a:r>
            <a:r>
              <a:rPr lang="fi-FI" dirty="0"/>
              <a:t>, </a:t>
            </a:r>
            <a:r>
              <a:rPr lang="fi-FI" dirty="0" err="1"/>
              <a:t>leo</a:t>
            </a:r>
            <a:r>
              <a:rPr lang="fi-FI" dirty="0"/>
              <a:t> mi </a:t>
            </a:r>
            <a:r>
              <a:rPr lang="fi-FI" dirty="0" err="1"/>
              <a:t>mattis</a:t>
            </a:r>
            <a:r>
              <a:rPr lang="fi-FI" dirty="0"/>
              <a:t> </a:t>
            </a:r>
            <a:r>
              <a:rPr lang="fi-FI" dirty="0" err="1"/>
              <a:t>purus</a:t>
            </a:r>
            <a:r>
              <a:rPr lang="fi-FI" dirty="0"/>
              <a:t>, vitae </a:t>
            </a:r>
            <a:r>
              <a:rPr lang="fi-FI" dirty="0" err="1"/>
              <a:t>ullamcorper</a:t>
            </a:r>
            <a:r>
              <a:rPr lang="fi-FI" dirty="0"/>
              <a:t> </a:t>
            </a:r>
            <a:r>
              <a:rPr lang="fi-FI" dirty="0" err="1"/>
              <a:t>dolor</a:t>
            </a:r>
            <a:r>
              <a:rPr lang="fi-FI" dirty="0"/>
              <a:t> tellus sit </a:t>
            </a:r>
            <a:r>
              <a:rPr lang="fi-FI" dirty="0" err="1"/>
              <a:t>amet</a:t>
            </a:r>
            <a:r>
              <a:rPr lang="fi-FI" dirty="0"/>
              <a:t> </a:t>
            </a:r>
            <a:r>
              <a:rPr lang="fi-FI" dirty="0" err="1"/>
              <a:t>tortor</a:t>
            </a:r>
            <a:r>
              <a:rPr lang="fi-FI" dirty="0"/>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231453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1_Teksti+kuv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baseline="0">
                <a:solidFill>
                  <a:schemeClr val="tx1"/>
                </a:solidFill>
              </a:defRPr>
            </a:lvl1pPr>
          </a:lstStyle>
          <a:p>
            <a:pPr rtl="0"/>
            <a:r>
              <a:rPr lang="fi-FI" dirty="0"/>
              <a:t>1 </a:t>
            </a:r>
            <a:r>
              <a:rPr lang="fi-FI" dirty="0" err="1"/>
              <a:t>Teksti+kuva</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6" y="2266951"/>
            <a:ext cx="4886324"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tx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dirty="0"/>
              <a:t>18 pt </a:t>
            </a:r>
            <a:r>
              <a:rPr lang="fi-FI" dirty="0" err="1"/>
              <a:t>Sed</a:t>
            </a:r>
            <a:r>
              <a:rPr lang="fi-FI" dirty="0"/>
              <a:t> </a:t>
            </a:r>
            <a:r>
              <a:rPr lang="fi-FI" dirty="0" err="1"/>
              <a:t>finibus</a:t>
            </a:r>
            <a:r>
              <a:rPr lang="fi-FI" dirty="0"/>
              <a:t> </a:t>
            </a:r>
            <a:r>
              <a:rPr lang="fi-FI" dirty="0" err="1"/>
              <a:t>risus</a:t>
            </a:r>
            <a:r>
              <a:rPr lang="fi-FI" dirty="0"/>
              <a:t> </a:t>
            </a:r>
            <a:r>
              <a:rPr lang="fi-FI" dirty="0" err="1"/>
              <a:t>justo</a:t>
            </a:r>
            <a:r>
              <a:rPr lang="fi-FI" dirty="0"/>
              <a:t>, </a:t>
            </a:r>
            <a:r>
              <a:rPr lang="fi-FI" dirty="0" err="1"/>
              <a:t>eu</a:t>
            </a:r>
            <a:r>
              <a:rPr lang="fi-FI" dirty="0"/>
              <a:t> </a:t>
            </a:r>
            <a:r>
              <a:rPr lang="fi-FI" dirty="0" err="1"/>
              <a:t>rutrum</a:t>
            </a:r>
            <a:r>
              <a:rPr lang="fi-FI" dirty="0"/>
              <a:t> </a:t>
            </a:r>
            <a:r>
              <a:rPr lang="fi-FI" dirty="0" err="1"/>
              <a:t>justo</a:t>
            </a:r>
            <a:r>
              <a:rPr lang="fi-FI" dirty="0"/>
              <a:t> </a:t>
            </a:r>
            <a:r>
              <a:rPr lang="fi-FI" dirty="0" err="1"/>
              <a:t>porttitor</a:t>
            </a:r>
            <a:r>
              <a:rPr lang="fi-FI" dirty="0"/>
              <a:t> </a:t>
            </a:r>
            <a:r>
              <a:rPr lang="fi-FI" dirty="0" err="1"/>
              <a:t>ac</a:t>
            </a:r>
            <a:r>
              <a:rPr lang="fi-FI" dirty="0"/>
              <a:t>. </a:t>
            </a:r>
            <a:r>
              <a:rPr lang="fi-FI" dirty="0" err="1"/>
              <a:t>Maecenas</a:t>
            </a:r>
            <a:r>
              <a:rPr lang="fi-FI" dirty="0"/>
              <a:t> </a:t>
            </a:r>
            <a:r>
              <a:rPr lang="fi-FI" dirty="0" err="1"/>
              <a:t>mauris</a:t>
            </a:r>
            <a:r>
              <a:rPr lang="fi-FI" dirty="0"/>
              <a:t> </a:t>
            </a:r>
            <a:r>
              <a:rPr lang="fi-FI" dirty="0" err="1"/>
              <a:t>velit</a:t>
            </a:r>
            <a:r>
              <a:rPr lang="fi-FI" dirty="0"/>
              <a:t>, </a:t>
            </a:r>
            <a:r>
              <a:rPr lang="fi-FI" dirty="0" err="1"/>
              <a:t>ullamcorper</a:t>
            </a:r>
            <a:r>
              <a:rPr lang="fi-FI" dirty="0"/>
              <a:t> </a:t>
            </a:r>
            <a:r>
              <a:rPr lang="fi-FI" dirty="0" err="1"/>
              <a:t>eu</a:t>
            </a:r>
            <a:r>
              <a:rPr lang="fi-FI" dirty="0"/>
              <a:t> </a:t>
            </a:r>
            <a:r>
              <a:rPr lang="fi-FI" dirty="0" err="1"/>
              <a:t>justo</a:t>
            </a:r>
            <a:r>
              <a:rPr lang="fi-FI" dirty="0"/>
              <a:t> sit </a:t>
            </a:r>
            <a:r>
              <a:rPr lang="fi-FI" dirty="0" err="1"/>
              <a:t>amet</a:t>
            </a:r>
            <a:r>
              <a:rPr lang="fi-FI" dirty="0"/>
              <a:t>, </a:t>
            </a:r>
            <a:r>
              <a:rPr lang="fi-FI" dirty="0" err="1"/>
              <a:t>condimentum</a:t>
            </a:r>
            <a:r>
              <a:rPr lang="fi-FI" dirty="0"/>
              <a:t> </a:t>
            </a:r>
            <a:r>
              <a:rPr lang="fi-FI" dirty="0" err="1"/>
              <a:t>facilisis</a:t>
            </a:r>
            <a:r>
              <a:rPr lang="fi-FI" dirty="0"/>
              <a:t> </a:t>
            </a:r>
            <a:r>
              <a:rPr lang="fi-FI" dirty="0" err="1"/>
              <a:t>ipsum</a:t>
            </a:r>
            <a:r>
              <a:rPr lang="fi-FI" dirty="0"/>
              <a:t>.</a:t>
            </a:r>
          </a:p>
          <a:p>
            <a:pPr lvl="1" rtl="0"/>
            <a:r>
              <a:rPr lang="fi-FI" dirty="0"/>
              <a:t>16 pt </a:t>
            </a:r>
            <a:r>
              <a:rPr lang="fi-FI" dirty="0" err="1"/>
              <a:t>Nulla</a:t>
            </a:r>
            <a:r>
              <a:rPr lang="fi-FI" dirty="0"/>
              <a:t> </a:t>
            </a:r>
            <a:r>
              <a:rPr lang="fi-FI" dirty="0" err="1"/>
              <a:t>finibus</a:t>
            </a:r>
            <a:r>
              <a:rPr lang="fi-FI" dirty="0"/>
              <a:t> </a:t>
            </a:r>
            <a:r>
              <a:rPr lang="fi-FI" dirty="0" err="1"/>
              <a:t>posuere</a:t>
            </a:r>
            <a:r>
              <a:rPr lang="fi-FI" dirty="0"/>
              <a:t> </a:t>
            </a:r>
            <a:r>
              <a:rPr lang="fi-FI" dirty="0" err="1"/>
              <a:t>metus</a:t>
            </a:r>
            <a:r>
              <a:rPr lang="fi-FI" dirty="0"/>
              <a:t>, </a:t>
            </a:r>
            <a:r>
              <a:rPr lang="fi-FI" dirty="0" err="1"/>
              <a:t>eu</a:t>
            </a:r>
            <a:r>
              <a:rPr lang="fi-FI" dirty="0"/>
              <a:t> </a:t>
            </a:r>
            <a:r>
              <a:rPr lang="fi-FI" dirty="0" err="1"/>
              <a:t>posuere</a:t>
            </a:r>
            <a:r>
              <a:rPr lang="fi-FI" dirty="0"/>
              <a:t> </a:t>
            </a:r>
            <a:r>
              <a:rPr lang="fi-FI" dirty="0" err="1"/>
              <a:t>sem</a:t>
            </a:r>
            <a:r>
              <a:rPr lang="fi-FI" dirty="0"/>
              <a:t> </a:t>
            </a:r>
            <a:r>
              <a:rPr lang="fi-FI" dirty="0" err="1"/>
              <a:t>ultrices</a:t>
            </a:r>
            <a:r>
              <a:rPr lang="fi-FI" dirty="0"/>
              <a:t> </a:t>
            </a:r>
            <a:r>
              <a:rPr lang="fi-FI" dirty="0" err="1"/>
              <a:t>eget</a:t>
            </a:r>
            <a:r>
              <a:rPr lang="fi-FI" dirty="0"/>
              <a:t>. </a:t>
            </a:r>
            <a:r>
              <a:rPr lang="fi-FI" dirty="0" err="1"/>
              <a:t>Sed</a:t>
            </a:r>
            <a:r>
              <a:rPr lang="fi-FI" dirty="0"/>
              <a:t> </a:t>
            </a:r>
            <a:r>
              <a:rPr lang="fi-FI" dirty="0" err="1"/>
              <a:t>vestibulum</a:t>
            </a:r>
            <a:r>
              <a:rPr lang="fi-FI" dirty="0"/>
              <a:t> </a:t>
            </a:r>
            <a:r>
              <a:rPr lang="fi-FI" dirty="0" err="1"/>
              <a:t>nibh</a:t>
            </a:r>
            <a:r>
              <a:rPr lang="fi-FI" dirty="0"/>
              <a:t> a </a:t>
            </a:r>
            <a:r>
              <a:rPr lang="fi-FI" dirty="0" err="1"/>
              <a:t>dui</a:t>
            </a:r>
            <a:r>
              <a:rPr lang="fi-FI" dirty="0"/>
              <a:t> </a:t>
            </a:r>
            <a:r>
              <a:rPr lang="fi-FI" dirty="0" err="1"/>
              <a:t>lobortis</a:t>
            </a:r>
            <a:r>
              <a:rPr lang="fi-FI" dirty="0"/>
              <a:t>, id </a:t>
            </a:r>
            <a:r>
              <a:rPr lang="fi-FI" dirty="0" err="1"/>
              <a:t>venenatis</a:t>
            </a:r>
            <a:r>
              <a:rPr lang="fi-FI" dirty="0"/>
              <a:t> </a:t>
            </a:r>
            <a:r>
              <a:rPr lang="fi-FI" dirty="0" err="1"/>
              <a:t>nunc</a:t>
            </a:r>
            <a:r>
              <a:rPr lang="fi-FI" dirty="0"/>
              <a:t> </a:t>
            </a:r>
            <a:r>
              <a:rPr lang="fi-FI" dirty="0" err="1"/>
              <a:t>rhoncus</a:t>
            </a:r>
            <a:r>
              <a:rPr lang="fi-FI" dirty="0"/>
              <a:t>.</a:t>
            </a:r>
          </a:p>
          <a:p>
            <a:pPr lvl="1" rtl="0"/>
            <a:r>
              <a:rPr lang="fi-FI" dirty="0" err="1"/>
              <a:t>Nullam</a:t>
            </a:r>
            <a:r>
              <a:rPr lang="fi-FI" dirty="0"/>
              <a:t> vitae </a:t>
            </a:r>
            <a:r>
              <a:rPr lang="fi-FI" dirty="0" err="1"/>
              <a:t>turpis</a:t>
            </a:r>
            <a:r>
              <a:rPr lang="fi-FI" dirty="0"/>
              <a:t> </a:t>
            </a:r>
            <a:r>
              <a:rPr lang="fi-FI" dirty="0" err="1"/>
              <a:t>nec</a:t>
            </a:r>
            <a:r>
              <a:rPr lang="fi-FI" dirty="0"/>
              <a:t> elit </a:t>
            </a:r>
            <a:r>
              <a:rPr lang="fi-FI" dirty="0" err="1"/>
              <a:t>hendrerit</a:t>
            </a:r>
            <a:r>
              <a:rPr lang="fi-FI" dirty="0"/>
              <a:t> </a:t>
            </a:r>
            <a:r>
              <a:rPr lang="fi-FI" dirty="0" err="1"/>
              <a:t>finibus</a:t>
            </a:r>
            <a:r>
              <a:rPr lang="fi-FI" dirty="0"/>
              <a:t>. </a:t>
            </a:r>
            <a:r>
              <a:rPr lang="fi-FI" dirty="0" err="1"/>
              <a:t>Proin</a:t>
            </a:r>
            <a:r>
              <a:rPr lang="fi-FI" dirty="0"/>
              <a:t> </a:t>
            </a:r>
            <a:r>
              <a:rPr lang="fi-FI" dirty="0" err="1"/>
              <a:t>nisi</a:t>
            </a:r>
            <a:r>
              <a:rPr lang="fi-FI" dirty="0"/>
              <a:t> </a:t>
            </a:r>
            <a:r>
              <a:rPr lang="fi-FI" dirty="0" err="1"/>
              <a:t>ligula</a:t>
            </a:r>
            <a:r>
              <a:rPr lang="fi-FI" dirty="0"/>
              <a:t>, </a:t>
            </a:r>
            <a:r>
              <a:rPr lang="fi-FI" dirty="0" err="1"/>
              <a:t>facilisis</a:t>
            </a:r>
            <a:r>
              <a:rPr lang="fi-FI" dirty="0"/>
              <a:t> </a:t>
            </a:r>
            <a:r>
              <a:rPr lang="fi-FI" dirty="0" err="1"/>
              <a:t>nec</a:t>
            </a:r>
            <a:r>
              <a:rPr lang="fi-FI" dirty="0"/>
              <a:t> </a:t>
            </a:r>
            <a:r>
              <a:rPr lang="fi-FI" dirty="0" err="1"/>
              <a:t>sapien</a:t>
            </a:r>
            <a:r>
              <a:rPr lang="fi-FI" dirty="0"/>
              <a:t> sit </a:t>
            </a:r>
            <a:r>
              <a:rPr lang="fi-FI" dirty="0" err="1"/>
              <a:t>amet</a:t>
            </a:r>
            <a:r>
              <a:rPr lang="fi-FI" dirty="0"/>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0"/>
            <a:ext cx="5991224"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Tree>
    <p:extLst>
      <p:ext uri="{BB962C8B-B14F-4D97-AF65-F5344CB8AC3E}">
        <p14:creationId xmlns:p14="http://schemas.microsoft.com/office/powerpoint/2010/main" val="3108487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2_Teksti+kuva">
    <p:bg>
      <p:bgPr>
        <a:solidFill>
          <a:schemeClr val="bg1"/>
        </a:solidFill>
        <a:effectLst/>
      </p:bgPr>
    </p:bg>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5991224"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6577692" y="409576"/>
            <a:ext cx="5149901" cy="1352038"/>
          </a:xfrm>
        </p:spPr>
        <p:txBody>
          <a:bodyPr rtlCol="0" anchor="t"/>
          <a:lstStyle>
            <a:lvl1pPr rtl="0">
              <a:lnSpc>
                <a:spcPct val="100000"/>
              </a:lnSpc>
              <a:defRPr sz="3200" b="0">
                <a:solidFill>
                  <a:schemeClr val="tx1"/>
                </a:solidFill>
              </a:defRPr>
            </a:lvl1pPr>
          </a:lstStyle>
          <a:p>
            <a:pPr rtl="0"/>
            <a:r>
              <a:rPr lang="fi-FI" dirty="0"/>
              <a:t>2 </a:t>
            </a:r>
            <a:r>
              <a:rPr lang="fi-FI" dirty="0" err="1"/>
              <a:t>Teksti+kuva</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sp>
        <p:nvSpPr>
          <p:cNvPr id="15"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000876" y="2266951"/>
            <a:ext cx="4726717" cy="3618592"/>
          </a:xfrm>
        </p:spPr>
        <p:txBody>
          <a:bodyPr rtlCol="0"/>
          <a:lstStyle>
            <a:lvl1pPr marL="0" indent="0">
              <a:buNone/>
              <a:defRPr>
                <a:solidFill>
                  <a:schemeClr val="tx1"/>
                </a:solidFill>
              </a:defRPr>
            </a:lvl1pPr>
            <a:lvl2pPr>
              <a:defRPr>
                <a:solidFill>
                  <a:schemeClr val="tx1"/>
                </a:solidFill>
              </a:defRPr>
            </a:lvl2pPr>
          </a:lstStyle>
          <a:p>
            <a:pPr lvl="0" rtl="0"/>
            <a:r>
              <a:rPr lang="fi-FI" dirty="0"/>
              <a:t>Muokkaa tekstin perustyyliä</a:t>
            </a:r>
          </a:p>
          <a:p>
            <a:pPr lvl="1" rtl="0"/>
            <a:r>
              <a:rPr lang="fi-FI" dirty="0"/>
              <a:t>Toinen taso</a:t>
            </a:r>
          </a:p>
        </p:txBody>
      </p:sp>
    </p:spTree>
    <p:extLst>
      <p:ext uri="{BB962C8B-B14F-4D97-AF65-F5344CB8AC3E}">
        <p14:creationId xmlns:p14="http://schemas.microsoft.com/office/powerpoint/2010/main" val="3884851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3_Teksti+kuva">
    <p:bg>
      <p:bgPr>
        <a:solidFill>
          <a:schemeClr val="accent3"/>
        </a:solidFill>
        <a:effectLst/>
      </p:bgPr>
    </p:bg>
    <p:spTree>
      <p:nvGrpSpPr>
        <p:cNvPr id="1" name=""/>
        <p:cNvGrpSpPr/>
        <p:nvPr/>
      </p:nvGrpSpPr>
      <p:grpSpPr>
        <a:xfrm>
          <a:off x="0" y="0"/>
          <a:ext cx="0" cy="0"/>
          <a:chOff x="0" y="0"/>
          <a:chExt cx="0" cy="0"/>
        </a:xfrm>
      </p:grpSpPr>
      <p:sp>
        <p:nvSpPr>
          <p:cNvPr id="25"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1"/>
                </a:solidFill>
              </a:defRPr>
            </a:lvl1pPr>
          </a:lstStyle>
          <a:p>
            <a:pPr rtl="0"/>
            <a:r>
              <a:rPr lang="fi-FI" dirty="0"/>
              <a:t>3 </a:t>
            </a:r>
            <a:r>
              <a:rPr lang="fi-FI" dirty="0" err="1"/>
              <a:t>Teksti+kuva</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4"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accent1"/>
                </a:solidFill>
              </a:defRPr>
            </a:lvl1pPr>
            <a:lvl2pPr>
              <a:defRPr>
                <a:solidFill>
                  <a:schemeClr val="accent1"/>
                </a:solidFill>
              </a:defRPr>
            </a:lvl2pPr>
          </a:lstStyle>
          <a:p>
            <a:pPr lvl="0" rtl="0"/>
            <a:r>
              <a:rPr lang="fi-FI" dirty="0"/>
              <a:t>Muokkaa tekstin perustyyliä</a:t>
            </a:r>
          </a:p>
          <a:p>
            <a:pPr lvl="1" rtl="0"/>
            <a:r>
              <a:rPr lang="fi-FI" dirty="0"/>
              <a:t>Toinen taso</a:t>
            </a:r>
          </a:p>
        </p:txBody>
      </p:sp>
    </p:spTree>
    <p:extLst>
      <p:ext uri="{BB962C8B-B14F-4D97-AF65-F5344CB8AC3E}">
        <p14:creationId xmlns:p14="http://schemas.microsoft.com/office/powerpoint/2010/main" val="4292339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4_Teksti+kuva">
    <p:bg>
      <p:bgPr>
        <a:solidFill>
          <a:schemeClr val="bg2"/>
        </a:solidFill>
        <a:effectLst/>
      </p:bgPr>
    </p:bg>
    <p:spTree>
      <p:nvGrpSpPr>
        <p:cNvPr id="1" name=""/>
        <p:cNvGrpSpPr/>
        <p:nvPr/>
      </p:nvGrpSpPr>
      <p:grpSpPr>
        <a:xfrm>
          <a:off x="0" y="0"/>
          <a:ext cx="0" cy="0"/>
          <a:chOff x="0" y="0"/>
          <a:chExt cx="0" cy="0"/>
        </a:xfrm>
      </p:grpSpPr>
      <p:sp>
        <p:nvSpPr>
          <p:cNvPr id="37"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6"/>
                </a:solidFill>
              </a:defRPr>
            </a:lvl1pPr>
          </a:lstStyle>
          <a:p>
            <a:pPr rtl="0"/>
            <a:r>
              <a:rPr lang="fi-FI" dirty="0"/>
              <a:t>4 </a:t>
            </a:r>
            <a:r>
              <a:rPr lang="fi-FI" dirty="0" err="1"/>
              <a:t>Teksti+kuva</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6"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accent6"/>
                </a:solidFill>
              </a:defRPr>
            </a:lvl1pPr>
            <a:lvl2pPr>
              <a:defRPr>
                <a:solidFill>
                  <a:schemeClr val="accent6"/>
                </a:solidFill>
              </a:defRPr>
            </a:lvl2pPr>
          </a:lstStyle>
          <a:p>
            <a:pPr lvl="0" rtl="0"/>
            <a:r>
              <a:rPr lang="fi-FI" dirty="0"/>
              <a:t>Muokkaa tekstin perustyyliä</a:t>
            </a:r>
          </a:p>
          <a:p>
            <a:pPr lvl="1" rtl="0"/>
            <a:r>
              <a:rPr lang="fi-FI" dirty="0"/>
              <a:t>Toinen taso</a:t>
            </a:r>
          </a:p>
        </p:txBody>
      </p:sp>
    </p:spTree>
    <p:extLst>
      <p:ext uri="{BB962C8B-B14F-4D97-AF65-F5344CB8AC3E}">
        <p14:creationId xmlns:p14="http://schemas.microsoft.com/office/powerpoint/2010/main" val="3562154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5_Teksti+kuva">
    <p:bg>
      <p:bgPr>
        <a:solidFill>
          <a:schemeClr val="accent2"/>
        </a:solidFill>
        <a:effectLst/>
      </p:bgPr>
    </p:bg>
    <p:spTree>
      <p:nvGrpSpPr>
        <p:cNvPr id="1" name=""/>
        <p:cNvGrpSpPr/>
        <p:nvPr/>
      </p:nvGrpSpPr>
      <p:grpSpPr>
        <a:xfrm>
          <a:off x="0" y="0"/>
          <a:ext cx="0" cy="0"/>
          <a:chOff x="0" y="0"/>
          <a:chExt cx="0" cy="0"/>
        </a:xfrm>
      </p:grpSpPr>
      <p:sp>
        <p:nvSpPr>
          <p:cNvPr id="23"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bg1"/>
                </a:solidFill>
              </a:defRPr>
            </a:lvl1pPr>
          </a:lstStyle>
          <a:p>
            <a:pPr rtl="0"/>
            <a:r>
              <a:rPr lang="fi-FI" dirty="0"/>
              <a:t>5 </a:t>
            </a:r>
            <a:r>
              <a:rPr lang="fi-FI" dirty="0" err="1"/>
              <a:t>Teksti+kuva</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2"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bg1"/>
                </a:solidFill>
              </a:defRPr>
            </a:lvl1pPr>
            <a:lvl2pPr>
              <a:defRPr>
                <a:solidFill>
                  <a:schemeClr val="bg1"/>
                </a:solidFill>
              </a:defRPr>
            </a:lvl2pPr>
          </a:lstStyle>
          <a:p>
            <a:pPr lvl="0" rtl="0"/>
            <a:r>
              <a:rPr lang="fi-FI" dirty="0"/>
              <a:t>Muokkaa tekstin perustyyliä</a:t>
            </a:r>
          </a:p>
          <a:p>
            <a:pPr lvl="1" rtl="0"/>
            <a:r>
              <a:rPr lang="fi-FI" dirty="0"/>
              <a:t>Toinen taso</a:t>
            </a:r>
          </a:p>
        </p:txBody>
      </p:sp>
    </p:spTree>
    <p:extLst>
      <p:ext uri="{BB962C8B-B14F-4D97-AF65-F5344CB8AC3E}">
        <p14:creationId xmlns:p14="http://schemas.microsoft.com/office/powerpoint/2010/main" val="2000227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1_Teksti+graafi">
    <p:bg>
      <p:bgPr>
        <a:solidFill>
          <a:schemeClr val="bg1"/>
        </a:solidFill>
        <a:effectLst/>
      </p:bgPr>
    </p:bg>
    <p:spTree>
      <p:nvGrpSpPr>
        <p:cNvPr id="1" name=""/>
        <p:cNvGrpSpPr/>
        <p:nvPr/>
      </p:nvGrpSpPr>
      <p:grpSpPr>
        <a:xfrm>
          <a:off x="0" y="0"/>
          <a:ext cx="0" cy="0"/>
          <a:chOff x="0" y="0"/>
          <a:chExt cx="0" cy="0"/>
        </a:xfrm>
      </p:grpSpPr>
      <p:sp>
        <p:nvSpPr>
          <p:cNvPr id="3" name="Suorakulmio 2"/>
          <p:cNvSpPr/>
          <p:nvPr userDrawn="1"/>
        </p:nvSpPr>
        <p:spPr>
          <a:xfrm>
            <a:off x="0" y="0"/>
            <a:ext cx="598067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1"/>
                </a:solidFill>
              </a:defRPr>
            </a:lvl1pPr>
          </a:lstStyle>
          <a:p>
            <a:pPr rtl="0"/>
            <a:r>
              <a:rPr lang="fi-FI" dirty="0"/>
              <a:t>1 </a:t>
            </a:r>
            <a:r>
              <a:rPr lang="fi-FI" dirty="0" err="1"/>
              <a:t>Teksti+graafi</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5"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accent1"/>
                </a:solidFill>
              </a:defRPr>
            </a:lvl1pPr>
            <a:lvl2pPr>
              <a:defRPr>
                <a:solidFill>
                  <a:schemeClr val="accent1"/>
                </a:solidFill>
              </a:defRPr>
            </a:lvl2pPr>
          </a:lstStyle>
          <a:p>
            <a:pPr lvl="0" rtl="0"/>
            <a:r>
              <a:rPr lang="fi-FI" dirty="0"/>
              <a:t>Muokkaa tekstin perustyyliä</a:t>
            </a:r>
          </a:p>
          <a:p>
            <a:pPr lvl="1" rtl="0"/>
            <a:r>
              <a:rPr lang="fi-FI" dirty="0"/>
              <a:t>Toinen taso</a:t>
            </a:r>
          </a:p>
        </p:txBody>
      </p:sp>
    </p:spTree>
    <p:extLst>
      <p:ext uri="{BB962C8B-B14F-4D97-AF65-F5344CB8AC3E}">
        <p14:creationId xmlns:p14="http://schemas.microsoft.com/office/powerpoint/2010/main" val="362779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_ja _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Lisää otsikko</a:t>
            </a:r>
            <a:endParaRPr lang="fi-FI" dirty="0"/>
          </a:p>
        </p:txBody>
      </p:sp>
      <p:sp>
        <p:nvSpPr>
          <p:cNvPr id="3" name="Content Placeholder 2"/>
          <p:cNvSpPr>
            <a:spLocks noGrp="1"/>
          </p:cNvSpPr>
          <p:nvPr>
            <p:ph idx="1" hasCustomPrompt="1"/>
          </p:nvPr>
        </p:nvSpPr>
        <p:spPr/>
        <p:txBody>
          <a:bodyPr/>
          <a:lstStyle>
            <a:lvl1pPr>
              <a:buClr>
                <a:schemeClr val="accent1"/>
              </a:buClr>
              <a:defRPr sz="1800">
                <a:solidFill>
                  <a:schemeClr val="bg2">
                    <a:lumMod val="50000"/>
                  </a:schemeClr>
                </a:solidFill>
              </a:defRPr>
            </a:lvl1pPr>
            <a:lvl2pPr>
              <a:buClr>
                <a:schemeClr val="accent1"/>
              </a:buClr>
              <a:defRPr sz="1800">
                <a:solidFill>
                  <a:schemeClr val="bg2">
                    <a:lumMod val="50000"/>
                  </a:schemeClr>
                </a:solidFill>
              </a:defRPr>
            </a:lvl2pPr>
            <a:lvl3pPr>
              <a:buClr>
                <a:schemeClr val="accent1"/>
              </a:buClr>
              <a:defRPr sz="1800">
                <a:solidFill>
                  <a:schemeClr val="bg2">
                    <a:lumMod val="50000"/>
                  </a:schemeClr>
                </a:solidFill>
              </a:defRPr>
            </a:lvl3pPr>
            <a:lvl4pPr>
              <a:buClr>
                <a:schemeClr val="accent1"/>
              </a:buClr>
              <a:defRPr sz="1800">
                <a:solidFill>
                  <a:schemeClr val="bg2">
                    <a:lumMod val="50000"/>
                  </a:schemeClr>
                </a:solidFill>
              </a:defRPr>
            </a:lvl4pPr>
            <a:lvl5pPr>
              <a:buClr>
                <a:schemeClr val="accent1"/>
              </a:buCl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a:buClr>
                <a:srgbClr val="37116F"/>
              </a:buClr>
              <a:defRPr sz="1400">
                <a:solidFill>
                  <a:schemeClr val="bg2">
                    <a:lumMod val="50000"/>
                  </a:schemeClr>
                </a:solidFill>
              </a:defRPr>
            </a:lvl9p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p>
          <a:p>
            <a:pPr lvl="5"/>
            <a:r>
              <a:rPr lang="fi-FI"/>
              <a:t>kuudes taso</a:t>
            </a:r>
          </a:p>
          <a:p>
            <a:pPr lvl="6"/>
            <a:r>
              <a:rPr lang="fi-FI"/>
              <a:t>seitsemäs taso </a:t>
            </a:r>
          </a:p>
          <a:p>
            <a:pPr lvl="7"/>
            <a:r>
              <a:rPr lang="fi-FI"/>
              <a:t>kahdeksas taso </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ksti+taulukko">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11156214" cy="677819"/>
          </a:xfrm>
        </p:spPr>
        <p:txBody>
          <a:bodyPr rtlCol="0" anchor="t"/>
          <a:lstStyle>
            <a:lvl1pPr rtl="0">
              <a:lnSpc>
                <a:spcPct val="100000"/>
              </a:lnSpc>
              <a:defRPr sz="3200" b="0">
                <a:solidFill>
                  <a:schemeClr val="accent1"/>
                </a:solidFill>
              </a:defRPr>
            </a:lvl1pPr>
          </a:lstStyle>
          <a:p>
            <a:pPr rtl="0"/>
            <a:r>
              <a:rPr lang="fi-FI" dirty="0" err="1"/>
              <a:t>Teksti+Taulukko</a:t>
            </a:r>
            <a:r>
              <a:rPr lang="fi-FI" dirty="0"/>
              <a:t> 32 pt </a:t>
            </a:r>
            <a:r>
              <a:rPr lang="fi-FI" dirty="0" err="1"/>
              <a:t>Curabitur</a:t>
            </a:r>
            <a:r>
              <a:rPr lang="fi-FI" dirty="0"/>
              <a:t> eli Otsikko</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4" y="1087396"/>
            <a:ext cx="10717170" cy="601362"/>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dirty="0"/>
              <a:t>18 pt </a:t>
            </a:r>
            <a:r>
              <a:rPr lang="fi-FI" dirty="0" err="1"/>
              <a:t>Sed</a:t>
            </a:r>
            <a:r>
              <a:rPr lang="fi-FI" dirty="0"/>
              <a:t> </a:t>
            </a:r>
            <a:r>
              <a:rPr lang="fi-FI" dirty="0" err="1"/>
              <a:t>finibus</a:t>
            </a:r>
            <a:r>
              <a:rPr lang="fi-FI" dirty="0"/>
              <a:t> </a:t>
            </a:r>
            <a:r>
              <a:rPr lang="fi-FI" dirty="0" err="1"/>
              <a:t>risus</a:t>
            </a:r>
            <a:r>
              <a:rPr lang="fi-FI" dirty="0"/>
              <a:t> </a:t>
            </a:r>
            <a:r>
              <a:rPr lang="fi-FI" dirty="0" err="1"/>
              <a:t>justo</a:t>
            </a:r>
            <a:r>
              <a:rPr lang="fi-FI" dirty="0"/>
              <a:t>, </a:t>
            </a:r>
            <a:r>
              <a:rPr lang="fi-FI" dirty="0" err="1"/>
              <a:t>eu</a:t>
            </a:r>
            <a:r>
              <a:rPr lang="fi-FI" dirty="0"/>
              <a:t> </a:t>
            </a:r>
            <a:r>
              <a:rPr lang="fi-FI" dirty="0" err="1"/>
              <a:t>rutrum</a:t>
            </a:r>
            <a:r>
              <a:rPr lang="fi-FI" dirty="0"/>
              <a:t> </a:t>
            </a:r>
            <a:r>
              <a:rPr lang="fi-FI" dirty="0" err="1"/>
              <a:t>justo</a:t>
            </a:r>
            <a:r>
              <a:rPr lang="fi-FI" dirty="0"/>
              <a:t> </a:t>
            </a:r>
            <a:r>
              <a:rPr lang="fi-FI" dirty="0" err="1"/>
              <a:t>porttitor</a:t>
            </a:r>
            <a:r>
              <a:rPr lang="fi-FI" dirty="0"/>
              <a:t> </a:t>
            </a:r>
            <a:r>
              <a:rPr lang="fi-FI" dirty="0" err="1"/>
              <a:t>ac</a:t>
            </a:r>
            <a:r>
              <a:rPr lang="fi-FI" dirty="0"/>
              <a:t>. </a:t>
            </a:r>
            <a:r>
              <a:rPr lang="fi-FI" dirty="0" err="1"/>
              <a:t>Maecenas</a:t>
            </a:r>
            <a:r>
              <a:rPr lang="fi-FI" dirty="0"/>
              <a:t> </a:t>
            </a:r>
            <a:r>
              <a:rPr lang="fi-FI" dirty="0" err="1"/>
              <a:t>mauris</a:t>
            </a:r>
            <a:r>
              <a:rPr lang="fi-FI" dirty="0"/>
              <a:t> </a:t>
            </a:r>
            <a:r>
              <a:rPr lang="fi-FI" dirty="0" err="1"/>
              <a:t>velit</a:t>
            </a:r>
            <a:r>
              <a:rPr lang="fi-FI" dirty="0"/>
              <a:t>, </a:t>
            </a:r>
            <a:r>
              <a:rPr lang="fi-FI" dirty="0" err="1"/>
              <a:t>ullamcorper</a:t>
            </a:r>
            <a:r>
              <a:rPr lang="fi-FI" dirty="0"/>
              <a:t> </a:t>
            </a:r>
            <a:r>
              <a:rPr lang="fi-FI" dirty="0" err="1"/>
              <a:t>eu</a:t>
            </a:r>
            <a:r>
              <a:rPr lang="fi-FI" dirty="0"/>
              <a:t> </a:t>
            </a:r>
            <a:r>
              <a:rPr lang="fi-FI" dirty="0" err="1"/>
              <a:t>justo</a:t>
            </a:r>
            <a:r>
              <a:rPr lang="fi-FI" dirty="0"/>
              <a:t> sit </a:t>
            </a:r>
            <a:r>
              <a:rPr lang="fi-FI" dirty="0" err="1"/>
              <a:t>amet</a:t>
            </a:r>
            <a:r>
              <a:rPr lang="fi-FI" dirty="0"/>
              <a:t>, </a:t>
            </a:r>
            <a:r>
              <a:rPr lang="fi-FI" dirty="0" err="1"/>
              <a:t>condimentum</a:t>
            </a:r>
            <a:r>
              <a:rPr lang="fi-FI" dirty="0"/>
              <a:t> </a:t>
            </a:r>
            <a:r>
              <a:rPr lang="fi-FI" dirty="0" err="1"/>
              <a:t>facilisis</a:t>
            </a:r>
            <a:r>
              <a:rPr lang="fi-FI" dirty="0"/>
              <a:t> </a:t>
            </a:r>
            <a:r>
              <a:rPr lang="fi-FI" dirty="0" err="1"/>
              <a:t>ipsum</a:t>
            </a:r>
            <a:r>
              <a:rPr lang="fi-FI" dirty="0"/>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691873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eronosto">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bg2"/>
                </a:solidFill>
              </a:defRPr>
            </a:lvl1pPr>
          </a:lstStyle>
          <a:p>
            <a:pPr rtl="0"/>
            <a:r>
              <a:rPr lang="fi-FI" dirty="0"/>
              <a:t>Numeronosto 32 pt </a:t>
            </a:r>
            <a:r>
              <a:rPr lang="fi-FI" dirty="0" err="1"/>
              <a:t>Curabitur</a:t>
            </a:r>
            <a:r>
              <a:rPr lang="fi-FI" dirty="0"/>
              <a:t> </a:t>
            </a:r>
            <a:r>
              <a:rPr lang="fi-FI" dirty="0" err="1"/>
              <a:t>aliquam</a:t>
            </a:r>
            <a:br>
              <a:rPr lang="fi-FI" dirty="0"/>
            </a:br>
            <a:r>
              <a:rPr lang="fi-FI" dirty="0" err="1"/>
              <a:t>bibendum</a:t>
            </a:r>
            <a:r>
              <a:rPr lang="fi-FI" dirty="0"/>
              <a:t> </a:t>
            </a:r>
            <a:r>
              <a:rPr lang="fi-FI" dirty="0" err="1"/>
              <a:t>orci</a:t>
            </a:r>
            <a:r>
              <a:rPr lang="fi-FI" dirty="0"/>
              <a:t> </a:t>
            </a:r>
            <a:r>
              <a:rPr lang="fi-FI" dirty="0" err="1"/>
              <a:t>eu</a:t>
            </a:r>
            <a:r>
              <a:rPr lang="fi-FI" dirty="0"/>
              <a:t> </a:t>
            </a:r>
            <a:r>
              <a:rPr lang="fi-FI" dirty="0" err="1"/>
              <a:t>feugiat</a:t>
            </a:r>
            <a:r>
              <a:rPr lang="fi-FI" dirty="0"/>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Tekstin paikkamerkki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747951" y="3502019"/>
            <a:ext cx="219166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15" name="Tekstin paikkamerkki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3410756" y="2376884"/>
            <a:ext cx="2278634" cy="737020"/>
          </a:xfrm>
        </p:spPr>
        <p:txBody>
          <a:bodyPr rtlCol="0" anchor="t"/>
          <a:lstStyle>
            <a:lvl1pPr marL="0" indent="0" algn="l">
              <a:buNone/>
              <a:defRPr sz="6400" b="1" spc="20" baseline="0">
                <a:solidFill>
                  <a:schemeClr val="bg2"/>
                </a:solidFill>
              </a:defRPr>
            </a:lvl1pPr>
            <a:lvl2pPr marL="266700" indent="0" algn="ctr">
              <a:buNone/>
              <a:defRPr sz="1600">
                <a:solidFill>
                  <a:schemeClr val="tx1"/>
                </a:solidFill>
              </a:defRPr>
            </a:lvl2pPr>
            <a:lvl3pPr marL="542925" indent="0" algn="ctr">
              <a:buNone/>
              <a:defRPr sz="1600">
                <a:solidFill>
                  <a:schemeClr val="tx1"/>
                </a:solidFill>
              </a:defRPr>
            </a:lvl3pPr>
            <a:lvl4pPr marL="809625" indent="0" algn="ctr">
              <a:buNone/>
              <a:defRPr sz="1600">
                <a:solidFill>
                  <a:schemeClr val="tx1"/>
                </a:solidFill>
              </a:defRPr>
            </a:lvl4pPr>
            <a:lvl5pPr marL="1076325" indent="0" algn="ctr">
              <a:buNone/>
              <a:defRPr sz="1600">
                <a:solidFill>
                  <a:schemeClr val="tx1"/>
                </a:solidFill>
              </a:defRPr>
            </a:lvl5pPr>
          </a:lstStyle>
          <a:p>
            <a:pPr lvl="0" rtl="0"/>
            <a:r>
              <a:rPr lang="fi-FI" dirty="0"/>
              <a:t>1 234</a:t>
            </a:r>
          </a:p>
        </p:txBody>
      </p:sp>
      <p:sp>
        <p:nvSpPr>
          <p:cNvPr id="16" name="Tekstin paikkamerkki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8777048" y="2376884"/>
            <a:ext cx="2245178" cy="737020"/>
          </a:xfrm>
        </p:spPr>
        <p:txBody>
          <a:bodyPr rtlCol="0" anchor="t"/>
          <a:lstStyle>
            <a:lvl1pPr marL="0" indent="0" algn="l">
              <a:buNone/>
              <a:defRPr sz="6400" b="1" spc="2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1 234</a:t>
            </a:r>
          </a:p>
        </p:txBody>
      </p:sp>
      <p:sp>
        <p:nvSpPr>
          <p:cNvPr id="17" name="Tekstin paikkamerkki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6094199" y="3502019"/>
            <a:ext cx="224517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18" name="Tekstin paikkamerkki 4">
            <a:extLst>
              <a:ext uri="{FF2B5EF4-FFF2-40B4-BE49-F238E27FC236}">
                <a16:creationId xmlns:a16="http://schemas.microsoft.com/office/drawing/2014/main" id="{1F5B3657-F2AE-455A-BF81-1A0C2ACECD20}"/>
              </a:ext>
            </a:extLst>
          </p:cNvPr>
          <p:cNvSpPr>
            <a:spLocks noGrp="1"/>
          </p:cNvSpPr>
          <p:nvPr>
            <p:ph type="body" sz="quarter" idx="34" hasCustomPrompt="1"/>
          </p:nvPr>
        </p:nvSpPr>
        <p:spPr>
          <a:xfrm>
            <a:off x="747951" y="2376884"/>
            <a:ext cx="2230931" cy="737020"/>
          </a:xfrm>
        </p:spPr>
        <p:txBody>
          <a:bodyPr rtlCol="0" anchor="t"/>
          <a:lstStyle>
            <a:lvl1pPr marL="0" indent="0" algn="l">
              <a:buFont typeface="Arial" panose="020B0604020202020204" pitchFamily="34" charset="0"/>
              <a:buNone/>
              <a:defRPr sz="6400" b="1" spc="2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1 234</a:t>
            </a:r>
          </a:p>
        </p:txBody>
      </p:sp>
      <p:sp>
        <p:nvSpPr>
          <p:cNvPr id="19" name="Tekstin paikkamerkki 5">
            <a:extLst>
              <a:ext uri="{FF2B5EF4-FFF2-40B4-BE49-F238E27FC236}">
                <a16:creationId xmlns:a16="http://schemas.microsoft.com/office/drawing/2014/main" id="{6A983D98-E0AB-429A-9EC2-B50D4216D691}"/>
              </a:ext>
            </a:extLst>
          </p:cNvPr>
          <p:cNvSpPr>
            <a:spLocks noGrp="1"/>
          </p:cNvSpPr>
          <p:nvPr>
            <p:ph type="body" sz="quarter" idx="35" hasCustomPrompt="1"/>
          </p:nvPr>
        </p:nvSpPr>
        <p:spPr>
          <a:xfrm>
            <a:off x="6121264" y="2376884"/>
            <a:ext cx="2223909" cy="737020"/>
          </a:xfrm>
        </p:spPr>
        <p:txBody>
          <a:bodyPr rtlCol="0" anchor="t"/>
          <a:lstStyle>
            <a:lvl1pPr marL="0" indent="0" algn="l">
              <a:buFont typeface="Arial" panose="020B0604020202020204" pitchFamily="34" charset="0"/>
              <a:buNone/>
              <a:defRPr sz="6400" b="1" spc="20" baseline="0">
                <a:solidFill>
                  <a:schemeClr val="bg2"/>
                </a:solidFill>
              </a:defRPr>
            </a:lvl1pPr>
            <a:lvl2pPr marL="266700" indent="0" algn="ctr">
              <a:buNone/>
              <a:defRPr sz="1600">
                <a:solidFill>
                  <a:schemeClr val="tx1"/>
                </a:solidFill>
              </a:defRPr>
            </a:lvl2pPr>
            <a:lvl3pPr marL="542925" indent="0" algn="ctr">
              <a:buNone/>
              <a:defRPr sz="1600">
                <a:solidFill>
                  <a:schemeClr val="tx1"/>
                </a:solidFill>
              </a:defRPr>
            </a:lvl3pPr>
            <a:lvl4pPr marL="809625" indent="0" algn="ctr">
              <a:buNone/>
              <a:defRPr sz="1600">
                <a:solidFill>
                  <a:schemeClr val="tx1"/>
                </a:solidFill>
              </a:defRPr>
            </a:lvl4pPr>
            <a:lvl5pPr marL="1076325" indent="0" algn="ctr">
              <a:buNone/>
              <a:defRPr sz="1600">
                <a:solidFill>
                  <a:schemeClr val="tx1"/>
                </a:solidFill>
              </a:defRPr>
            </a:lvl5pPr>
          </a:lstStyle>
          <a:p>
            <a:pPr lvl="0" rtl="0"/>
            <a:r>
              <a:rPr lang="fi-FI" dirty="0"/>
              <a:t>1 234</a:t>
            </a:r>
          </a:p>
        </p:txBody>
      </p:sp>
      <p:sp>
        <p:nvSpPr>
          <p:cNvPr id="21" name="Vertailu, vasen paikkamerkki 2">
            <a:extLst>
              <a:ext uri="{FF2B5EF4-FFF2-40B4-BE49-F238E27FC236}">
                <a16:creationId xmlns:a16="http://schemas.microsoft.com/office/drawing/2014/main" id="{78A963F8-6F6E-440E-B3B3-DDE13C083A36}"/>
              </a:ext>
            </a:extLst>
          </p:cNvPr>
          <p:cNvSpPr>
            <a:spLocks noGrp="1"/>
          </p:cNvSpPr>
          <p:nvPr>
            <p:ph type="body" sz="quarter" idx="37" hasCustomPrompt="1"/>
          </p:nvPr>
        </p:nvSpPr>
        <p:spPr>
          <a:xfrm>
            <a:off x="3377290" y="3502019"/>
            <a:ext cx="2279238" cy="1440000"/>
          </a:xfrm>
        </p:spPr>
        <p:txBody>
          <a:bodyPr rtlCol="0" anchor="t"/>
          <a:lstStyle>
            <a:lvl1pPr marL="0" indent="0" algn="l" rtl="0">
              <a:buFont typeface="Arial" panose="020B0604020202020204" pitchFamily="34" charset="0"/>
              <a:buNone/>
              <a:defRPr lang="fi-FI" sz="1600" kern="1200" dirty="0">
                <a:solidFill>
                  <a:schemeClr val="bg2"/>
                </a:solidFill>
                <a:latin typeface="+mn-lt"/>
                <a:ea typeface="+mn-ea"/>
                <a:cs typeface="+mn-cs"/>
              </a:defRPr>
            </a:lvl1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23" name="Tekstin paikkamerkki 7">
            <a:extLst>
              <a:ext uri="{FF2B5EF4-FFF2-40B4-BE49-F238E27FC236}">
                <a16:creationId xmlns:a16="http://schemas.microsoft.com/office/drawing/2014/main" id="{77D6BBBA-F4A3-45D4-91BC-A405FFDC7C3D}"/>
              </a:ext>
            </a:extLst>
          </p:cNvPr>
          <p:cNvSpPr>
            <a:spLocks noGrp="1"/>
          </p:cNvSpPr>
          <p:nvPr>
            <p:ph type="body" sz="quarter" idx="38" hasCustomPrompt="1"/>
          </p:nvPr>
        </p:nvSpPr>
        <p:spPr>
          <a:xfrm>
            <a:off x="8777049" y="3502019"/>
            <a:ext cx="224517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Tree>
    <p:extLst>
      <p:ext uri="{BB962C8B-B14F-4D97-AF65-F5344CB8AC3E}">
        <p14:creationId xmlns:p14="http://schemas.microsoft.com/office/powerpoint/2010/main" val="1287050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fiikka">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accent5"/>
                </a:solidFill>
              </a:defRPr>
            </a:lvl1pPr>
          </a:lstStyle>
          <a:p>
            <a:pPr rtl="0"/>
            <a:r>
              <a:rPr lang="fi-FI" dirty="0"/>
              <a:t>Numeronosto 32 pt </a:t>
            </a:r>
            <a:r>
              <a:rPr lang="fi-FI" dirty="0" err="1"/>
              <a:t>Curabitur</a:t>
            </a:r>
            <a:r>
              <a:rPr lang="fi-FI" dirty="0"/>
              <a:t> </a:t>
            </a:r>
            <a:r>
              <a:rPr lang="fi-FI" dirty="0" err="1"/>
              <a:t>aliquam</a:t>
            </a:r>
            <a:br>
              <a:rPr lang="fi-FI" dirty="0"/>
            </a:br>
            <a:r>
              <a:rPr lang="fi-FI" dirty="0" err="1"/>
              <a:t>bibendum</a:t>
            </a:r>
            <a:r>
              <a:rPr lang="fi-FI" dirty="0"/>
              <a:t> </a:t>
            </a:r>
            <a:r>
              <a:rPr lang="fi-FI" dirty="0" err="1"/>
              <a:t>orci</a:t>
            </a:r>
            <a:r>
              <a:rPr lang="fi-FI" dirty="0"/>
              <a:t> </a:t>
            </a:r>
            <a:r>
              <a:rPr lang="fi-FI" dirty="0" err="1"/>
              <a:t>eu</a:t>
            </a:r>
            <a:r>
              <a:rPr lang="fi-FI" dirty="0"/>
              <a:t> </a:t>
            </a:r>
            <a:r>
              <a:rPr lang="fi-FI" dirty="0" err="1"/>
              <a:t>feugiat</a:t>
            </a:r>
            <a:r>
              <a:rPr lang="fi-FI" dirty="0"/>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5"/>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Tekstin paikkamerkki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747951" y="3502019"/>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16" name="Tekstin paikkamerkki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910497" y="3502019"/>
            <a:ext cx="1620000" cy="1449176"/>
          </a:xfrm>
        </p:spPr>
        <p:txBody>
          <a:bodyPr rtlCol="0" anchor="t"/>
          <a:lstStyle>
            <a:lvl1pPr marL="0" indent="0" algn="l" rtl="0">
              <a:buNone/>
              <a:defRPr lang="fi-FI" sz="1600" kern="1200" dirty="0">
                <a:solidFill>
                  <a:schemeClr val="accent5"/>
                </a:solidFill>
                <a:latin typeface="+mn-lt"/>
                <a:ea typeface="+mn-ea"/>
                <a:cs typeface="+mn-cs"/>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17" name="Tekstin paikkamerkki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5225014" y="3502019"/>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21" name="Vertailu, vasen paikkamerkki 2">
            <a:extLst>
              <a:ext uri="{FF2B5EF4-FFF2-40B4-BE49-F238E27FC236}">
                <a16:creationId xmlns:a16="http://schemas.microsoft.com/office/drawing/2014/main" id="{78A963F8-6F6E-440E-B3B3-DDE13C083A36}"/>
              </a:ext>
            </a:extLst>
          </p:cNvPr>
          <p:cNvSpPr>
            <a:spLocks noGrp="1"/>
          </p:cNvSpPr>
          <p:nvPr>
            <p:ph type="body" sz="quarter" idx="37" hasCustomPrompt="1"/>
          </p:nvPr>
        </p:nvSpPr>
        <p:spPr>
          <a:xfrm>
            <a:off x="2990601" y="3502019"/>
            <a:ext cx="1620000" cy="1440000"/>
          </a:xfrm>
        </p:spPr>
        <p:txBody>
          <a:bodyPr rtlCol="0" anchor="t"/>
          <a:lstStyle>
            <a:lvl1pPr marL="0" indent="0" algn="l" rtl="0">
              <a:buFont typeface="Arial" panose="020B0604020202020204" pitchFamily="34" charset="0"/>
              <a:buNone/>
              <a:defRPr lang="fi-FI" sz="1600" kern="1200" dirty="0">
                <a:solidFill>
                  <a:schemeClr val="accent5"/>
                </a:solidFill>
                <a:latin typeface="+mn-lt"/>
                <a:ea typeface="+mn-ea"/>
                <a:cs typeface="+mn-cs"/>
              </a:defRPr>
            </a:lvl1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23" name="Tekstin paikkamerkki 7">
            <a:extLst>
              <a:ext uri="{FF2B5EF4-FFF2-40B4-BE49-F238E27FC236}">
                <a16:creationId xmlns:a16="http://schemas.microsoft.com/office/drawing/2014/main" id="{77D6BBBA-F4A3-45D4-91BC-A405FFDC7C3D}"/>
              </a:ext>
            </a:extLst>
          </p:cNvPr>
          <p:cNvSpPr>
            <a:spLocks noGrp="1"/>
          </p:cNvSpPr>
          <p:nvPr>
            <p:ph type="body" sz="quarter" idx="38" hasCustomPrompt="1"/>
          </p:nvPr>
        </p:nvSpPr>
        <p:spPr>
          <a:xfrm>
            <a:off x="7567755" y="3511195"/>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6" name="Freeform 5"/>
          <p:cNvSpPr>
            <a:spLocks noEditPoints="1"/>
          </p:cNvSpPr>
          <p:nvPr userDrawn="1"/>
        </p:nvSpPr>
        <p:spPr bwMode="auto">
          <a:xfrm>
            <a:off x="747951" y="2432390"/>
            <a:ext cx="627769" cy="627769"/>
          </a:xfrm>
          <a:custGeom>
            <a:avLst/>
            <a:gdLst>
              <a:gd name="T0" fmla="*/ 196 w 392"/>
              <a:gd name="T1" fmla="*/ 392 h 392"/>
              <a:gd name="T2" fmla="*/ 0 w 392"/>
              <a:gd name="T3" fmla="*/ 196 h 392"/>
              <a:gd name="T4" fmla="*/ 196 w 392"/>
              <a:gd name="T5" fmla="*/ 0 h 392"/>
              <a:gd name="T6" fmla="*/ 392 w 392"/>
              <a:gd name="T7" fmla="*/ 196 h 392"/>
              <a:gd name="T8" fmla="*/ 196 w 392"/>
              <a:gd name="T9" fmla="*/ 392 h 392"/>
              <a:gd name="T10" fmla="*/ 196 w 392"/>
              <a:gd name="T11" fmla="*/ 40 h 392"/>
              <a:gd name="T12" fmla="*/ 40 w 392"/>
              <a:gd name="T13" fmla="*/ 196 h 392"/>
              <a:gd name="T14" fmla="*/ 196 w 392"/>
              <a:gd name="T15" fmla="*/ 352 h 392"/>
              <a:gd name="T16" fmla="*/ 352 w 392"/>
              <a:gd name="T17" fmla="*/ 196 h 392"/>
              <a:gd name="T18" fmla="*/ 196 w 392"/>
              <a:gd name="T19" fmla="*/ 4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392">
                <a:moveTo>
                  <a:pt x="196" y="392"/>
                </a:moveTo>
                <a:cubicBezTo>
                  <a:pt x="88" y="392"/>
                  <a:pt x="0" y="304"/>
                  <a:pt x="0" y="196"/>
                </a:cubicBezTo>
                <a:cubicBezTo>
                  <a:pt x="0" y="88"/>
                  <a:pt x="88" y="0"/>
                  <a:pt x="196" y="0"/>
                </a:cubicBezTo>
                <a:cubicBezTo>
                  <a:pt x="304" y="0"/>
                  <a:pt x="392" y="88"/>
                  <a:pt x="392" y="196"/>
                </a:cubicBezTo>
                <a:cubicBezTo>
                  <a:pt x="392" y="304"/>
                  <a:pt x="304" y="392"/>
                  <a:pt x="196" y="392"/>
                </a:cubicBezTo>
                <a:close/>
                <a:moveTo>
                  <a:pt x="196" y="40"/>
                </a:moveTo>
                <a:cubicBezTo>
                  <a:pt x="110" y="40"/>
                  <a:pt x="40" y="110"/>
                  <a:pt x="40" y="196"/>
                </a:cubicBezTo>
                <a:cubicBezTo>
                  <a:pt x="40" y="282"/>
                  <a:pt x="110" y="352"/>
                  <a:pt x="196" y="352"/>
                </a:cubicBezTo>
                <a:cubicBezTo>
                  <a:pt x="282" y="352"/>
                  <a:pt x="352" y="282"/>
                  <a:pt x="352" y="196"/>
                </a:cubicBezTo>
                <a:cubicBezTo>
                  <a:pt x="352" y="110"/>
                  <a:pt x="282" y="40"/>
                  <a:pt x="196" y="4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noEditPoints="1"/>
          </p:cNvSpPr>
          <p:nvPr userDrawn="1"/>
        </p:nvSpPr>
        <p:spPr bwMode="auto">
          <a:xfrm>
            <a:off x="2990601" y="2432390"/>
            <a:ext cx="627769" cy="628442"/>
          </a:xfrm>
          <a:custGeom>
            <a:avLst/>
            <a:gdLst>
              <a:gd name="T0" fmla="*/ 933 w 933"/>
              <a:gd name="T1" fmla="*/ 934 h 934"/>
              <a:gd name="T2" fmla="*/ 0 w 933"/>
              <a:gd name="T3" fmla="*/ 934 h 934"/>
              <a:gd name="T4" fmla="*/ 0 w 933"/>
              <a:gd name="T5" fmla="*/ 0 h 934"/>
              <a:gd name="T6" fmla="*/ 933 w 933"/>
              <a:gd name="T7" fmla="*/ 0 h 934"/>
              <a:gd name="T8" fmla="*/ 933 w 933"/>
              <a:gd name="T9" fmla="*/ 934 h 934"/>
              <a:gd name="T10" fmla="*/ 95 w 933"/>
              <a:gd name="T11" fmla="*/ 839 h 934"/>
              <a:gd name="T12" fmla="*/ 837 w 933"/>
              <a:gd name="T13" fmla="*/ 839 h 934"/>
              <a:gd name="T14" fmla="*/ 837 w 933"/>
              <a:gd name="T15" fmla="*/ 96 h 934"/>
              <a:gd name="T16" fmla="*/ 95 w 933"/>
              <a:gd name="T17" fmla="*/ 96 h 934"/>
              <a:gd name="T18" fmla="*/ 95 w 933"/>
              <a:gd name="T19"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3" h="934">
                <a:moveTo>
                  <a:pt x="933" y="934"/>
                </a:moveTo>
                <a:lnTo>
                  <a:pt x="0" y="934"/>
                </a:lnTo>
                <a:lnTo>
                  <a:pt x="0" y="0"/>
                </a:lnTo>
                <a:lnTo>
                  <a:pt x="933" y="0"/>
                </a:lnTo>
                <a:lnTo>
                  <a:pt x="933" y="934"/>
                </a:lnTo>
                <a:close/>
                <a:moveTo>
                  <a:pt x="95" y="839"/>
                </a:moveTo>
                <a:lnTo>
                  <a:pt x="837" y="839"/>
                </a:lnTo>
                <a:lnTo>
                  <a:pt x="837" y="96"/>
                </a:lnTo>
                <a:lnTo>
                  <a:pt x="95" y="96"/>
                </a:lnTo>
                <a:lnTo>
                  <a:pt x="95" y="839"/>
                </a:lnTo>
                <a:close/>
              </a:path>
            </a:pathLst>
          </a:custGeom>
          <a:solidFill>
            <a:srgbClr val="FF8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p:cNvSpPr>
            <a:spLocks noEditPoints="1"/>
          </p:cNvSpPr>
          <p:nvPr userDrawn="1"/>
        </p:nvSpPr>
        <p:spPr bwMode="auto">
          <a:xfrm>
            <a:off x="5225014" y="2432390"/>
            <a:ext cx="736097" cy="628442"/>
          </a:xfrm>
          <a:custGeom>
            <a:avLst/>
            <a:gdLst>
              <a:gd name="T0" fmla="*/ 1094 w 1094"/>
              <a:gd name="T1" fmla="*/ 934 h 934"/>
              <a:gd name="T2" fmla="*/ 0 w 1094"/>
              <a:gd name="T3" fmla="*/ 934 h 934"/>
              <a:gd name="T4" fmla="*/ 547 w 1094"/>
              <a:gd name="T5" fmla="*/ 0 h 934"/>
              <a:gd name="T6" fmla="*/ 1094 w 1094"/>
              <a:gd name="T7" fmla="*/ 934 h 934"/>
              <a:gd name="T8" fmla="*/ 167 w 1094"/>
              <a:gd name="T9" fmla="*/ 839 h 934"/>
              <a:gd name="T10" fmla="*/ 928 w 1094"/>
              <a:gd name="T11" fmla="*/ 839 h 934"/>
              <a:gd name="T12" fmla="*/ 547 w 1094"/>
              <a:gd name="T13" fmla="*/ 189 h 934"/>
              <a:gd name="T14" fmla="*/ 167 w 1094"/>
              <a:gd name="T15" fmla="*/ 839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934">
                <a:moveTo>
                  <a:pt x="1094" y="934"/>
                </a:moveTo>
                <a:lnTo>
                  <a:pt x="0" y="934"/>
                </a:lnTo>
                <a:lnTo>
                  <a:pt x="547" y="0"/>
                </a:lnTo>
                <a:lnTo>
                  <a:pt x="1094" y="934"/>
                </a:lnTo>
                <a:close/>
                <a:moveTo>
                  <a:pt x="167" y="839"/>
                </a:moveTo>
                <a:lnTo>
                  <a:pt x="928" y="839"/>
                </a:lnTo>
                <a:lnTo>
                  <a:pt x="547" y="189"/>
                </a:lnTo>
                <a:lnTo>
                  <a:pt x="167" y="83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17"/>
          <p:cNvSpPr>
            <a:spLocks noEditPoints="1"/>
          </p:cNvSpPr>
          <p:nvPr userDrawn="1"/>
        </p:nvSpPr>
        <p:spPr bwMode="auto">
          <a:xfrm>
            <a:off x="7567755" y="2432390"/>
            <a:ext cx="736097" cy="628442"/>
          </a:xfrm>
          <a:custGeom>
            <a:avLst/>
            <a:gdLst>
              <a:gd name="T0" fmla="*/ 821 w 1094"/>
              <a:gd name="T1" fmla="*/ 934 h 934"/>
              <a:gd name="T2" fmla="*/ 274 w 1094"/>
              <a:gd name="T3" fmla="*/ 934 h 934"/>
              <a:gd name="T4" fmla="*/ 0 w 1094"/>
              <a:gd name="T5" fmla="*/ 467 h 934"/>
              <a:gd name="T6" fmla="*/ 274 w 1094"/>
              <a:gd name="T7" fmla="*/ 0 h 934"/>
              <a:gd name="T8" fmla="*/ 821 w 1094"/>
              <a:gd name="T9" fmla="*/ 0 h 934"/>
              <a:gd name="T10" fmla="*/ 1094 w 1094"/>
              <a:gd name="T11" fmla="*/ 467 h 934"/>
              <a:gd name="T12" fmla="*/ 821 w 1094"/>
              <a:gd name="T13" fmla="*/ 934 h 934"/>
              <a:gd name="T14" fmla="*/ 328 w 1094"/>
              <a:gd name="T15" fmla="*/ 839 h 934"/>
              <a:gd name="T16" fmla="*/ 766 w 1094"/>
              <a:gd name="T17" fmla="*/ 839 h 934"/>
              <a:gd name="T18" fmla="*/ 985 w 1094"/>
              <a:gd name="T19" fmla="*/ 467 h 934"/>
              <a:gd name="T20" fmla="*/ 766 w 1094"/>
              <a:gd name="T21" fmla="*/ 96 h 934"/>
              <a:gd name="T22" fmla="*/ 328 w 1094"/>
              <a:gd name="T23" fmla="*/ 96 h 934"/>
              <a:gd name="T24" fmla="*/ 109 w 1094"/>
              <a:gd name="T25" fmla="*/ 467 h 934"/>
              <a:gd name="T26" fmla="*/ 328 w 1094"/>
              <a:gd name="T27"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4" h="934">
                <a:moveTo>
                  <a:pt x="821" y="934"/>
                </a:moveTo>
                <a:lnTo>
                  <a:pt x="274" y="934"/>
                </a:lnTo>
                <a:lnTo>
                  <a:pt x="0" y="467"/>
                </a:lnTo>
                <a:lnTo>
                  <a:pt x="274" y="0"/>
                </a:lnTo>
                <a:lnTo>
                  <a:pt x="821" y="0"/>
                </a:lnTo>
                <a:lnTo>
                  <a:pt x="1094" y="467"/>
                </a:lnTo>
                <a:lnTo>
                  <a:pt x="821" y="934"/>
                </a:lnTo>
                <a:close/>
                <a:moveTo>
                  <a:pt x="328" y="839"/>
                </a:moveTo>
                <a:lnTo>
                  <a:pt x="766" y="839"/>
                </a:lnTo>
                <a:lnTo>
                  <a:pt x="985" y="467"/>
                </a:lnTo>
                <a:lnTo>
                  <a:pt x="766" y="96"/>
                </a:lnTo>
                <a:lnTo>
                  <a:pt x="328" y="96"/>
                </a:lnTo>
                <a:lnTo>
                  <a:pt x="109" y="467"/>
                </a:lnTo>
                <a:lnTo>
                  <a:pt x="328" y="83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21"/>
          <p:cNvSpPr>
            <a:spLocks noEditPoints="1"/>
          </p:cNvSpPr>
          <p:nvPr userDrawn="1"/>
        </p:nvSpPr>
        <p:spPr bwMode="auto">
          <a:xfrm>
            <a:off x="9910497" y="2432390"/>
            <a:ext cx="628442" cy="628442"/>
          </a:xfrm>
          <a:custGeom>
            <a:avLst/>
            <a:gdLst>
              <a:gd name="T0" fmla="*/ 791 w 934"/>
              <a:gd name="T1" fmla="*/ 934 h 934"/>
              <a:gd name="T2" fmla="*/ 143 w 934"/>
              <a:gd name="T3" fmla="*/ 934 h 934"/>
              <a:gd name="T4" fmla="*/ 0 w 934"/>
              <a:gd name="T5" fmla="*/ 791 h 934"/>
              <a:gd name="T6" fmla="*/ 0 w 934"/>
              <a:gd name="T7" fmla="*/ 143 h 934"/>
              <a:gd name="T8" fmla="*/ 143 w 934"/>
              <a:gd name="T9" fmla="*/ 0 h 934"/>
              <a:gd name="T10" fmla="*/ 791 w 934"/>
              <a:gd name="T11" fmla="*/ 0 h 934"/>
              <a:gd name="T12" fmla="*/ 934 w 934"/>
              <a:gd name="T13" fmla="*/ 143 h 934"/>
              <a:gd name="T14" fmla="*/ 934 w 934"/>
              <a:gd name="T15" fmla="*/ 791 h 934"/>
              <a:gd name="T16" fmla="*/ 791 w 934"/>
              <a:gd name="T17" fmla="*/ 934 h 934"/>
              <a:gd name="T18" fmla="*/ 181 w 934"/>
              <a:gd name="T19" fmla="*/ 839 h 934"/>
              <a:gd name="T20" fmla="*/ 753 w 934"/>
              <a:gd name="T21" fmla="*/ 839 h 934"/>
              <a:gd name="T22" fmla="*/ 838 w 934"/>
              <a:gd name="T23" fmla="*/ 753 h 934"/>
              <a:gd name="T24" fmla="*/ 838 w 934"/>
              <a:gd name="T25" fmla="*/ 181 h 934"/>
              <a:gd name="T26" fmla="*/ 753 w 934"/>
              <a:gd name="T27" fmla="*/ 96 h 934"/>
              <a:gd name="T28" fmla="*/ 181 w 934"/>
              <a:gd name="T29" fmla="*/ 96 h 934"/>
              <a:gd name="T30" fmla="*/ 95 w 934"/>
              <a:gd name="T31" fmla="*/ 181 h 934"/>
              <a:gd name="T32" fmla="*/ 95 w 934"/>
              <a:gd name="T33" fmla="*/ 753 h 934"/>
              <a:gd name="T34" fmla="*/ 181 w 934"/>
              <a:gd name="T35"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4" h="934">
                <a:moveTo>
                  <a:pt x="791" y="934"/>
                </a:moveTo>
                <a:lnTo>
                  <a:pt x="143" y="934"/>
                </a:lnTo>
                <a:lnTo>
                  <a:pt x="0" y="791"/>
                </a:lnTo>
                <a:lnTo>
                  <a:pt x="0" y="143"/>
                </a:lnTo>
                <a:lnTo>
                  <a:pt x="143" y="0"/>
                </a:lnTo>
                <a:lnTo>
                  <a:pt x="791" y="0"/>
                </a:lnTo>
                <a:lnTo>
                  <a:pt x="934" y="143"/>
                </a:lnTo>
                <a:lnTo>
                  <a:pt x="934" y="791"/>
                </a:lnTo>
                <a:lnTo>
                  <a:pt x="791" y="934"/>
                </a:lnTo>
                <a:close/>
                <a:moveTo>
                  <a:pt x="181" y="839"/>
                </a:moveTo>
                <a:lnTo>
                  <a:pt x="753" y="839"/>
                </a:lnTo>
                <a:lnTo>
                  <a:pt x="838" y="753"/>
                </a:lnTo>
                <a:lnTo>
                  <a:pt x="838" y="181"/>
                </a:lnTo>
                <a:lnTo>
                  <a:pt x="753" y="96"/>
                </a:lnTo>
                <a:lnTo>
                  <a:pt x="181" y="96"/>
                </a:lnTo>
                <a:lnTo>
                  <a:pt x="95" y="181"/>
                </a:lnTo>
                <a:lnTo>
                  <a:pt x="95" y="753"/>
                </a:lnTo>
                <a:lnTo>
                  <a:pt x="181" y="83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558860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ikajana">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11185072" cy="1093070"/>
          </a:xfrm>
        </p:spPr>
        <p:txBody>
          <a:bodyPr rtlCol="0" anchor="t"/>
          <a:lstStyle>
            <a:lvl1pPr rtl="0">
              <a:lnSpc>
                <a:spcPct val="100000"/>
              </a:lnSpc>
              <a:defRPr sz="3200" b="0">
                <a:solidFill>
                  <a:schemeClr val="tx1"/>
                </a:solidFill>
              </a:defRPr>
            </a:lvl1pPr>
          </a:lstStyle>
          <a:p>
            <a:pPr rtl="0"/>
            <a:r>
              <a:rPr lang="fi-FI" dirty="0"/>
              <a:t>Aikajana 32 pt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r>
              <a:rPr lang="fi-FI" dirty="0"/>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4" name="Sisällön paikkamerkki 2">
            <a:extLst>
              <a:ext uri="{FF2B5EF4-FFF2-40B4-BE49-F238E27FC236}">
                <a16:creationId xmlns:a16="http://schemas.microsoft.com/office/drawing/2014/main" id="{B1948E38-8FB0-4E51-A01C-C88794372E50}"/>
              </a:ext>
            </a:extLst>
          </p:cNvPr>
          <p:cNvSpPr>
            <a:spLocks noGrp="1"/>
          </p:cNvSpPr>
          <p:nvPr>
            <p:ph idx="1" hasCustomPrompt="1"/>
          </p:nvPr>
        </p:nvSpPr>
        <p:spPr>
          <a:xfrm>
            <a:off x="1829241"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1" rtl="0"/>
            <a:r>
              <a:rPr lang="fi-FI" dirty="0" err="1"/>
              <a:t>Nulla</a:t>
            </a:r>
            <a:r>
              <a:rPr lang="fi-FI" dirty="0"/>
              <a:t> </a:t>
            </a:r>
            <a:r>
              <a:rPr lang="fi-FI" dirty="0" err="1"/>
              <a:t>vestibulum</a:t>
            </a:r>
            <a:r>
              <a:rPr lang="fi-FI" dirty="0"/>
              <a:t>, </a:t>
            </a:r>
            <a:r>
              <a:rPr lang="fi-FI" dirty="0" err="1"/>
              <a:t>erat</a:t>
            </a:r>
            <a:r>
              <a:rPr lang="fi-FI" dirty="0"/>
              <a:t> in </a:t>
            </a:r>
            <a:r>
              <a:rPr lang="fi-FI" dirty="0" err="1"/>
              <a:t>vehicula</a:t>
            </a:r>
            <a:r>
              <a:rPr lang="fi-FI" dirty="0"/>
              <a:t> </a:t>
            </a:r>
            <a:r>
              <a:rPr lang="fi-FI" dirty="0" err="1"/>
              <a:t>rhoncus</a:t>
            </a:r>
            <a:r>
              <a:rPr lang="fi-FI" dirty="0"/>
              <a:t>, </a:t>
            </a:r>
            <a:r>
              <a:rPr lang="fi-FI" dirty="0" err="1"/>
              <a:t>nisi</a:t>
            </a:r>
            <a:r>
              <a:rPr lang="fi-FI" dirty="0"/>
              <a:t> </a:t>
            </a:r>
            <a:r>
              <a:rPr lang="fi-FI" dirty="0" err="1"/>
              <a:t>enim</a:t>
            </a:r>
            <a:r>
              <a:rPr lang="fi-FI" dirty="0"/>
              <a:t> </a:t>
            </a:r>
            <a:r>
              <a:rPr lang="fi-FI" dirty="0" err="1"/>
              <a:t>convallis</a:t>
            </a:r>
            <a:r>
              <a:rPr lang="fi-FI" dirty="0"/>
              <a:t> </a:t>
            </a:r>
            <a:r>
              <a:rPr lang="fi-FI" dirty="0" err="1"/>
              <a:t>purus</a:t>
            </a:r>
            <a:r>
              <a:rPr lang="fi-FI" dirty="0"/>
              <a:t>, </a:t>
            </a:r>
            <a:r>
              <a:rPr lang="fi-FI" dirty="0" err="1"/>
              <a:t>vel</a:t>
            </a:r>
            <a:r>
              <a:rPr lang="fi-FI" dirty="0"/>
              <a:t> </a:t>
            </a:r>
            <a:r>
              <a:rPr lang="fi-FI" dirty="0" err="1"/>
              <a:t>eleifend</a:t>
            </a:r>
            <a:r>
              <a:rPr lang="fi-FI" dirty="0"/>
              <a:t> libero </a:t>
            </a:r>
            <a:r>
              <a:rPr lang="fi-FI" dirty="0" err="1"/>
              <a:t>ligula</a:t>
            </a:r>
            <a:r>
              <a:rPr lang="fi-FI" dirty="0"/>
              <a:t> at </a:t>
            </a:r>
            <a:r>
              <a:rPr lang="fi-FI" dirty="0" err="1"/>
              <a:t>tortor</a:t>
            </a:r>
            <a:r>
              <a:rPr lang="fi-FI" dirty="0"/>
              <a:t>. </a:t>
            </a:r>
          </a:p>
        </p:txBody>
      </p:sp>
      <p:sp>
        <p:nvSpPr>
          <p:cNvPr id="41" name="Sisällön paikkamerkki 2">
            <a:extLst>
              <a:ext uri="{FF2B5EF4-FFF2-40B4-BE49-F238E27FC236}">
                <a16:creationId xmlns:a16="http://schemas.microsoft.com/office/drawing/2014/main" id="{B1948E38-8FB0-4E51-A01C-C88794372E50}"/>
              </a:ext>
            </a:extLst>
          </p:cNvPr>
          <p:cNvSpPr>
            <a:spLocks noGrp="1"/>
          </p:cNvSpPr>
          <p:nvPr>
            <p:ph idx="42" hasCustomPrompt="1"/>
          </p:nvPr>
        </p:nvSpPr>
        <p:spPr>
          <a:xfrm>
            <a:off x="4922079"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1" rtl="0"/>
            <a:r>
              <a:rPr lang="fi-FI" dirty="0" err="1"/>
              <a:t>Nulla</a:t>
            </a:r>
            <a:r>
              <a:rPr lang="fi-FI" dirty="0"/>
              <a:t> </a:t>
            </a:r>
            <a:r>
              <a:rPr lang="fi-FI" dirty="0" err="1"/>
              <a:t>vestibulum</a:t>
            </a:r>
            <a:r>
              <a:rPr lang="fi-FI" dirty="0"/>
              <a:t>, </a:t>
            </a:r>
            <a:r>
              <a:rPr lang="fi-FI" dirty="0" err="1"/>
              <a:t>erat</a:t>
            </a:r>
            <a:r>
              <a:rPr lang="fi-FI" dirty="0"/>
              <a:t> in </a:t>
            </a:r>
            <a:r>
              <a:rPr lang="fi-FI" dirty="0" err="1"/>
              <a:t>vehicula</a:t>
            </a:r>
            <a:r>
              <a:rPr lang="fi-FI" dirty="0"/>
              <a:t> </a:t>
            </a:r>
            <a:r>
              <a:rPr lang="fi-FI" dirty="0" err="1"/>
              <a:t>rhoncus</a:t>
            </a:r>
            <a:r>
              <a:rPr lang="fi-FI" dirty="0"/>
              <a:t>, </a:t>
            </a:r>
            <a:r>
              <a:rPr lang="fi-FI" dirty="0" err="1"/>
              <a:t>nisi</a:t>
            </a:r>
            <a:r>
              <a:rPr lang="fi-FI" dirty="0"/>
              <a:t> </a:t>
            </a:r>
            <a:r>
              <a:rPr lang="fi-FI" dirty="0" err="1"/>
              <a:t>enim</a:t>
            </a:r>
            <a:r>
              <a:rPr lang="fi-FI" dirty="0"/>
              <a:t> </a:t>
            </a:r>
            <a:r>
              <a:rPr lang="fi-FI" dirty="0" err="1"/>
              <a:t>convallis</a:t>
            </a:r>
            <a:r>
              <a:rPr lang="fi-FI" dirty="0"/>
              <a:t> </a:t>
            </a:r>
            <a:r>
              <a:rPr lang="fi-FI" dirty="0" err="1"/>
              <a:t>purus</a:t>
            </a:r>
            <a:r>
              <a:rPr lang="fi-FI" dirty="0"/>
              <a:t>, </a:t>
            </a:r>
            <a:r>
              <a:rPr lang="fi-FI" dirty="0" err="1"/>
              <a:t>vel</a:t>
            </a:r>
            <a:r>
              <a:rPr lang="fi-FI" dirty="0"/>
              <a:t> </a:t>
            </a:r>
            <a:r>
              <a:rPr lang="fi-FI" dirty="0" err="1"/>
              <a:t>eleifend</a:t>
            </a:r>
            <a:r>
              <a:rPr lang="fi-FI" dirty="0"/>
              <a:t> libero </a:t>
            </a:r>
            <a:r>
              <a:rPr lang="fi-FI" dirty="0" err="1"/>
              <a:t>ligula</a:t>
            </a:r>
            <a:r>
              <a:rPr lang="fi-FI" dirty="0"/>
              <a:t> at </a:t>
            </a:r>
            <a:r>
              <a:rPr lang="fi-FI" dirty="0" err="1"/>
              <a:t>tortor</a:t>
            </a:r>
            <a:r>
              <a:rPr lang="fi-FI" dirty="0"/>
              <a:t>. </a:t>
            </a:r>
          </a:p>
        </p:txBody>
      </p:sp>
      <p:sp>
        <p:nvSpPr>
          <p:cNvPr id="43" name="Sisällön paikkamerkki 2">
            <a:extLst>
              <a:ext uri="{FF2B5EF4-FFF2-40B4-BE49-F238E27FC236}">
                <a16:creationId xmlns:a16="http://schemas.microsoft.com/office/drawing/2014/main" id="{B1948E38-8FB0-4E51-A01C-C88794372E50}"/>
              </a:ext>
            </a:extLst>
          </p:cNvPr>
          <p:cNvSpPr>
            <a:spLocks noGrp="1"/>
          </p:cNvSpPr>
          <p:nvPr>
            <p:ph idx="43" hasCustomPrompt="1"/>
          </p:nvPr>
        </p:nvSpPr>
        <p:spPr>
          <a:xfrm>
            <a:off x="8014918"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1" rtl="0"/>
            <a:r>
              <a:rPr lang="fi-FI" dirty="0" err="1"/>
              <a:t>Nulla</a:t>
            </a:r>
            <a:r>
              <a:rPr lang="fi-FI" dirty="0"/>
              <a:t> </a:t>
            </a:r>
            <a:r>
              <a:rPr lang="fi-FI" dirty="0" err="1"/>
              <a:t>vestibulum</a:t>
            </a:r>
            <a:r>
              <a:rPr lang="fi-FI" dirty="0"/>
              <a:t>, </a:t>
            </a:r>
            <a:r>
              <a:rPr lang="fi-FI" dirty="0" err="1"/>
              <a:t>erat</a:t>
            </a:r>
            <a:r>
              <a:rPr lang="fi-FI" dirty="0"/>
              <a:t> in </a:t>
            </a:r>
            <a:r>
              <a:rPr lang="fi-FI" dirty="0" err="1"/>
              <a:t>vehicula</a:t>
            </a:r>
            <a:r>
              <a:rPr lang="fi-FI" dirty="0"/>
              <a:t> </a:t>
            </a:r>
            <a:r>
              <a:rPr lang="fi-FI" dirty="0" err="1"/>
              <a:t>rhoncus</a:t>
            </a:r>
            <a:r>
              <a:rPr lang="fi-FI" dirty="0"/>
              <a:t>, </a:t>
            </a:r>
            <a:r>
              <a:rPr lang="fi-FI" dirty="0" err="1"/>
              <a:t>nisi</a:t>
            </a:r>
            <a:r>
              <a:rPr lang="fi-FI" dirty="0"/>
              <a:t> </a:t>
            </a:r>
            <a:r>
              <a:rPr lang="fi-FI" dirty="0" err="1"/>
              <a:t>enim</a:t>
            </a:r>
            <a:r>
              <a:rPr lang="fi-FI" dirty="0"/>
              <a:t> </a:t>
            </a:r>
            <a:r>
              <a:rPr lang="fi-FI" dirty="0" err="1"/>
              <a:t>convallis</a:t>
            </a:r>
            <a:r>
              <a:rPr lang="fi-FI" dirty="0"/>
              <a:t> </a:t>
            </a:r>
            <a:r>
              <a:rPr lang="fi-FI" dirty="0" err="1"/>
              <a:t>purus</a:t>
            </a:r>
            <a:r>
              <a:rPr lang="fi-FI" dirty="0"/>
              <a:t>, </a:t>
            </a:r>
            <a:r>
              <a:rPr lang="fi-FI" dirty="0" err="1"/>
              <a:t>vel</a:t>
            </a:r>
            <a:r>
              <a:rPr lang="fi-FI" dirty="0"/>
              <a:t> </a:t>
            </a:r>
            <a:r>
              <a:rPr lang="fi-FI" dirty="0" err="1"/>
              <a:t>eleifend</a:t>
            </a:r>
            <a:r>
              <a:rPr lang="fi-FI" dirty="0"/>
              <a:t> libero </a:t>
            </a:r>
            <a:r>
              <a:rPr lang="fi-FI" dirty="0" err="1"/>
              <a:t>ligula</a:t>
            </a:r>
            <a:r>
              <a:rPr lang="fi-FI" dirty="0"/>
              <a:t> at </a:t>
            </a:r>
            <a:r>
              <a:rPr lang="fi-FI" dirty="0" err="1"/>
              <a:t>tortor</a:t>
            </a:r>
            <a:r>
              <a:rPr lang="fi-FI" dirty="0"/>
              <a:t>. </a:t>
            </a:r>
          </a:p>
        </p:txBody>
      </p:sp>
      <p:sp>
        <p:nvSpPr>
          <p:cNvPr id="44" name="Sisällön paikkamerkki 2">
            <a:extLst>
              <a:ext uri="{FF2B5EF4-FFF2-40B4-BE49-F238E27FC236}">
                <a16:creationId xmlns:a16="http://schemas.microsoft.com/office/drawing/2014/main" id="{B1948E38-8FB0-4E51-A01C-C88794372E50}"/>
              </a:ext>
            </a:extLst>
          </p:cNvPr>
          <p:cNvSpPr>
            <a:spLocks noGrp="1"/>
          </p:cNvSpPr>
          <p:nvPr>
            <p:ph idx="44" hasCustomPrompt="1"/>
          </p:nvPr>
        </p:nvSpPr>
        <p:spPr>
          <a:xfrm>
            <a:off x="385114"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1" rtl="0"/>
            <a:r>
              <a:rPr lang="fi-FI" dirty="0" err="1"/>
              <a:t>Nulla</a:t>
            </a:r>
            <a:r>
              <a:rPr lang="fi-FI" dirty="0"/>
              <a:t> </a:t>
            </a:r>
            <a:r>
              <a:rPr lang="fi-FI" dirty="0" err="1"/>
              <a:t>vestibulum</a:t>
            </a:r>
            <a:r>
              <a:rPr lang="fi-FI" dirty="0"/>
              <a:t>, </a:t>
            </a:r>
            <a:r>
              <a:rPr lang="fi-FI" dirty="0" err="1"/>
              <a:t>erat</a:t>
            </a:r>
            <a:r>
              <a:rPr lang="fi-FI" dirty="0"/>
              <a:t> in </a:t>
            </a:r>
            <a:r>
              <a:rPr lang="fi-FI" dirty="0" err="1"/>
              <a:t>vehicula</a:t>
            </a:r>
            <a:r>
              <a:rPr lang="fi-FI" dirty="0"/>
              <a:t> </a:t>
            </a:r>
            <a:r>
              <a:rPr lang="fi-FI" dirty="0" err="1"/>
              <a:t>rhoncus</a:t>
            </a:r>
            <a:r>
              <a:rPr lang="fi-FI" dirty="0"/>
              <a:t>, </a:t>
            </a:r>
            <a:r>
              <a:rPr lang="fi-FI" dirty="0" err="1"/>
              <a:t>nisi</a:t>
            </a:r>
            <a:r>
              <a:rPr lang="fi-FI" dirty="0"/>
              <a:t> </a:t>
            </a:r>
            <a:r>
              <a:rPr lang="fi-FI" dirty="0" err="1"/>
              <a:t>enim</a:t>
            </a:r>
            <a:r>
              <a:rPr lang="fi-FI" dirty="0"/>
              <a:t> </a:t>
            </a:r>
            <a:r>
              <a:rPr lang="fi-FI" dirty="0" err="1"/>
              <a:t>convallis</a:t>
            </a:r>
            <a:r>
              <a:rPr lang="fi-FI" dirty="0"/>
              <a:t> </a:t>
            </a:r>
            <a:r>
              <a:rPr lang="fi-FI" dirty="0" err="1"/>
              <a:t>purus</a:t>
            </a:r>
            <a:r>
              <a:rPr lang="fi-FI" dirty="0"/>
              <a:t>, </a:t>
            </a:r>
            <a:r>
              <a:rPr lang="fi-FI" dirty="0" err="1"/>
              <a:t>vel</a:t>
            </a:r>
            <a:r>
              <a:rPr lang="fi-FI" dirty="0"/>
              <a:t> </a:t>
            </a:r>
            <a:r>
              <a:rPr lang="fi-FI" dirty="0" err="1"/>
              <a:t>eleifend</a:t>
            </a:r>
            <a:r>
              <a:rPr lang="fi-FI" dirty="0"/>
              <a:t> libero </a:t>
            </a:r>
            <a:r>
              <a:rPr lang="fi-FI" dirty="0" err="1"/>
              <a:t>ligula</a:t>
            </a:r>
            <a:r>
              <a:rPr lang="fi-FI" dirty="0"/>
              <a:t> at </a:t>
            </a:r>
            <a:r>
              <a:rPr lang="fi-FI" dirty="0" err="1"/>
              <a:t>tortor</a:t>
            </a:r>
            <a:r>
              <a:rPr lang="fi-FI" dirty="0"/>
              <a:t>. </a:t>
            </a:r>
          </a:p>
        </p:txBody>
      </p:sp>
      <p:sp>
        <p:nvSpPr>
          <p:cNvPr id="45" name="Sisällön paikkamerkki 2">
            <a:extLst>
              <a:ext uri="{FF2B5EF4-FFF2-40B4-BE49-F238E27FC236}">
                <a16:creationId xmlns:a16="http://schemas.microsoft.com/office/drawing/2014/main" id="{B1948E38-8FB0-4E51-A01C-C88794372E50}"/>
              </a:ext>
            </a:extLst>
          </p:cNvPr>
          <p:cNvSpPr>
            <a:spLocks noGrp="1"/>
          </p:cNvSpPr>
          <p:nvPr>
            <p:ph idx="45" hasCustomPrompt="1"/>
          </p:nvPr>
        </p:nvSpPr>
        <p:spPr>
          <a:xfrm>
            <a:off x="3354369"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1" rtl="0"/>
            <a:r>
              <a:rPr lang="fi-FI" dirty="0" err="1"/>
              <a:t>Nulla</a:t>
            </a:r>
            <a:r>
              <a:rPr lang="fi-FI" dirty="0"/>
              <a:t> </a:t>
            </a:r>
            <a:r>
              <a:rPr lang="fi-FI" dirty="0" err="1"/>
              <a:t>vestibulum</a:t>
            </a:r>
            <a:r>
              <a:rPr lang="fi-FI" dirty="0"/>
              <a:t>, </a:t>
            </a:r>
            <a:r>
              <a:rPr lang="fi-FI" dirty="0" err="1"/>
              <a:t>erat</a:t>
            </a:r>
            <a:r>
              <a:rPr lang="fi-FI" dirty="0"/>
              <a:t> in </a:t>
            </a:r>
            <a:r>
              <a:rPr lang="fi-FI" dirty="0" err="1"/>
              <a:t>vehicula</a:t>
            </a:r>
            <a:r>
              <a:rPr lang="fi-FI" dirty="0"/>
              <a:t> </a:t>
            </a:r>
            <a:r>
              <a:rPr lang="fi-FI" dirty="0" err="1"/>
              <a:t>rhoncus</a:t>
            </a:r>
            <a:r>
              <a:rPr lang="fi-FI" dirty="0"/>
              <a:t>, </a:t>
            </a:r>
            <a:r>
              <a:rPr lang="fi-FI" dirty="0" err="1"/>
              <a:t>nisi</a:t>
            </a:r>
            <a:r>
              <a:rPr lang="fi-FI" dirty="0"/>
              <a:t> </a:t>
            </a:r>
            <a:r>
              <a:rPr lang="fi-FI" dirty="0" err="1"/>
              <a:t>enim</a:t>
            </a:r>
            <a:r>
              <a:rPr lang="fi-FI" dirty="0"/>
              <a:t> </a:t>
            </a:r>
            <a:r>
              <a:rPr lang="fi-FI" dirty="0" err="1"/>
              <a:t>convallis</a:t>
            </a:r>
            <a:r>
              <a:rPr lang="fi-FI" dirty="0"/>
              <a:t> </a:t>
            </a:r>
            <a:r>
              <a:rPr lang="fi-FI" dirty="0" err="1"/>
              <a:t>purus</a:t>
            </a:r>
            <a:r>
              <a:rPr lang="fi-FI" dirty="0"/>
              <a:t>, </a:t>
            </a:r>
            <a:r>
              <a:rPr lang="fi-FI" dirty="0" err="1"/>
              <a:t>vel</a:t>
            </a:r>
            <a:r>
              <a:rPr lang="fi-FI" dirty="0"/>
              <a:t> </a:t>
            </a:r>
            <a:r>
              <a:rPr lang="fi-FI" dirty="0" err="1"/>
              <a:t>eleifend</a:t>
            </a:r>
            <a:r>
              <a:rPr lang="fi-FI" dirty="0"/>
              <a:t> libero </a:t>
            </a:r>
            <a:r>
              <a:rPr lang="fi-FI" dirty="0" err="1"/>
              <a:t>ligula</a:t>
            </a:r>
            <a:r>
              <a:rPr lang="fi-FI" dirty="0"/>
              <a:t> at </a:t>
            </a:r>
            <a:r>
              <a:rPr lang="fi-FI" dirty="0" err="1"/>
              <a:t>tortor</a:t>
            </a:r>
            <a:r>
              <a:rPr lang="fi-FI" dirty="0"/>
              <a:t>. </a:t>
            </a:r>
          </a:p>
        </p:txBody>
      </p:sp>
      <p:sp>
        <p:nvSpPr>
          <p:cNvPr id="46" name="Sisällön paikkamerkki 2">
            <a:extLst>
              <a:ext uri="{FF2B5EF4-FFF2-40B4-BE49-F238E27FC236}">
                <a16:creationId xmlns:a16="http://schemas.microsoft.com/office/drawing/2014/main" id="{B1948E38-8FB0-4E51-A01C-C88794372E50}"/>
              </a:ext>
            </a:extLst>
          </p:cNvPr>
          <p:cNvSpPr>
            <a:spLocks noGrp="1"/>
          </p:cNvSpPr>
          <p:nvPr>
            <p:ph idx="46" hasCustomPrompt="1"/>
          </p:nvPr>
        </p:nvSpPr>
        <p:spPr>
          <a:xfrm>
            <a:off x="6323624"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1" rtl="0"/>
            <a:r>
              <a:rPr lang="fi-FI" dirty="0" err="1"/>
              <a:t>Nulla</a:t>
            </a:r>
            <a:r>
              <a:rPr lang="fi-FI" dirty="0"/>
              <a:t> </a:t>
            </a:r>
            <a:r>
              <a:rPr lang="fi-FI" dirty="0" err="1"/>
              <a:t>vestibulum</a:t>
            </a:r>
            <a:r>
              <a:rPr lang="fi-FI" dirty="0"/>
              <a:t>, </a:t>
            </a:r>
            <a:r>
              <a:rPr lang="fi-FI" dirty="0" err="1"/>
              <a:t>erat</a:t>
            </a:r>
            <a:r>
              <a:rPr lang="fi-FI" dirty="0"/>
              <a:t> in </a:t>
            </a:r>
            <a:r>
              <a:rPr lang="fi-FI" dirty="0" err="1"/>
              <a:t>vehicula</a:t>
            </a:r>
            <a:r>
              <a:rPr lang="fi-FI" dirty="0"/>
              <a:t> </a:t>
            </a:r>
            <a:r>
              <a:rPr lang="fi-FI" dirty="0" err="1"/>
              <a:t>rhoncus</a:t>
            </a:r>
            <a:r>
              <a:rPr lang="fi-FI" dirty="0"/>
              <a:t>, </a:t>
            </a:r>
            <a:r>
              <a:rPr lang="fi-FI" dirty="0" err="1"/>
              <a:t>nisi</a:t>
            </a:r>
            <a:r>
              <a:rPr lang="fi-FI" dirty="0"/>
              <a:t> </a:t>
            </a:r>
            <a:r>
              <a:rPr lang="fi-FI" dirty="0" err="1"/>
              <a:t>enim</a:t>
            </a:r>
            <a:r>
              <a:rPr lang="fi-FI" dirty="0"/>
              <a:t> </a:t>
            </a:r>
            <a:r>
              <a:rPr lang="fi-FI" dirty="0" err="1"/>
              <a:t>convallis</a:t>
            </a:r>
            <a:r>
              <a:rPr lang="fi-FI" dirty="0"/>
              <a:t> </a:t>
            </a:r>
            <a:r>
              <a:rPr lang="fi-FI" dirty="0" err="1"/>
              <a:t>purus</a:t>
            </a:r>
            <a:r>
              <a:rPr lang="fi-FI" dirty="0"/>
              <a:t>, </a:t>
            </a:r>
            <a:r>
              <a:rPr lang="fi-FI" dirty="0" err="1"/>
              <a:t>vel</a:t>
            </a:r>
            <a:r>
              <a:rPr lang="fi-FI" dirty="0"/>
              <a:t> </a:t>
            </a:r>
            <a:r>
              <a:rPr lang="fi-FI" dirty="0" err="1"/>
              <a:t>eleifend</a:t>
            </a:r>
            <a:r>
              <a:rPr lang="fi-FI" dirty="0"/>
              <a:t> libero </a:t>
            </a:r>
            <a:r>
              <a:rPr lang="fi-FI" dirty="0" err="1"/>
              <a:t>ligula</a:t>
            </a:r>
            <a:r>
              <a:rPr lang="fi-FI" dirty="0"/>
              <a:t> at </a:t>
            </a:r>
            <a:r>
              <a:rPr lang="fi-FI" dirty="0" err="1"/>
              <a:t>tortor</a:t>
            </a:r>
            <a:r>
              <a:rPr lang="fi-FI" dirty="0"/>
              <a:t>. </a:t>
            </a:r>
          </a:p>
        </p:txBody>
      </p:sp>
      <p:sp>
        <p:nvSpPr>
          <p:cNvPr id="47" name="Vertailu, vasen paikkamerkki 2">
            <a:extLst>
              <a:ext uri="{FF2B5EF4-FFF2-40B4-BE49-F238E27FC236}">
                <a16:creationId xmlns:a16="http://schemas.microsoft.com/office/drawing/2014/main" id="{78A963F8-6F6E-440E-B3B3-DDE13C083A36}"/>
              </a:ext>
            </a:extLst>
          </p:cNvPr>
          <p:cNvSpPr>
            <a:spLocks noGrp="1"/>
          </p:cNvSpPr>
          <p:nvPr>
            <p:ph type="body" sz="quarter" idx="37" hasCustomPrompt="1"/>
          </p:nvPr>
        </p:nvSpPr>
        <p:spPr>
          <a:xfrm>
            <a:off x="2219722"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dirty="0"/>
              <a:t>27.3.2023</a:t>
            </a:r>
          </a:p>
        </p:txBody>
      </p:sp>
      <p:sp>
        <p:nvSpPr>
          <p:cNvPr id="48" name="Vertailu, vasen paikkamerkki 2">
            <a:extLst>
              <a:ext uri="{FF2B5EF4-FFF2-40B4-BE49-F238E27FC236}">
                <a16:creationId xmlns:a16="http://schemas.microsoft.com/office/drawing/2014/main" id="{78A963F8-6F6E-440E-B3B3-DDE13C083A36}"/>
              </a:ext>
            </a:extLst>
          </p:cNvPr>
          <p:cNvSpPr>
            <a:spLocks noGrp="1"/>
          </p:cNvSpPr>
          <p:nvPr>
            <p:ph type="body" sz="quarter" idx="47" hasCustomPrompt="1"/>
          </p:nvPr>
        </p:nvSpPr>
        <p:spPr>
          <a:xfrm>
            <a:off x="775595"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dirty="0"/>
              <a:t>13.2.2023</a:t>
            </a:r>
          </a:p>
        </p:txBody>
      </p:sp>
      <p:sp>
        <p:nvSpPr>
          <p:cNvPr id="50" name="Vertailu, vasen paikkamerkki 2">
            <a:extLst>
              <a:ext uri="{FF2B5EF4-FFF2-40B4-BE49-F238E27FC236}">
                <a16:creationId xmlns:a16="http://schemas.microsoft.com/office/drawing/2014/main" id="{78A963F8-6F6E-440E-B3B3-DDE13C083A36}"/>
              </a:ext>
            </a:extLst>
          </p:cNvPr>
          <p:cNvSpPr>
            <a:spLocks noGrp="1"/>
          </p:cNvSpPr>
          <p:nvPr>
            <p:ph type="body" sz="quarter" idx="48" hasCustomPrompt="1"/>
          </p:nvPr>
        </p:nvSpPr>
        <p:spPr>
          <a:xfrm>
            <a:off x="3744850"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dirty="0"/>
              <a:t>18.5.2023</a:t>
            </a:r>
          </a:p>
        </p:txBody>
      </p:sp>
      <p:sp>
        <p:nvSpPr>
          <p:cNvPr id="51" name="Vertailu, vasen paikkamerkki 2">
            <a:extLst>
              <a:ext uri="{FF2B5EF4-FFF2-40B4-BE49-F238E27FC236}">
                <a16:creationId xmlns:a16="http://schemas.microsoft.com/office/drawing/2014/main" id="{78A963F8-6F6E-440E-B3B3-DDE13C083A36}"/>
              </a:ext>
            </a:extLst>
          </p:cNvPr>
          <p:cNvSpPr>
            <a:spLocks noGrp="1"/>
          </p:cNvSpPr>
          <p:nvPr>
            <p:ph type="body" sz="quarter" idx="49" hasCustomPrompt="1"/>
          </p:nvPr>
        </p:nvSpPr>
        <p:spPr>
          <a:xfrm>
            <a:off x="5312560"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dirty="0"/>
              <a:t>10.7.2023</a:t>
            </a:r>
          </a:p>
        </p:txBody>
      </p:sp>
      <p:sp>
        <p:nvSpPr>
          <p:cNvPr id="52" name="Vertailu, vasen paikkamerkki 2">
            <a:extLst>
              <a:ext uri="{FF2B5EF4-FFF2-40B4-BE49-F238E27FC236}">
                <a16:creationId xmlns:a16="http://schemas.microsoft.com/office/drawing/2014/main" id="{78A963F8-6F6E-440E-B3B3-DDE13C083A36}"/>
              </a:ext>
            </a:extLst>
          </p:cNvPr>
          <p:cNvSpPr>
            <a:spLocks noGrp="1"/>
          </p:cNvSpPr>
          <p:nvPr>
            <p:ph type="body" sz="quarter" idx="50" hasCustomPrompt="1"/>
          </p:nvPr>
        </p:nvSpPr>
        <p:spPr>
          <a:xfrm>
            <a:off x="6714105"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dirty="0"/>
              <a:t>5.9.2023</a:t>
            </a:r>
          </a:p>
        </p:txBody>
      </p:sp>
      <p:sp>
        <p:nvSpPr>
          <p:cNvPr id="53" name="Vertailu, vasen paikkamerkki 2">
            <a:extLst>
              <a:ext uri="{FF2B5EF4-FFF2-40B4-BE49-F238E27FC236}">
                <a16:creationId xmlns:a16="http://schemas.microsoft.com/office/drawing/2014/main" id="{78A963F8-6F6E-440E-B3B3-DDE13C083A36}"/>
              </a:ext>
            </a:extLst>
          </p:cNvPr>
          <p:cNvSpPr>
            <a:spLocks noGrp="1"/>
          </p:cNvSpPr>
          <p:nvPr>
            <p:ph type="body" sz="quarter" idx="51" hasCustomPrompt="1"/>
          </p:nvPr>
        </p:nvSpPr>
        <p:spPr>
          <a:xfrm>
            <a:off x="8405399"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dirty="0"/>
              <a:t>7.10.2023</a:t>
            </a:r>
          </a:p>
        </p:txBody>
      </p:sp>
      <p:sp>
        <p:nvSpPr>
          <p:cNvPr id="54" name="Vertailu, vasen paikkamerkki 2">
            <a:extLst>
              <a:ext uri="{FF2B5EF4-FFF2-40B4-BE49-F238E27FC236}">
                <a16:creationId xmlns:a16="http://schemas.microsoft.com/office/drawing/2014/main" id="{78A963F8-6F6E-440E-B3B3-DDE13C083A36}"/>
              </a:ext>
            </a:extLst>
          </p:cNvPr>
          <p:cNvSpPr>
            <a:spLocks noGrp="1"/>
          </p:cNvSpPr>
          <p:nvPr>
            <p:ph type="body" sz="quarter" idx="52" hasCustomPrompt="1"/>
          </p:nvPr>
        </p:nvSpPr>
        <p:spPr>
          <a:xfrm>
            <a:off x="9683361"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dirty="0"/>
              <a:t>12.12.2023</a:t>
            </a:r>
          </a:p>
        </p:txBody>
      </p:sp>
      <p:sp>
        <p:nvSpPr>
          <p:cNvPr id="62" name="Sisällön paikkamerkki 2">
            <a:extLst>
              <a:ext uri="{FF2B5EF4-FFF2-40B4-BE49-F238E27FC236}">
                <a16:creationId xmlns:a16="http://schemas.microsoft.com/office/drawing/2014/main" id="{B1948E38-8FB0-4E51-A01C-C88794372E50}"/>
              </a:ext>
            </a:extLst>
          </p:cNvPr>
          <p:cNvSpPr>
            <a:spLocks noGrp="1"/>
          </p:cNvSpPr>
          <p:nvPr>
            <p:ph idx="53" hasCustomPrompt="1"/>
          </p:nvPr>
        </p:nvSpPr>
        <p:spPr>
          <a:xfrm>
            <a:off x="9292880"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1" rtl="0"/>
            <a:r>
              <a:rPr lang="fi-FI" dirty="0" err="1"/>
              <a:t>Nulla</a:t>
            </a:r>
            <a:r>
              <a:rPr lang="fi-FI" dirty="0"/>
              <a:t> </a:t>
            </a:r>
            <a:r>
              <a:rPr lang="fi-FI" dirty="0" err="1"/>
              <a:t>vestibulum</a:t>
            </a:r>
            <a:r>
              <a:rPr lang="fi-FI" dirty="0"/>
              <a:t>, </a:t>
            </a:r>
            <a:r>
              <a:rPr lang="fi-FI" dirty="0" err="1"/>
              <a:t>erat</a:t>
            </a:r>
            <a:r>
              <a:rPr lang="fi-FI" dirty="0"/>
              <a:t> in </a:t>
            </a:r>
            <a:r>
              <a:rPr lang="fi-FI" dirty="0" err="1"/>
              <a:t>vehicula</a:t>
            </a:r>
            <a:r>
              <a:rPr lang="fi-FI" dirty="0"/>
              <a:t> </a:t>
            </a:r>
            <a:r>
              <a:rPr lang="fi-FI" dirty="0" err="1"/>
              <a:t>rhoncus</a:t>
            </a:r>
            <a:r>
              <a:rPr lang="fi-FI" dirty="0"/>
              <a:t>, </a:t>
            </a:r>
            <a:r>
              <a:rPr lang="fi-FI" dirty="0" err="1"/>
              <a:t>nisi</a:t>
            </a:r>
            <a:r>
              <a:rPr lang="fi-FI" dirty="0"/>
              <a:t> </a:t>
            </a:r>
            <a:r>
              <a:rPr lang="fi-FI" dirty="0" err="1"/>
              <a:t>enim</a:t>
            </a:r>
            <a:r>
              <a:rPr lang="fi-FI" dirty="0"/>
              <a:t> </a:t>
            </a:r>
            <a:r>
              <a:rPr lang="fi-FI" dirty="0" err="1"/>
              <a:t>convallis</a:t>
            </a:r>
            <a:r>
              <a:rPr lang="fi-FI" dirty="0"/>
              <a:t> </a:t>
            </a:r>
            <a:r>
              <a:rPr lang="fi-FI" dirty="0" err="1"/>
              <a:t>purus</a:t>
            </a:r>
            <a:r>
              <a:rPr lang="fi-FI" dirty="0"/>
              <a:t>, </a:t>
            </a:r>
            <a:r>
              <a:rPr lang="fi-FI" dirty="0" err="1"/>
              <a:t>vel</a:t>
            </a:r>
            <a:r>
              <a:rPr lang="fi-FI" dirty="0"/>
              <a:t> </a:t>
            </a:r>
            <a:r>
              <a:rPr lang="fi-FI" dirty="0" err="1"/>
              <a:t>eleifend</a:t>
            </a:r>
            <a:r>
              <a:rPr lang="fi-FI" dirty="0"/>
              <a:t> libero </a:t>
            </a:r>
            <a:r>
              <a:rPr lang="fi-FI" dirty="0" err="1"/>
              <a:t>ligula</a:t>
            </a:r>
            <a:r>
              <a:rPr lang="fi-FI" dirty="0"/>
              <a:t> at </a:t>
            </a:r>
            <a:r>
              <a:rPr lang="fi-FI" dirty="0" err="1"/>
              <a:t>tortor</a:t>
            </a:r>
            <a:r>
              <a:rPr lang="fi-FI" dirty="0"/>
              <a:t>. </a:t>
            </a:r>
          </a:p>
        </p:txBody>
      </p:sp>
    </p:spTree>
    <p:extLst>
      <p:ext uri="{BB962C8B-B14F-4D97-AF65-F5344CB8AC3E}">
        <p14:creationId xmlns:p14="http://schemas.microsoft.com/office/powerpoint/2010/main" val="1718355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1_Väliotsikkodia">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5"/>
                </a:solidFill>
              </a:defRPr>
            </a:lvl1pPr>
          </a:lstStyle>
          <a:p>
            <a:pPr rtl="0"/>
            <a:r>
              <a:rPr lang="fi-FI" dirty="0"/>
              <a:t>40 pt </a:t>
            </a:r>
            <a:r>
              <a:rPr lang="fi-FI" dirty="0" err="1"/>
              <a:t>Väliotikkodia</a:t>
            </a:r>
            <a:r>
              <a:rPr lang="fi-FI" dirty="0"/>
              <a:t> 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5"/>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dirty="0"/>
              <a:t>1</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5"/>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5"/>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024754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2_Väliotsikkodia">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1"/>
                </a:solidFill>
              </a:defRPr>
            </a:lvl1pPr>
          </a:lstStyle>
          <a:p>
            <a:pPr rtl="0"/>
            <a:r>
              <a:rPr lang="fi-FI" dirty="0"/>
              <a:t>40 pt </a:t>
            </a:r>
            <a:r>
              <a:rPr lang="fi-FI" dirty="0" err="1"/>
              <a:t>Väliotikkodia</a:t>
            </a:r>
            <a:r>
              <a:rPr lang="fi-FI" dirty="0"/>
              <a:t> 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dirty="0"/>
              <a:t>2</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1"/>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98833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3_Väliotsikkodia">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6"/>
                </a:solidFill>
              </a:defRPr>
            </a:lvl1pPr>
          </a:lstStyle>
          <a:p>
            <a:pPr rtl="0"/>
            <a:r>
              <a:rPr lang="fi-FI" dirty="0"/>
              <a:t>40 pt </a:t>
            </a:r>
            <a:r>
              <a:rPr lang="fi-FI" dirty="0" err="1"/>
              <a:t>Väliotikkodia</a:t>
            </a:r>
            <a:r>
              <a:rPr lang="fi-FI" dirty="0"/>
              <a:t> 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6"/>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dirty="0"/>
              <a:t>3</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20" name="Group 19"/>
          <p:cNvGrpSpPr>
            <a:grpSpLocks noChangeAspect="1"/>
          </p:cNvGrpSpPr>
          <p:nvPr userDrawn="1"/>
        </p:nvGrpSpPr>
        <p:grpSpPr bwMode="auto">
          <a:xfrm>
            <a:off x="7968652" y="2286000"/>
            <a:ext cx="4223348" cy="4572000"/>
            <a:chOff x="2768" y="1"/>
            <a:chExt cx="5984" cy="6478"/>
          </a:xfrm>
          <a:solidFill>
            <a:schemeClr val="accent6"/>
          </a:solidFill>
        </p:grpSpPr>
        <p:sp>
          <p:nvSpPr>
            <p:cNvPr id="21"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07416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taatti">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1177096"/>
            <a:ext cx="8000509" cy="2770232"/>
          </a:xfrm>
        </p:spPr>
        <p:txBody>
          <a:bodyPr rtlCol="0" anchor="t"/>
          <a:lstStyle>
            <a:lvl1pPr rtl="0">
              <a:lnSpc>
                <a:spcPct val="95000"/>
              </a:lnSpc>
              <a:defRPr sz="4000" b="0" baseline="0">
                <a:solidFill>
                  <a:schemeClr val="accent4"/>
                </a:solidFill>
              </a:defRPr>
            </a:lvl1pPr>
          </a:lstStyle>
          <a:p>
            <a:pPr rtl="0"/>
            <a:r>
              <a:rPr lang="fi-FI" dirty="0"/>
              <a:t>40 pt Sitaatti/</a:t>
            </a:r>
            <a:r>
              <a:rPr lang="fi-FI" dirty="0" err="1"/>
              <a:t>Oneliner</a:t>
            </a:r>
            <a:r>
              <a:rPr lang="fi-FI" dirty="0"/>
              <a:t> 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 </a:t>
            </a:r>
            <a:r>
              <a:rPr lang="fi-FI" dirty="0" err="1"/>
              <a:t>mauris</a:t>
            </a:r>
            <a:r>
              <a:rPr lang="fi-FI" dirty="0"/>
              <a:t> </a:t>
            </a:r>
            <a:r>
              <a:rPr lang="fi-FI" dirty="0" err="1"/>
              <a:t>mollis</a:t>
            </a:r>
            <a:r>
              <a:rPr lang="fi-FI" dirty="0"/>
              <a:t> </a:t>
            </a:r>
            <a:r>
              <a:rPr lang="fi-FI" dirty="0" err="1"/>
              <a:t>porta</a:t>
            </a:r>
            <a:r>
              <a:rPr lang="fi-FI" dirty="0"/>
              <a:t> </a:t>
            </a:r>
            <a:r>
              <a:rPr lang="fi-FI" dirty="0" err="1"/>
              <a:t>ultrices</a:t>
            </a:r>
            <a:r>
              <a:rPr lang="fi-FI" dirty="0"/>
              <a:t> </a:t>
            </a:r>
            <a:r>
              <a:rPr lang="fi-FI" dirty="0" err="1"/>
              <a:t>proin</a:t>
            </a:r>
            <a:r>
              <a:rPr lang="fi-FI" dirty="0"/>
              <a:t> at </a:t>
            </a:r>
            <a:r>
              <a:rPr lang="fi-FI" dirty="0" err="1"/>
              <a:t>lorem</a:t>
            </a:r>
            <a:r>
              <a:rPr lang="fi-FI" dirty="0"/>
              <a:t> </a:t>
            </a:r>
            <a:r>
              <a:rPr lang="fi-FI" dirty="0" err="1"/>
              <a:t>quis</a:t>
            </a:r>
            <a:r>
              <a:rPr lang="fi-FI" dirty="0"/>
              <a:t> </a:t>
            </a:r>
            <a:r>
              <a:rPr lang="fi-FI" dirty="0" err="1"/>
              <a:t>leo</a:t>
            </a:r>
            <a:endParaRPr lang="fi-FI" dirty="0"/>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4"/>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4"/>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113600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dia">
    <p:bg>
      <p:bgPr>
        <a:solidFill>
          <a:schemeClr val="accent2"/>
        </a:solidFill>
        <a:effectLst/>
      </p:bgPr>
    </p:bg>
    <p:spTree>
      <p:nvGrpSpPr>
        <p:cNvPr id="1" name=""/>
        <p:cNvGrpSpPr/>
        <p:nvPr/>
      </p:nvGrpSpPr>
      <p:grpSpPr>
        <a:xfrm>
          <a:off x="0" y="0"/>
          <a:ext cx="0" cy="0"/>
          <a:chOff x="0" y="0"/>
          <a:chExt cx="0" cy="0"/>
        </a:xfrm>
      </p:grpSpPr>
      <p:sp>
        <p:nvSpPr>
          <p:cNvPr id="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2192000"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Tree>
    <p:extLst>
      <p:ext uri="{BB962C8B-B14F-4D97-AF65-F5344CB8AC3E}">
        <p14:creationId xmlns:p14="http://schemas.microsoft.com/office/powerpoint/2010/main" val="3569074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ppudia">
    <p:bg>
      <p:bgPr>
        <a:solidFill>
          <a:schemeClr val="accent1"/>
        </a:solidFill>
        <a:effectLst/>
      </p:bgPr>
    </p:bg>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1" y="1917506"/>
            <a:ext cx="2673531" cy="3046379"/>
          </a:xfrm>
          <a:solidFill>
            <a:schemeClr val="bg2"/>
          </a:solidFill>
        </p:spPr>
        <p:txBody>
          <a:bodyPr tIns="1584000" rtlCol="0" anchor="t"/>
          <a:lstStyle>
            <a:lvl1pPr marL="0" indent="0" algn="ctr">
              <a:buNone/>
              <a:defRPr sz="1200" i="1" baseline="0">
                <a:latin typeface="Times New Roman" panose="02020603050405020304" pitchFamily="18" charset="0"/>
                <a:cs typeface="Times New Roman" panose="02020603050405020304" pitchFamily="18" charset="0"/>
              </a:defRPr>
            </a:lvl1pPr>
          </a:lstStyle>
          <a:p>
            <a:pPr rtl="0"/>
            <a:r>
              <a:rPr lang="fi-FI" dirty="0"/>
              <a:t>Lisää tai vedä henkilökuvasi tähän</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442669" y="1928284"/>
            <a:ext cx="4778220" cy="658154"/>
          </a:xfrm>
        </p:spPr>
        <p:txBody>
          <a:bodyPr rtlCol="0" anchor="t"/>
          <a:lstStyle>
            <a:lvl1pPr rtl="0">
              <a:lnSpc>
                <a:spcPct val="100000"/>
              </a:lnSpc>
              <a:defRPr sz="5200" b="0">
                <a:solidFill>
                  <a:schemeClr val="bg2"/>
                </a:solidFill>
              </a:defRPr>
            </a:lvl1pPr>
          </a:lstStyle>
          <a:p>
            <a:pPr rtl="0"/>
            <a:r>
              <a:rPr lang="fi-FI" dirty="0"/>
              <a:t>Kiitos!</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433960" y="3048994"/>
            <a:ext cx="4786929" cy="596809"/>
          </a:xfrm>
        </p:spPr>
        <p:txBody>
          <a:bodyPr rtlCol="0">
            <a:normAutofit/>
          </a:bodyPr>
          <a:lstStyle>
            <a:lvl1pPr marL="0" indent="0" rtl="0">
              <a:lnSpc>
                <a:spcPct val="100000"/>
              </a:lnSpc>
              <a:spcBef>
                <a:spcPts val="0"/>
              </a:spcBef>
              <a:spcAft>
                <a:spcPts val="0"/>
              </a:spcAft>
              <a:buFont typeface="Arial" panose="020B0604020202020204" pitchFamily="34" charset="0"/>
              <a:buNone/>
              <a:defRPr sz="1600">
                <a:solidFill>
                  <a:schemeClr val="bg2"/>
                </a:solidFill>
              </a:defRPr>
            </a:lvl1pPr>
            <a:lvl2pPr marL="552450" indent="-285750">
              <a:lnSpc>
                <a:spcPct val="100000"/>
              </a:lnSpc>
              <a:spcBef>
                <a:spcPts val="0"/>
              </a:spcBef>
              <a:spcAft>
                <a:spcPts val="1000"/>
              </a:spcAft>
              <a:buFont typeface="Arial" panose="020B0604020202020204" pitchFamily="34" charset="0"/>
              <a:buChar char="•"/>
              <a:defRPr>
                <a:solidFill>
                  <a:schemeClr val="bg2"/>
                </a:solidFill>
              </a:defRPr>
            </a:lvl2pPr>
            <a:lvl3pPr marL="542925" indent="0">
              <a:buNone/>
              <a:defRPr/>
            </a:lvl3pPr>
            <a:lvl4pPr marL="809625" indent="0">
              <a:buNone/>
              <a:defRPr/>
            </a:lvl4pPr>
            <a:lvl5pPr marL="1076325" indent="0">
              <a:buNone/>
              <a:defRPr/>
            </a:lvl5pPr>
          </a:lstStyle>
          <a:p>
            <a:pPr lvl="0" rtl="0"/>
            <a:r>
              <a:rPr lang="fi-FI" dirty="0"/>
              <a:t>@</a:t>
            </a:r>
            <a:r>
              <a:rPr lang="fi-FI" dirty="0" err="1"/>
              <a:t>someprofiilit</a:t>
            </a:r>
            <a:r>
              <a:rPr lang="fi-FI" dirty="0"/>
              <a:t> etc.</a:t>
            </a:r>
          </a:p>
          <a:p>
            <a:pPr lvl="0" rtl="0"/>
            <a:r>
              <a:rPr lang="fi-FI" dirty="0"/>
              <a:t>@</a:t>
            </a:r>
            <a:r>
              <a:rPr lang="fi-FI" dirty="0" err="1"/>
              <a:t>someprofiili</a:t>
            </a:r>
            <a:endParaRPr lang="fi-FI" dirty="0"/>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19"/>
          <p:cNvGrpSpPr>
            <a:grpSpLocks noChangeAspect="1"/>
          </p:cNvGrpSpPr>
          <p:nvPr userDrawn="1"/>
        </p:nvGrpSpPr>
        <p:grpSpPr bwMode="auto">
          <a:xfrm>
            <a:off x="7968652" y="2286000"/>
            <a:ext cx="4223348" cy="4572000"/>
            <a:chOff x="2768" y="1"/>
            <a:chExt cx="5984" cy="6478"/>
          </a:xfrm>
          <a:solidFill>
            <a:schemeClr val="bg2"/>
          </a:solidFill>
        </p:grpSpPr>
        <p:sp>
          <p:nvSpPr>
            <p:cNvPr id="16"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3" name="Tekstin paikkamerkki 6">
            <a:extLst>
              <a:ext uri="{FF2B5EF4-FFF2-40B4-BE49-F238E27FC236}">
                <a16:creationId xmlns:a16="http://schemas.microsoft.com/office/drawing/2014/main" id="{755213BF-EF6D-45DC-A01B-DE6C2F23A6D2}"/>
              </a:ext>
            </a:extLst>
          </p:cNvPr>
          <p:cNvSpPr>
            <a:spLocks noGrp="1"/>
          </p:cNvSpPr>
          <p:nvPr>
            <p:ph type="body" sz="quarter" idx="33" hasCustomPrompt="1"/>
          </p:nvPr>
        </p:nvSpPr>
        <p:spPr>
          <a:xfrm>
            <a:off x="3433960" y="3790041"/>
            <a:ext cx="4786929" cy="1051925"/>
          </a:xfrm>
        </p:spPr>
        <p:txBody>
          <a:bodyPr rtlCol="0" anchor="t"/>
          <a:lstStyle>
            <a:lvl1pPr marL="0" indent="0" algn="l">
              <a:lnSpc>
                <a:spcPct val="100000"/>
              </a:lnSpc>
              <a:spcBef>
                <a:spcPts val="0"/>
              </a:spcBef>
              <a:buNone/>
              <a:defRPr sz="120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Nimi Sukunimi</a:t>
            </a:r>
          </a:p>
          <a:p>
            <a:pPr lvl="0" rtl="0"/>
            <a:r>
              <a:rPr lang="fi-FI" dirty="0"/>
              <a:t>Titteli </a:t>
            </a:r>
          </a:p>
          <a:p>
            <a:pPr lvl="0" rtl="0"/>
            <a:r>
              <a:rPr lang="fi-FI" dirty="0"/>
              <a:t>Etc.</a:t>
            </a:r>
          </a:p>
        </p:txBody>
      </p:sp>
    </p:spTree>
    <p:extLst>
      <p:ext uri="{BB962C8B-B14F-4D97-AF65-F5344CB8AC3E}">
        <p14:creationId xmlns:p14="http://schemas.microsoft.com/office/powerpoint/2010/main" val="45238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ksi_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i-FI"/>
              <a:t>Lisää otsikko</a:t>
            </a:r>
          </a:p>
        </p:txBody>
      </p:sp>
      <p:sp>
        <p:nvSpPr>
          <p:cNvPr id="3" name="Content Placeholder 2"/>
          <p:cNvSpPr>
            <a:spLocks noGrp="1"/>
          </p:cNvSpPr>
          <p:nvPr>
            <p:ph sz="half" idx="1" hasCustomPrompt="1"/>
          </p:nvPr>
        </p:nvSpPr>
        <p:spPr>
          <a:xfrm>
            <a:off x="498764" y="1655089"/>
            <a:ext cx="5403272" cy="4464050"/>
          </a:xfrm>
        </p:spPr>
        <p:txBody>
          <a:bodyPr/>
          <a:lstStyle>
            <a:lvl1pPr>
              <a:defRPr sz="1800">
                <a:solidFill>
                  <a:schemeClr val="bg2">
                    <a:lumMod val="50000"/>
                  </a:schemeClr>
                </a:solidFill>
              </a:defRPr>
            </a:lvl1pPr>
            <a:lvl2pPr>
              <a:defRPr sz="1800">
                <a:solidFill>
                  <a:schemeClr val="bg2">
                    <a:lumMod val="50000"/>
                  </a:schemeClr>
                </a:solidFill>
              </a:defRPr>
            </a:lvl2pPr>
            <a:lvl3pPr>
              <a:defRPr sz="18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marL="1878012" indent="0">
              <a:buNone/>
              <a:defRPr sz="1800">
                <a:solidFill>
                  <a:schemeClr val="bg2">
                    <a:lumMod val="50000"/>
                  </a:schemeClr>
                </a:solidFill>
              </a:defRPr>
            </a:lvl9pPr>
          </a:lstStyle>
          <a:p>
            <a:pPr lvl="0"/>
            <a:r>
              <a:rPr lang="fi-FI"/>
              <a:t>Lisää sisätöä</a:t>
            </a:r>
          </a:p>
          <a:p>
            <a:pPr lvl="1"/>
            <a:r>
              <a:rPr lang="fi-FI"/>
              <a:t>toinen taso</a:t>
            </a:r>
          </a:p>
          <a:p>
            <a:pPr lvl="2"/>
            <a:r>
              <a:rPr lang="fi-FI"/>
              <a:t>kolmas taso</a:t>
            </a:r>
          </a:p>
          <a:p>
            <a:pPr lvl="3"/>
            <a:r>
              <a:rPr lang="fi-FI"/>
              <a:t>neljäs taso</a:t>
            </a:r>
          </a:p>
          <a:p>
            <a:pPr lvl="4"/>
            <a:r>
              <a:rPr lang="fi-FI"/>
              <a:t>viides taso</a:t>
            </a:r>
          </a:p>
        </p:txBody>
      </p:sp>
      <p:sp>
        <p:nvSpPr>
          <p:cNvPr id="4" name="Content Placeholder 3"/>
          <p:cNvSpPr>
            <a:spLocks noGrp="1"/>
          </p:cNvSpPr>
          <p:nvPr>
            <p:ph sz="half" idx="2" hasCustomPrompt="1"/>
          </p:nvPr>
        </p:nvSpPr>
        <p:spPr>
          <a:xfrm>
            <a:off x="6244936" y="1634307"/>
            <a:ext cx="5413664" cy="4464050"/>
          </a:xfrm>
        </p:spPr>
        <p:txBody>
          <a:bodyPr/>
          <a:lstStyle>
            <a:lvl1pPr>
              <a:buClr>
                <a:schemeClr val="accent1"/>
              </a:buClr>
              <a:defRPr sz="1800">
                <a:solidFill>
                  <a:schemeClr val="bg2">
                    <a:lumMod val="50000"/>
                  </a:schemeClr>
                </a:solidFill>
              </a:defRPr>
            </a:lvl1pPr>
            <a:lvl2pPr>
              <a:buClr>
                <a:schemeClr val="accent1"/>
              </a:buClr>
              <a:defRPr sz="1800">
                <a:solidFill>
                  <a:schemeClr val="bg2">
                    <a:lumMod val="50000"/>
                  </a:schemeClr>
                </a:solidFill>
              </a:defRPr>
            </a:lvl2pPr>
            <a:lvl3pPr>
              <a:buClr>
                <a:schemeClr val="accent1"/>
              </a:buClr>
              <a:defRPr sz="1800">
                <a:solidFill>
                  <a:schemeClr val="bg2">
                    <a:lumMod val="50000"/>
                  </a:schemeClr>
                </a:solidFill>
              </a:defRPr>
            </a:lvl3pPr>
            <a:lvl4pPr>
              <a:buClr>
                <a:schemeClr val="accent1"/>
              </a:buClr>
              <a:defRPr sz="1800">
                <a:solidFill>
                  <a:schemeClr val="bg2">
                    <a:lumMod val="50000"/>
                  </a:schemeClr>
                </a:solidFill>
              </a:defRPr>
            </a:lvl4pPr>
            <a:lvl5pPr>
              <a:buClr>
                <a:schemeClr val="accent1"/>
              </a:buClr>
              <a:defRPr sz="1800">
                <a:solidFill>
                  <a:schemeClr val="bg2">
                    <a:lumMod val="50000"/>
                  </a:schemeClr>
                </a:solidFill>
              </a:defRPr>
            </a:lvl5pPr>
            <a:lvl6pPr>
              <a:defRPr sz="1800">
                <a:solidFill>
                  <a:schemeClr val="bg2">
                    <a:lumMod val="50000"/>
                  </a:schemeClr>
                </a:solidFill>
              </a:defRPr>
            </a:lvl6pPr>
            <a:lvl7pPr>
              <a:defRPr sz="1800">
                <a:solidFill>
                  <a:schemeClr val="bg2">
                    <a:lumMod val="50000"/>
                  </a:schemeClr>
                </a:solidFill>
              </a:defRPr>
            </a:lvl7pPr>
            <a:lvl8pPr>
              <a:defRPr sz="1800">
                <a:solidFill>
                  <a:schemeClr val="bg2">
                    <a:lumMod val="50000"/>
                  </a:schemeClr>
                </a:solidFill>
              </a:defRPr>
            </a:lvl8pPr>
            <a:lvl9pPr>
              <a:defRPr sz="1800">
                <a:solidFill>
                  <a:schemeClr val="bg2">
                    <a:lumMod val="50000"/>
                  </a:schemeClr>
                </a:solidFill>
              </a:defRPr>
            </a:lvl9p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eksti+kuva">
    <p:bg>
      <p:bgPr>
        <a:solidFill>
          <a:schemeClr val="bg1"/>
        </a:solidFill>
        <a:effectLst/>
      </p:bgPr>
    </p:bg>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5991224"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6577692" y="409576"/>
            <a:ext cx="5149901" cy="1352038"/>
          </a:xfrm>
        </p:spPr>
        <p:txBody>
          <a:bodyPr rtlCol="0" anchor="t"/>
          <a:lstStyle>
            <a:lvl1pPr rtl="0">
              <a:lnSpc>
                <a:spcPct val="100000"/>
              </a:lnSpc>
              <a:defRPr sz="3200" b="0">
                <a:solidFill>
                  <a:schemeClr val="tx1"/>
                </a:solidFill>
              </a:defRPr>
            </a:lvl1pPr>
          </a:lstStyle>
          <a:p>
            <a:pPr rtl="0"/>
            <a:r>
              <a:rPr lang="fi-FI" dirty="0"/>
              <a:t>2 </a:t>
            </a:r>
            <a:r>
              <a:rPr lang="fi-FI" dirty="0" err="1"/>
              <a:t>Teksti+kuva</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000876" y="2266951"/>
            <a:ext cx="4762499"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tx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dirty="0"/>
              <a:t>18 pt </a:t>
            </a:r>
            <a:r>
              <a:rPr lang="fi-FI" dirty="0" err="1"/>
              <a:t>Sed</a:t>
            </a:r>
            <a:r>
              <a:rPr lang="fi-FI" dirty="0"/>
              <a:t> </a:t>
            </a:r>
            <a:r>
              <a:rPr lang="fi-FI" dirty="0" err="1"/>
              <a:t>finibus</a:t>
            </a:r>
            <a:r>
              <a:rPr lang="fi-FI" dirty="0"/>
              <a:t> </a:t>
            </a:r>
            <a:r>
              <a:rPr lang="fi-FI" dirty="0" err="1"/>
              <a:t>risus</a:t>
            </a:r>
            <a:r>
              <a:rPr lang="fi-FI" dirty="0"/>
              <a:t> </a:t>
            </a:r>
            <a:r>
              <a:rPr lang="fi-FI" dirty="0" err="1"/>
              <a:t>justo</a:t>
            </a:r>
            <a:r>
              <a:rPr lang="fi-FI" dirty="0"/>
              <a:t>, </a:t>
            </a:r>
            <a:r>
              <a:rPr lang="fi-FI" dirty="0" err="1"/>
              <a:t>eu</a:t>
            </a:r>
            <a:r>
              <a:rPr lang="fi-FI" dirty="0"/>
              <a:t> </a:t>
            </a:r>
            <a:r>
              <a:rPr lang="fi-FI" dirty="0" err="1"/>
              <a:t>rutrum</a:t>
            </a:r>
            <a:r>
              <a:rPr lang="fi-FI" dirty="0"/>
              <a:t> </a:t>
            </a:r>
            <a:r>
              <a:rPr lang="fi-FI" dirty="0" err="1"/>
              <a:t>justo</a:t>
            </a:r>
            <a:r>
              <a:rPr lang="fi-FI" dirty="0"/>
              <a:t> </a:t>
            </a:r>
            <a:r>
              <a:rPr lang="fi-FI" dirty="0" err="1"/>
              <a:t>porttitor</a:t>
            </a:r>
            <a:r>
              <a:rPr lang="fi-FI" dirty="0"/>
              <a:t> </a:t>
            </a:r>
            <a:r>
              <a:rPr lang="fi-FI" dirty="0" err="1"/>
              <a:t>ac</a:t>
            </a:r>
            <a:r>
              <a:rPr lang="fi-FI" dirty="0"/>
              <a:t>. </a:t>
            </a:r>
            <a:r>
              <a:rPr lang="fi-FI" dirty="0" err="1"/>
              <a:t>Maecenas</a:t>
            </a:r>
            <a:r>
              <a:rPr lang="fi-FI" dirty="0"/>
              <a:t> </a:t>
            </a:r>
            <a:r>
              <a:rPr lang="fi-FI" dirty="0" err="1"/>
              <a:t>mauris</a:t>
            </a:r>
            <a:r>
              <a:rPr lang="fi-FI" dirty="0"/>
              <a:t> </a:t>
            </a:r>
            <a:r>
              <a:rPr lang="fi-FI" dirty="0" err="1"/>
              <a:t>velit</a:t>
            </a:r>
            <a:r>
              <a:rPr lang="fi-FI" dirty="0"/>
              <a:t>, </a:t>
            </a:r>
            <a:r>
              <a:rPr lang="fi-FI" dirty="0" err="1"/>
              <a:t>ullamcorper</a:t>
            </a:r>
            <a:r>
              <a:rPr lang="fi-FI" dirty="0"/>
              <a:t> </a:t>
            </a:r>
            <a:r>
              <a:rPr lang="fi-FI" dirty="0" err="1"/>
              <a:t>eu</a:t>
            </a:r>
            <a:r>
              <a:rPr lang="fi-FI" dirty="0"/>
              <a:t> </a:t>
            </a:r>
            <a:r>
              <a:rPr lang="fi-FI" dirty="0" err="1"/>
              <a:t>justo</a:t>
            </a:r>
            <a:r>
              <a:rPr lang="fi-FI" dirty="0"/>
              <a:t> sit </a:t>
            </a:r>
            <a:r>
              <a:rPr lang="fi-FI" dirty="0" err="1"/>
              <a:t>amet</a:t>
            </a:r>
            <a:r>
              <a:rPr lang="fi-FI" dirty="0"/>
              <a:t>, </a:t>
            </a:r>
            <a:r>
              <a:rPr lang="fi-FI" dirty="0" err="1"/>
              <a:t>condimentum</a:t>
            </a:r>
            <a:r>
              <a:rPr lang="fi-FI" dirty="0"/>
              <a:t> </a:t>
            </a:r>
            <a:r>
              <a:rPr lang="fi-FI" dirty="0" err="1"/>
              <a:t>facilisis</a:t>
            </a:r>
            <a:r>
              <a:rPr lang="fi-FI" dirty="0"/>
              <a:t> </a:t>
            </a:r>
            <a:r>
              <a:rPr lang="fi-FI" dirty="0" err="1"/>
              <a:t>ipsum</a:t>
            </a:r>
            <a:r>
              <a:rPr lang="fi-FI" dirty="0"/>
              <a:t>.</a:t>
            </a:r>
          </a:p>
          <a:p>
            <a:pPr lvl="1" rtl="0"/>
            <a:r>
              <a:rPr lang="fi-FI" dirty="0"/>
              <a:t>16 pt </a:t>
            </a:r>
            <a:r>
              <a:rPr lang="fi-FI" dirty="0" err="1"/>
              <a:t>Nulla</a:t>
            </a:r>
            <a:r>
              <a:rPr lang="fi-FI" dirty="0"/>
              <a:t> </a:t>
            </a:r>
            <a:r>
              <a:rPr lang="fi-FI" dirty="0" err="1"/>
              <a:t>finibus</a:t>
            </a:r>
            <a:r>
              <a:rPr lang="fi-FI" dirty="0"/>
              <a:t> </a:t>
            </a:r>
            <a:r>
              <a:rPr lang="fi-FI" dirty="0" err="1"/>
              <a:t>posuere</a:t>
            </a:r>
            <a:r>
              <a:rPr lang="fi-FI" dirty="0"/>
              <a:t> </a:t>
            </a:r>
            <a:r>
              <a:rPr lang="fi-FI" dirty="0" err="1"/>
              <a:t>metus</a:t>
            </a:r>
            <a:r>
              <a:rPr lang="fi-FI" dirty="0"/>
              <a:t>, </a:t>
            </a:r>
            <a:r>
              <a:rPr lang="fi-FI" dirty="0" err="1"/>
              <a:t>eu</a:t>
            </a:r>
            <a:r>
              <a:rPr lang="fi-FI" dirty="0"/>
              <a:t> </a:t>
            </a:r>
            <a:r>
              <a:rPr lang="fi-FI" dirty="0" err="1"/>
              <a:t>posuere</a:t>
            </a:r>
            <a:r>
              <a:rPr lang="fi-FI" dirty="0"/>
              <a:t> </a:t>
            </a:r>
            <a:r>
              <a:rPr lang="fi-FI" dirty="0" err="1"/>
              <a:t>sem</a:t>
            </a:r>
            <a:r>
              <a:rPr lang="fi-FI" dirty="0"/>
              <a:t> </a:t>
            </a:r>
            <a:r>
              <a:rPr lang="fi-FI" dirty="0" err="1"/>
              <a:t>ultrices</a:t>
            </a:r>
            <a:r>
              <a:rPr lang="fi-FI" dirty="0"/>
              <a:t> </a:t>
            </a:r>
            <a:r>
              <a:rPr lang="fi-FI" dirty="0" err="1"/>
              <a:t>eget</a:t>
            </a:r>
            <a:r>
              <a:rPr lang="fi-FI" dirty="0"/>
              <a:t>. </a:t>
            </a:r>
            <a:r>
              <a:rPr lang="fi-FI" dirty="0" err="1"/>
              <a:t>Sed</a:t>
            </a:r>
            <a:r>
              <a:rPr lang="fi-FI" dirty="0"/>
              <a:t> </a:t>
            </a:r>
            <a:r>
              <a:rPr lang="fi-FI" dirty="0" err="1"/>
              <a:t>vestibulum</a:t>
            </a:r>
            <a:r>
              <a:rPr lang="fi-FI" dirty="0"/>
              <a:t> </a:t>
            </a:r>
            <a:r>
              <a:rPr lang="fi-FI" dirty="0" err="1"/>
              <a:t>nibh</a:t>
            </a:r>
            <a:r>
              <a:rPr lang="fi-FI" dirty="0"/>
              <a:t> a </a:t>
            </a:r>
            <a:r>
              <a:rPr lang="fi-FI" dirty="0" err="1"/>
              <a:t>dui</a:t>
            </a:r>
            <a:r>
              <a:rPr lang="fi-FI" dirty="0"/>
              <a:t> </a:t>
            </a:r>
            <a:r>
              <a:rPr lang="fi-FI" dirty="0" err="1"/>
              <a:t>lobortis</a:t>
            </a:r>
            <a:r>
              <a:rPr lang="fi-FI" dirty="0"/>
              <a:t>, id </a:t>
            </a:r>
            <a:r>
              <a:rPr lang="fi-FI" dirty="0" err="1"/>
              <a:t>venenatis</a:t>
            </a:r>
            <a:r>
              <a:rPr lang="fi-FI" dirty="0"/>
              <a:t> </a:t>
            </a:r>
            <a:r>
              <a:rPr lang="fi-FI" dirty="0" err="1"/>
              <a:t>nunc</a:t>
            </a:r>
            <a:r>
              <a:rPr lang="fi-FI" dirty="0"/>
              <a:t> </a:t>
            </a:r>
            <a:r>
              <a:rPr lang="fi-FI" dirty="0" err="1"/>
              <a:t>rhoncus</a:t>
            </a:r>
            <a:r>
              <a:rPr lang="fi-FI" dirty="0"/>
              <a:t>.</a:t>
            </a:r>
          </a:p>
          <a:p>
            <a:pPr lvl="1" rtl="0"/>
            <a:r>
              <a:rPr lang="fi-FI" dirty="0" err="1"/>
              <a:t>Nullam</a:t>
            </a:r>
            <a:r>
              <a:rPr lang="fi-FI" dirty="0"/>
              <a:t> vitae </a:t>
            </a:r>
            <a:r>
              <a:rPr lang="fi-FI" dirty="0" err="1"/>
              <a:t>turpis</a:t>
            </a:r>
            <a:r>
              <a:rPr lang="fi-FI" dirty="0"/>
              <a:t> </a:t>
            </a:r>
            <a:r>
              <a:rPr lang="fi-FI" dirty="0" err="1"/>
              <a:t>nec</a:t>
            </a:r>
            <a:r>
              <a:rPr lang="fi-FI" dirty="0"/>
              <a:t> elit </a:t>
            </a:r>
            <a:r>
              <a:rPr lang="fi-FI" dirty="0" err="1"/>
              <a:t>hendrerit</a:t>
            </a:r>
            <a:r>
              <a:rPr lang="fi-FI" dirty="0"/>
              <a:t> </a:t>
            </a:r>
            <a:r>
              <a:rPr lang="fi-FI" dirty="0" err="1"/>
              <a:t>finibus</a:t>
            </a:r>
            <a:r>
              <a:rPr lang="fi-FI" dirty="0"/>
              <a:t>. </a:t>
            </a:r>
            <a:r>
              <a:rPr lang="fi-FI" dirty="0" err="1"/>
              <a:t>Proin</a:t>
            </a:r>
            <a:r>
              <a:rPr lang="fi-FI" dirty="0"/>
              <a:t> </a:t>
            </a:r>
            <a:r>
              <a:rPr lang="fi-FI" dirty="0" err="1"/>
              <a:t>nisi</a:t>
            </a:r>
            <a:r>
              <a:rPr lang="fi-FI" dirty="0"/>
              <a:t> </a:t>
            </a:r>
            <a:r>
              <a:rPr lang="fi-FI" dirty="0" err="1"/>
              <a:t>ligula</a:t>
            </a:r>
            <a:r>
              <a:rPr lang="fi-FI" dirty="0"/>
              <a:t>, </a:t>
            </a:r>
            <a:r>
              <a:rPr lang="fi-FI" dirty="0" err="1"/>
              <a:t>facilisis</a:t>
            </a:r>
            <a:r>
              <a:rPr lang="fi-FI" dirty="0"/>
              <a:t> </a:t>
            </a:r>
            <a:r>
              <a:rPr lang="fi-FI" dirty="0" err="1"/>
              <a:t>nec</a:t>
            </a:r>
            <a:r>
              <a:rPr lang="fi-FI" dirty="0"/>
              <a:t> </a:t>
            </a:r>
            <a:r>
              <a:rPr lang="fi-FI" dirty="0" err="1"/>
              <a:t>sapien</a:t>
            </a:r>
            <a:r>
              <a:rPr lang="fi-FI" dirty="0"/>
              <a:t> sit </a:t>
            </a:r>
            <a:r>
              <a:rPr lang="fi-FI" dirty="0" err="1"/>
              <a:t>amet</a:t>
            </a:r>
            <a:r>
              <a:rPr lang="fi-FI" dirty="0"/>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06363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Teksti+kuva">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bg1"/>
                </a:solidFill>
              </a:defRPr>
            </a:lvl1pPr>
          </a:lstStyle>
          <a:p>
            <a:pPr rtl="0"/>
            <a:r>
              <a:rPr lang="fi-FI" dirty="0"/>
              <a:t>5 </a:t>
            </a:r>
            <a:r>
              <a:rPr lang="fi-FI" dirty="0" err="1"/>
              <a:t>Teksti+kuva</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6" y="2266951"/>
            <a:ext cx="4886324"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bg1"/>
                </a:solidFill>
              </a:defRPr>
            </a:lvl1pPr>
            <a:lvl2pPr marL="552450" indent="-285750">
              <a:lnSpc>
                <a:spcPct val="100000"/>
              </a:lnSpc>
              <a:spcBef>
                <a:spcPts val="0"/>
              </a:spcBef>
              <a:spcAft>
                <a:spcPts val="1000"/>
              </a:spcAft>
              <a:buFont typeface="Arial" panose="020B0604020202020204" pitchFamily="34" charset="0"/>
              <a:buChar char="•"/>
              <a:defRPr>
                <a:solidFill>
                  <a:schemeClr val="bg1"/>
                </a:solidFill>
              </a:defRPr>
            </a:lvl2pPr>
            <a:lvl3pPr marL="542925" indent="0">
              <a:buNone/>
              <a:defRPr/>
            </a:lvl3pPr>
            <a:lvl4pPr marL="809625" indent="0">
              <a:buNone/>
              <a:defRPr/>
            </a:lvl4pPr>
            <a:lvl5pPr marL="1076325" indent="0">
              <a:buNone/>
              <a:defRPr/>
            </a:lvl5pPr>
          </a:lstStyle>
          <a:p>
            <a:pPr lvl="0" rtl="0"/>
            <a:r>
              <a:rPr lang="fi-FI" dirty="0"/>
              <a:t>18 pt </a:t>
            </a:r>
            <a:r>
              <a:rPr lang="fi-FI" dirty="0" err="1"/>
              <a:t>Sed</a:t>
            </a:r>
            <a:r>
              <a:rPr lang="fi-FI" dirty="0"/>
              <a:t> </a:t>
            </a:r>
            <a:r>
              <a:rPr lang="fi-FI" dirty="0" err="1"/>
              <a:t>finibus</a:t>
            </a:r>
            <a:r>
              <a:rPr lang="fi-FI" dirty="0"/>
              <a:t> </a:t>
            </a:r>
            <a:r>
              <a:rPr lang="fi-FI" dirty="0" err="1"/>
              <a:t>risus</a:t>
            </a:r>
            <a:r>
              <a:rPr lang="fi-FI" dirty="0"/>
              <a:t> </a:t>
            </a:r>
            <a:r>
              <a:rPr lang="fi-FI" dirty="0" err="1"/>
              <a:t>justo</a:t>
            </a:r>
            <a:r>
              <a:rPr lang="fi-FI" dirty="0"/>
              <a:t>, </a:t>
            </a:r>
            <a:r>
              <a:rPr lang="fi-FI" dirty="0" err="1"/>
              <a:t>eu</a:t>
            </a:r>
            <a:r>
              <a:rPr lang="fi-FI" dirty="0"/>
              <a:t> </a:t>
            </a:r>
            <a:r>
              <a:rPr lang="fi-FI" dirty="0" err="1"/>
              <a:t>rutrum</a:t>
            </a:r>
            <a:r>
              <a:rPr lang="fi-FI" dirty="0"/>
              <a:t> </a:t>
            </a:r>
            <a:r>
              <a:rPr lang="fi-FI" dirty="0" err="1"/>
              <a:t>justo</a:t>
            </a:r>
            <a:r>
              <a:rPr lang="fi-FI" dirty="0"/>
              <a:t> </a:t>
            </a:r>
            <a:r>
              <a:rPr lang="fi-FI" dirty="0" err="1"/>
              <a:t>porttitor</a:t>
            </a:r>
            <a:r>
              <a:rPr lang="fi-FI" dirty="0"/>
              <a:t> </a:t>
            </a:r>
            <a:r>
              <a:rPr lang="fi-FI" dirty="0" err="1"/>
              <a:t>ac</a:t>
            </a:r>
            <a:r>
              <a:rPr lang="fi-FI" dirty="0"/>
              <a:t>. </a:t>
            </a:r>
            <a:r>
              <a:rPr lang="fi-FI" dirty="0" err="1"/>
              <a:t>Maecenas</a:t>
            </a:r>
            <a:r>
              <a:rPr lang="fi-FI" dirty="0"/>
              <a:t> </a:t>
            </a:r>
            <a:r>
              <a:rPr lang="fi-FI" dirty="0" err="1"/>
              <a:t>mauris</a:t>
            </a:r>
            <a:r>
              <a:rPr lang="fi-FI" dirty="0"/>
              <a:t> </a:t>
            </a:r>
            <a:r>
              <a:rPr lang="fi-FI" dirty="0" err="1"/>
              <a:t>velit</a:t>
            </a:r>
            <a:r>
              <a:rPr lang="fi-FI" dirty="0"/>
              <a:t>, </a:t>
            </a:r>
            <a:r>
              <a:rPr lang="fi-FI" dirty="0" err="1"/>
              <a:t>ullamcorper</a:t>
            </a:r>
            <a:r>
              <a:rPr lang="fi-FI" dirty="0"/>
              <a:t> </a:t>
            </a:r>
            <a:r>
              <a:rPr lang="fi-FI" dirty="0" err="1"/>
              <a:t>eu</a:t>
            </a:r>
            <a:r>
              <a:rPr lang="fi-FI" dirty="0"/>
              <a:t> </a:t>
            </a:r>
            <a:r>
              <a:rPr lang="fi-FI" dirty="0" err="1"/>
              <a:t>justo</a:t>
            </a:r>
            <a:r>
              <a:rPr lang="fi-FI" dirty="0"/>
              <a:t> sit </a:t>
            </a:r>
            <a:r>
              <a:rPr lang="fi-FI" dirty="0" err="1"/>
              <a:t>amet</a:t>
            </a:r>
            <a:r>
              <a:rPr lang="fi-FI" dirty="0"/>
              <a:t>, </a:t>
            </a:r>
            <a:r>
              <a:rPr lang="fi-FI" dirty="0" err="1"/>
              <a:t>condimentum</a:t>
            </a:r>
            <a:r>
              <a:rPr lang="fi-FI" dirty="0"/>
              <a:t> </a:t>
            </a:r>
            <a:r>
              <a:rPr lang="fi-FI" dirty="0" err="1"/>
              <a:t>facilisis</a:t>
            </a:r>
            <a:r>
              <a:rPr lang="fi-FI" dirty="0"/>
              <a:t> </a:t>
            </a:r>
            <a:r>
              <a:rPr lang="fi-FI" dirty="0" err="1"/>
              <a:t>ipsum</a:t>
            </a:r>
            <a:r>
              <a:rPr lang="fi-FI" dirty="0"/>
              <a:t>.</a:t>
            </a:r>
          </a:p>
          <a:p>
            <a:pPr lvl="1" rtl="0"/>
            <a:r>
              <a:rPr lang="fi-FI" dirty="0"/>
              <a:t>16 pt </a:t>
            </a:r>
            <a:r>
              <a:rPr lang="fi-FI" dirty="0" err="1"/>
              <a:t>Nulla</a:t>
            </a:r>
            <a:r>
              <a:rPr lang="fi-FI" dirty="0"/>
              <a:t> </a:t>
            </a:r>
            <a:r>
              <a:rPr lang="fi-FI" dirty="0" err="1"/>
              <a:t>finibus</a:t>
            </a:r>
            <a:r>
              <a:rPr lang="fi-FI" dirty="0"/>
              <a:t> </a:t>
            </a:r>
            <a:r>
              <a:rPr lang="fi-FI" dirty="0" err="1"/>
              <a:t>posuere</a:t>
            </a:r>
            <a:r>
              <a:rPr lang="fi-FI" dirty="0"/>
              <a:t> </a:t>
            </a:r>
            <a:r>
              <a:rPr lang="fi-FI" dirty="0" err="1"/>
              <a:t>metus</a:t>
            </a:r>
            <a:r>
              <a:rPr lang="fi-FI" dirty="0"/>
              <a:t>, </a:t>
            </a:r>
            <a:r>
              <a:rPr lang="fi-FI" dirty="0" err="1"/>
              <a:t>eu</a:t>
            </a:r>
            <a:r>
              <a:rPr lang="fi-FI" dirty="0"/>
              <a:t> </a:t>
            </a:r>
            <a:r>
              <a:rPr lang="fi-FI" dirty="0" err="1"/>
              <a:t>posuere</a:t>
            </a:r>
            <a:r>
              <a:rPr lang="fi-FI" dirty="0"/>
              <a:t> </a:t>
            </a:r>
            <a:r>
              <a:rPr lang="fi-FI" dirty="0" err="1"/>
              <a:t>sem</a:t>
            </a:r>
            <a:r>
              <a:rPr lang="fi-FI" dirty="0"/>
              <a:t> </a:t>
            </a:r>
            <a:r>
              <a:rPr lang="fi-FI" dirty="0" err="1"/>
              <a:t>ultrices</a:t>
            </a:r>
            <a:r>
              <a:rPr lang="fi-FI" dirty="0"/>
              <a:t> </a:t>
            </a:r>
            <a:r>
              <a:rPr lang="fi-FI" dirty="0" err="1"/>
              <a:t>eget</a:t>
            </a:r>
            <a:r>
              <a:rPr lang="fi-FI" dirty="0"/>
              <a:t>. </a:t>
            </a:r>
            <a:r>
              <a:rPr lang="fi-FI" dirty="0" err="1"/>
              <a:t>Sed</a:t>
            </a:r>
            <a:r>
              <a:rPr lang="fi-FI" dirty="0"/>
              <a:t> </a:t>
            </a:r>
            <a:r>
              <a:rPr lang="fi-FI" dirty="0" err="1"/>
              <a:t>vestibulum</a:t>
            </a:r>
            <a:r>
              <a:rPr lang="fi-FI" dirty="0"/>
              <a:t> </a:t>
            </a:r>
            <a:r>
              <a:rPr lang="fi-FI" dirty="0" err="1"/>
              <a:t>nibh</a:t>
            </a:r>
            <a:r>
              <a:rPr lang="fi-FI" dirty="0"/>
              <a:t> a </a:t>
            </a:r>
            <a:r>
              <a:rPr lang="fi-FI" dirty="0" err="1"/>
              <a:t>dui</a:t>
            </a:r>
            <a:r>
              <a:rPr lang="fi-FI" dirty="0"/>
              <a:t> </a:t>
            </a:r>
            <a:r>
              <a:rPr lang="fi-FI" dirty="0" err="1"/>
              <a:t>lobortis</a:t>
            </a:r>
            <a:r>
              <a:rPr lang="fi-FI" dirty="0"/>
              <a:t>, id </a:t>
            </a:r>
            <a:r>
              <a:rPr lang="fi-FI" dirty="0" err="1"/>
              <a:t>venenatis</a:t>
            </a:r>
            <a:r>
              <a:rPr lang="fi-FI" dirty="0"/>
              <a:t> </a:t>
            </a:r>
            <a:r>
              <a:rPr lang="fi-FI" dirty="0" err="1"/>
              <a:t>nunc</a:t>
            </a:r>
            <a:r>
              <a:rPr lang="fi-FI" dirty="0"/>
              <a:t> </a:t>
            </a:r>
            <a:r>
              <a:rPr lang="fi-FI" dirty="0" err="1"/>
              <a:t>rhoncus</a:t>
            </a:r>
            <a:r>
              <a:rPr lang="fi-FI" dirty="0"/>
              <a:t>.</a:t>
            </a:r>
          </a:p>
          <a:p>
            <a:pPr lvl="1" rtl="0"/>
            <a:r>
              <a:rPr lang="fi-FI" dirty="0" err="1"/>
              <a:t>Nullam</a:t>
            </a:r>
            <a:r>
              <a:rPr lang="fi-FI" dirty="0"/>
              <a:t> vitae </a:t>
            </a:r>
            <a:r>
              <a:rPr lang="fi-FI" dirty="0" err="1"/>
              <a:t>turpis</a:t>
            </a:r>
            <a:r>
              <a:rPr lang="fi-FI" dirty="0"/>
              <a:t> </a:t>
            </a:r>
            <a:r>
              <a:rPr lang="fi-FI" dirty="0" err="1"/>
              <a:t>nec</a:t>
            </a:r>
            <a:r>
              <a:rPr lang="fi-FI" dirty="0"/>
              <a:t> elit </a:t>
            </a:r>
            <a:r>
              <a:rPr lang="fi-FI" dirty="0" err="1"/>
              <a:t>hendrerit</a:t>
            </a:r>
            <a:r>
              <a:rPr lang="fi-FI" dirty="0"/>
              <a:t> </a:t>
            </a:r>
            <a:r>
              <a:rPr lang="fi-FI" dirty="0" err="1"/>
              <a:t>finibus</a:t>
            </a:r>
            <a:r>
              <a:rPr lang="fi-FI" dirty="0"/>
              <a:t>. </a:t>
            </a:r>
            <a:r>
              <a:rPr lang="fi-FI" dirty="0" err="1"/>
              <a:t>Proin</a:t>
            </a:r>
            <a:r>
              <a:rPr lang="fi-FI" dirty="0"/>
              <a:t> </a:t>
            </a:r>
            <a:r>
              <a:rPr lang="fi-FI" dirty="0" err="1"/>
              <a:t>nisi</a:t>
            </a:r>
            <a:r>
              <a:rPr lang="fi-FI" dirty="0"/>
              <a:t> </a:t>
            </a:r>
            <a:r>
              <a:rPr lang="fi-FI" dirty="0" err="1"/>
              <a:t>ligula</a:t>
            </a:r>
            <a:r>
              <a:rPr lang="fi-FI" dirty="0"/>
              <a:t>, </a:t>
            </a:r>
            <a:r>
              <a:rPr lang="fi-FI" dirty="0" err="1"/>
              <a:t>facilisis</a:t>
            </a:r>
            <a:r>
              <a:rPr lang="fi-FI" dirty="0"/>
              <a:t> </a:t>
            </a:r>
            <a:r>
              <a:rPr lang="fi-FI" dirty="0" err="1"/>
              <a:t>nec</a:t>
            </a:r>
            <a:r>
              <a:rPr lang="fi-FI" dirty="0"/>
              <a:t> </a:t>
            </a:r>
            <a:r>
              <a:rPr lang="fi-FI" dirty="0" err="1"/>
              <a:t>sapien</a:t>
            </a:r>
            <a:r>
              <a:rPr lang="fi-FI" dirty="0"/>
              <a:t> sit </a:t>
            </a:r>
            <a:r>
              <a:rPr lang="fi-FI" dirty="0" err="1"/>
              <a:t>amet</a:t>
            </a:r>
            <a:r>
              <a:rPr lang="fi-FI" dirty="0"/>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3" name="Kuva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12530" y="486535"/>
            <a:ext cx="5979470" cy="6371464"/>
          </a:xfrm>
          <a:prstGeom prst="rect">
            <a:avLst/>
          </a:prstGeom>
        </p:spPr>
      </p:pic>
      <p:grpSp>
        <p:nvGrpSpPr>
          <p:cNvPr id="36" name="Group 19"/>
          <p:cNvGrpSpPr>
            <a:grpSpLocks noChangeAspect="1"/>
          </p:cNvGrpSpPr>
          <p:nvPr userDrawn="1"/>
        </p:nvGrpSpPr>
        <p:grpSpPr bwMode="auto">
          <a:xfrm>
            <a:off x="9136731" y="3550508"/>
            <a:ext cx="3055269" cy="3307492"/>
            <a:chOff x="2768" y="1"/>
            <a:chExt cx="5984" cy="6478"/>
          </a:xfrm>
          <a:solidFill>
            <a:schemeClr val="accent2"/>
          </a:solidFill>
        </p:grpSpPr>
        <p:sp>
          <p:nvSpPr>
            <p:cNvPr id="37"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783806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eksti+graafi">
    <p:bg>
      <p:bgPr>
        <a:solidFill>
          <a:schemeClr val="bg1"/>
        </a:solidFill>
        <a:effectLst/>
      </p:bgPr>
    </p:bg>
    <p:spTree>
      <p:nvGrpSpPr>
        <p:cNvPr id="1" name=""/>
        <p:cNvGrpSpPr/>
        <p:nvPr/>
      </p:nvGrpSpPr>
      <p:grpSpPr>
        <a:xfrm>
          <a:off x="0" y="0"/>
          <a:ext cx="0" cy="0"/>
          <a:chOff x="0" y="0"/>
          <a:chExt cx="0" cy="0"/>
        </a:xfrm>
      </p:grpSpPr>
      <p:sp>
        <p:nvSpPr>
          <p:cNvPr id="3" name="Suorakulmio 2"/>
          <p:cNvSpPr/>
          <p:nvPr userDrawn="1"/>
        </p:nvSpPr>
        <p:spPr>
          <a:xfrm>
            <a:off x="0" y="0"/>
            <a:ext cx="598067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1"/>
                </a:solidFill>
              </a:defRPr>
            </a:lvl1pPr>
          </a:lstStyle>
          <a:p>
            <a:pPr rtl="0"/>
            <a:r>
              <a:rPr lang="fi-FI" dirty="0"/>
              <a:t>1 </a:t>
            </a:r>
            <a:r>
              <a:rPr lang="fi-FI" dirty="0" err="1"/>
              <a:t>Teksti+graafi</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6" y="2266951"/>
            <a:ext cx="4886324"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solidFill>
                  <a:schemeClr val="accent1"/>
                </a:solidFill>
              </a:defRPr>
            </a:lvl2pPr>
            <a:lvl3pPr marL="542925" indent="0">
              <a:buNone/>
              <a:defRPr/>
            </a:lvl3pPr>
            <a:lvl4pPr marL="809625" indent="0">
              <a:buNone/>
              <a:defRPr/>
            </a:lvl4pPr>
            <a:lvl5pPr marL="1076325" indent="0">
              <a:buNone/>
              <a:defRPr/>
            </a:lvl5pPr>
          </a:lstStyle>
          <a:p>
            <a:pPr lvl="0" rtl="0"/>
            <a:r>
              <a:rPr lang="fi-FI" dirty="0"/>
              <a:t>18 pt </a:t>
            </a:r>
            <a:r>
              <a:rPr lang="fi-FI" dirty="0" err="1"/>
              <a:t>Sed</a:t>
            </a:r>
            <a:r>
              <a:rPr lang="fi-FI" dirty="0"/>
              <a:t> </a:t>
            </a:r>
            <a:r>
              <a:rPr lang="fi-FI" dirty="0" err="1"/>
              <a:t>finibus</a:t>
            </a:r>
            <a:r>
              <a:rPr lang="fi-FI" dirty="0"/>
              <a:t> </a:t>
            </a:r>
            <a:r>
              <a:rPr lang="fi-FI" dirty="0" err="1"/>
              <a:t>risus</a:t>
            </a:r>
            <a:r>
              <a:rPr lang="fi-FI" dirty="0"/>
              <a:t> </a:t>
            </a:r>
            <a:r>
              <a:rPr lang="fi-FI" dirty="0" err="1"/>
              <a:t>justo</a:t>
            </a:r>
            <a:r>
              <a:rPr lang="fi-FI" dirty="0"/>
              <a:t>, </a:t>
            </a:r>
            <a:r>
              <a:rPr lang="fi-FI" dirty="0" err="1"/>
              <a:t>eu</a:t>
            </a:r>
            <a:r>
              <a:rPr lang="fi-FI" dirty="0"/>
              <a:t> </a:t>
            </a:r>
            <a:r>
              <a:rPr lang="fi-FI" dirty="0" err="1"/>
              <a:t>rutrum</a:t>
            </a:r>
            <a:r>
              <a:rPr lang="fi-FI" dirty="0"/>
              <a:t> </a:t>
            </a:r>
            <a:r>
              <a:rPr lang="fi-FI" dirty="0" err="1"/>
              <a:t>justo</a:t>
            </a:r>
            <a:r>
              <a:rPr lang="fi-FI" dirty="0"/>
              <a:t> </a:t>
            </a:r>
            <a:r>
              <a:rPr lang="fi-FI" dirty="0" err="1"/>
              <a:t>porttitor</a:t>
            </a:r>
            <a:r>
              <a:rPr lang="fi-FI" dirty="0"/>
              <a:t> </a:t>
            </a:r>
            <a:r>
              <a:rPr lang="fi-FI" dirty="0" err="1"/>
              <a:t>ac</a:t>
            </a:r>
            <a:r>
              <a:rPr lang="fi-FI" dirty="0"/>
              <a:t>. </a:t>
            </a:r>
            <a:r>
              <a:rPr lang="fi-FI" dirty="0" err="1"/>
              <a:t>Maecenas</a:t>
            </a:r>
            <a:r>
              <a:rPr lang="fi-FI" dirty="0"/>
              <a:t> </a:t>
            </a:r>
            <a:r>
              <a:rPr lang="fi-FI" dirty="0" err="1"/>
              <a:t>mauris</a:t>
            </a:r>
            <a:r>
              <a:rPr lang="fi-FI" dirty="0"/>
              <a:t> </a:t>
            </a:r>
            <a:r>
              <a:rPr lang="fi-FI" dirty="0" err="1"/>
              <a:t>velit</a:t>
            </a:r>
            <a:r>
              <a:rPr lang="fi-FI" dirty="0"/>
              <a:t>, </a:t>
            </a:r>
            <a:r>
              <a:rPr lang="fi-FI" dirty="0" err="1"/>
              <a:t>ullamcorper</a:t>
            </a:r>
            <a:r>
              <a:rPr lang="fi-FI" dirty="0"/>
              <a:t> </a:t>
            </a:r>
            <a:r>
              <a:rPr lang="fi-FI" dirty="0" err="1"/>
              <a:t>eu</a:t>
            </a:r>
            <a:r>
              <a:rPr lang="fi-FI" dirty="0"/>
              <a:t> </a:t>
            </a:r>
            <a:r>
              <a:rPr lang="fi-FI" dirty="0" err="1"/>
              <a:t>justo</a:t>
            </a:r>
            <a:r>
              <a:rPr lang="fi-FI" dirty="0"/>
              <a:t> sit </a:t>
            </a:r>
            <a:r>
              <a:rPr lang="fi-FI" dirty="0" err="1"/>
              <a:t>amet</a:t>
            </a:r>
            <a:r>
              <a:rPr lang="fi-FI" dirty="0"/>
              <a:t>, </a:t>
            </a:r>
            <a:r>
              <a:rPr lang="fi-FI" dirty="0" err="1"/>
              <a:t>condimentum</a:t>
            </a:r>
            <a:r>
              <a:rPr lang="fi-FI" dirty="0"/>
              <a:t> </a:t>
            </a:r>
            <a:r>
              <a:rPr lang="fi-FI" dirty="0" err="1"/>
              <a:t>facilisis</a:t>
            </a:r>
            <a:r>
              <a:rPr lang="fi-FI" dirty="0"/>
              <a:t> </a:t>
            </a:r>
            <a:r>
              <a:rPr lang="fi-FI" dirty="0" err="1"/>
              <a:t>ipsum</a:t>
            </a:r>
            <a:r>
              <a:rPr lang="fi-FI" dirty="0"/>
              <a:t>.</a:t>
            </a:r>
          </a:p>
          <a:p>
            <a:pPr lvl="1" rtl="0"/>
            <a:r>
              <a:rPr lang="fi-FI" dirty="0"/>
              <a:t>16 pt </a:t>
            </a:r>
            <a:r>
              <a:rPr lang="fi-FI" dirty="0" err="1"/>
              <a:t>Nulla</a:t>
            </a:r>
            <a:r>
              <a:rPr lang="fi-FI" dirty="0"/>
              <a:t> </a:t>
            </a:r>
            <a:r>
              <a:rPr lang="fi-FI" dirty="0" err="1"/>
              <a:t>finibus</a:t>
            </a:r>
            <a:r>
              <a:rPr lang="fi-FI" dirty="0"/>
              <a:t> </a:t>
            </a:r>
            <a:r>
              <a:rPr lang="fi-FI" dirty="0" err="1"/>
              <a:t>posuere</a:t>
            </a:r>
            <a:r>
              <a:rPr lang="fi-FI" dirty="0"/>
              <a:t> </a:t>
            </a:r>
            <a:r>
              <a:rPr lang="fi-FI" dirty="0" err="1"/>
              <a:t>metus</a:t>
            </a:r>
            <a:r>
              <a:rPr lang="fi-FI" dirty="0"/>
              <a:t>, </a:t>
            </a:r>
            <a:r>
              <a:rPr lang="fi-FI" dirty="0" err="1"/>
              <a:t>eu</a:t>
            </a:r>
            <a:r>
              <a:rPr lang="fi-FI" dirty="0"/>
              <a:t> </a:t>
            </a:r>
            <a:r>
              <a:rPr lang="fi-FI" dirty="0" err="1"/>
              <a:t>posuere</a:t>
            </a:r>
            <a:r>
              <a:rPr lang="fi-FI" dirty="0"/>
              <a:t> </a:t>
            </a:r>
            <a:r>
              <a:rPr lang="fi-FI" dirty="0" err="1"/>
              <a:t>sem</a:t>
            </a:r>
            <a:r>
              <a:rPr lang="fi-FI" dirty="0"/>
              <a:t> </a:t>
            </a:r>
            <a:r>
              <a:rPr lang="fi-FI" dirty="0" err="1"/>
              <a:t>ultrices</a:t>
            </a:r>
            <a:r>
              <a:rPr lang="fi-FI" dirty="0"/>
              <a:t> </a:t>
            </a:r>
            <a:r>
              <a:rPr lang="fi-FI" dirty="0" err="1"/>
              <a:t>eget</a:t>
            </a:r>
            <a:r>
              <a:rPr lang="fi-FI" dirty="0"/>
              <a:t>. </a:t>
            </a:r>
            <a:r>
              <a:rPr lang="fi-FI" dirty="0" err="1"/>
              <a:t>Sed</a:t>
            </a:r>
            <a:r>
              <a:rPr lang="fi-FI" dirty="0"/>
              <a:t> </a:t>
            </a:r>
            <a:r>
              <a:rPr lang="fi-FI" dirty="0" err="1"/>
              <a:t>vestibulum</a:t>
            </a:r>
            <a:r>
              <a:rPr lang="fi-FI" dirty="0"/>
              <a:t> </a:t>
            </a:r>
            <a:r>
              <a:rPr lang="fi-FI" dirty="0" err="1"/>
              <a:t>nibh</a:t>
            </a:r>
            <a:r>
              <a:rPr lang="fi-FI" dirty="0"/>
              <a:t> a </a:t>
            </a:r>
            <a:r>
              <a:rPr lang="fi-FI" dirty="0" err="1"/>
              <a:t>dui</a:t>
            </a:r>
            <a:r>
              <a:rPr lang="fi-FI" dirty="0"/>
              <a:t> </a:t>
            </a:r>
            <a:r>
              <a:rPr lang="fi-FI" dirty="0" err="1"/>
              <a:t>lobortis</a:t>
            </a:r>
            <a:r>
              <a:rPr lang="fi-FI" dirty="0"/>
              <a:t>, id </a:t>
            </a:r>
            <a:r>
              <a:rPr lang="fi-FI" dirty="0" err="1"/>
              <a:t>venenatis</a:t>
            </a:r>
            <a:r>
              <a:rPr lang="fi-FI" dirty="0"/>
              <a:t> </a:t>
            </a:r>
            <a:r>
              <a:rPr lang="fi-FI" dirty="0" err="1"/>
              <a:t>nunc</a:t>
            </a:r>
            <a:r>
              <a:rPr lang="fi-FI" dirty="0"/>
              <a:t> </a:t>
            </a:r>
            <a:r>
              <a:rPr lang="fi-FI" dirty="0" err="1"/>
              <a:t>rhoncus</a:t>
            </a:r>
            <a:r>
              <a:rPr lang="fi-FI" dirty="0"/>
              <a:t>.</a:t>
            </a:r>
          </a:p>
          <a:p>
            <a:pPr lvl="1" rtl="0"/>
            <a:r>
              <a:rPr lang="fi-FI" dirty="0" err="1"/>
              <a:t>Nullam</a:t>
            </a:r>
            <a:r>
              <a:rPr lang="fi-FI" dirty="0"/>
              <a:t> vitae </a:t>
            </a:r>
            <a:r>
              <a:rPr lang="fi-FI" dirty="0" err="1"/>
              <a:t>turpis</a:t>
            </a:r>
            <a:r>
              <a:rPr lang="fi-FI" dirty="0"/>
              <a:t> </a:t>
            </a:r>
            <a:r>
              <a:rPr lang="fi-FI" dirty="0" err="1"/>
              <a:t>nec</a:t>
            </a:r>
            <a:r>
              <a:rPr lang="fi-FI" dirty="0"/>
              <a:t> elit </a:t>
            </a:r>
            <a:r>
              <a:rPr lang="fi-FI" dirty="0" err="1"/>
              <a:t>hendrerit</a:t>
            </a:r>
            <a:r>
              <a:rPr lang="fi-FI" dirty="0"/>
              <a:t> </a:t>
            </a:r>
            <a:r>
              <a:rPr lang="fi-FI" dirty="0" err="1"/>
              <a:t>finibus</a:t>
            </a:r>
            <a:r>
              <a:rPr lang="fi-FI" dirty="0"/>
              <a:t>. </a:t>
            </a:r>
            <a:r>
              <a:rPr lang="fi-FI" dirty="0" err="1"/>
              <a:t>Proin</a:t>
            </a:r>
            <a:r>
              <a:rPr lang="fi-FI" dirty="0"/>
              <a:t> </a:t>
            </a:r>
            <a:r>
              <a:rPr lang="fi-FI" dirty="0" err="1"/>
              <a:t>nisi</a:t>
            </a:r>
            <a:r>
              <a:rPr lang="fi-FI" dirty="0"/>
              <a:t> </a:t>
            </a:r>
            <a:r>
              <a:rPr lang="fi-FI" dirty="0" err="1"/>
              <a:t>ligula</a:t>
            </a:r>
            <a:r>
              <a:rPr lang="fi-FI" dirty="0"/>
              <a:t>, </a:t>
            </a:r>
            <a:r>
              <a:rPr lang="fi-FI" dirty="0" err="1"/>
              <a:t>facilisis</a:t>
            </a:r>
            <a:r>
              <a:rPr lang="fi-FI" dirty="0"/>
              <a:t> </a:t>
            </a:r>
            <a:r>
              <a:rPr lang="fi-FI" dirty="0" err="1"/>
              <a:t>nec</a:t>
            </a:r>
            <a:r>
              <a:rPr lang="fi-FI" dirty="0"/>
              <a:t> </a:t>
            </a:r>
            <a:r>
              <a:rPr lang="fi-FI" dirty="0" err="1"/>
              <a:t>sapien</a:t>
            </a:r>
            <a:r>
              <a:rPr lang="fi-FI" dirty="0"/>
              <a:t> sit </a:t>
            </a:r>
            <a:r>
              <a:rPr lang="fi-FI" dirty="0" err="1"/>
              <a:t>amet</a:t>
            </a:r>
            <a:r>
              <a:rPr lang="fi-FI" dirty="0"/>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774961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avio_ja_palsta">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6F38EBE-329F-AD48-BDB0-35C13D3170B4}"/>
              </a:ext>
            </a:extLst>
          </p:cNvPr>
          <p:cNvSpPr>
            <a:spLocks noGrp="1"/>
          </p:cNvSpPr>
          <p:nvPr>
            <p:ph sz="quarter" idx="14" hasCustomPrompt="1"/>
          </p:nvPr>
        </p:nvSpPr>
        <p:spPr>
          <a:xfrm>
            <a:off x="496888" y="1633538"/>
            <a:ext cx="7127875" cy="4464050"/>
          </a:xfrm>
        </p:spPr>
        <p:txBody>
          <a:bodyPr/>
          <a:lstStyle/>
          <a:p>
            <a:pPr lvl="0"/>
            <a:r>
              <a:rPr lang="en-US"/>
              <a:t>Lisää sisältöä klikkaamalla ikonia</a:t>
            </a:r>
            <a:endParaRPr lang="fi-FI"/>
          </a:p>
        </p:txBody>
      </p:sp>
      <p:sp>
        <p:nvSpPr>
          <p:cNvPr id="2" name="Title 1"/>
          <p:cNvSpPr>
            <a:spLocks noGrp="1"/>
          </p:cNvSpPr>
          <p:nvPr>
            <p:ph type="title" hasCustomPrompt="1"/>
          </p:nvPr>
        </p:nvSpPr>
        <p:spPr/>
        <p:txBody>
          <a:bodyPr/>
          <a:lstStyle/>
          <a:p>
            <a:r>
              <a:rPr lang="fi-FI"/>
              <a:t>Lisää otsikko</a:t>
            </a:r>
          </a:p>
        </p:txBody>
      </p:sp>
      <p:sp>
        <p:nvSpPr>
          <p:cNvPr id="4" name="Content Placeholder 3"/>
          <p:cNvSpPr>
            <a:spLocks noGrp="1"/>
          </p:cNvSpPr>
          <p:nvPr>
            <p:ph sz="half" idx="2" hasCustomPrompt="1"/>
          </p:nvPr>
        </p:nvSpPr>
        <p:spPr>
          <a:xfrm>
            <a:off x="7913340" y="1634307"/>
            <a:ext cx="3776433" cy="4464050"/>
          </a:xfrm>
        </p:spPr>
        <p:txBody>
          <a:bodyPr/>
          <a:lstStyle/>
          <a:p>
            <a:pPr lvl="0"/>
            <a:r>
              <a:rPr lang="fi-FI"/>
              <a:t>Lisää sisältöä</a:t>
            </a:r>
          </a:p>
          <a:p>
            <a:pPr lvl="1"/>
            <a:r>
              <a:rPr lang="fi-FI"/>
              <a:t>toinen taso</a:t>
            </a:r>
          </a:p>
          <a:p>
            <a:pPr lvl="2"/>
            <a:r>
              <a:rPr lang="fi-FI"/>
              <a:t>kolmas taso</a:t>
            </a:r>
          </a:p>
          <a:p>
            <a:pPr lvl="3"/>
            <a:r>
              <a:rPr lang="fi-FI"/>
              <a:t>neljäs taso</a:t>
            </a:r>
          </a:p>
          <a:p>
            <a:pPr lvl="4"/>
            <a:r>
              <a:rPr lang="fi-FI"/>
              <a:t>viides taso</a:t>
            </a:r>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ksi_palstaa_ja_apuotsiko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8374" y="1634307"/>
            <a:ext cx="532029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4" name="Content Placeholder 3"/>
          <p:cNvSpPr>
            <a:spLocks noGrp="1"/>
          </p:cNvSpPr>
          <p:nvPr>
            <p:ph sz="half" idx="2"/>
          </p:nvPr>
        </p:nvSpPr>
        <p:spPr>
          <a:xfrm>
            <a:off x="488374" y="2065807"/>
            <a:ext cx="5320290"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xt Placeholder 4"/>
          <p:cNvSpPr>
            <a:spLocks noGrp="1"/>
          </p:cNvSpPr>
          <p:nvPr>
            <p:ph type="body" sz="quarter" idx="3" hasCustomPrompt="1"/>
          </p:nvPr>
        </p:nvSpPr>
        <p:spPr>
          <a:xfrm>
            <a:off x="6383338" y="1634307"/>
            <a:ext cx="5285654"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6" name="Content Placeholder 5"/>
          <p:cNvSpPr>
            <a:spLocks noGrp="1"/>
          </p:cNvSpPr>
          <p:nvPr>
            <p:ph sz="quarter" idx="4"/>
          </p:nvPr>
        </p:nvSpPr>
        <p:spPr>
          <a:xfrm>
            <a:off x="6383338" y="2065807"/>
            <a:ext cx="5285653"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itle 9"/>
          <p:cNvSpPr>
            <a:spLocks noGrp="1"/>
          </p:cNvSpPr>
          <p:nvPr>
            <p:ph type="title" hasCustomPrompt="1"/>
          </p:nvPr>
        </p:nvSpPr>
        <p:spPr/>
        <p:txBody>
          <a:bodyPr/>
          <a:lstStyle>
            <a:lvl1pPr>
              <a:defRPr>
                <a:solidFill>
                  <a:srgbClr val="37116F"/>
                </a:solidFill>
              </a:defRPr>
            </a:lvl1pPr>
          </a:lstStyle>
          <a:p>
            <a:r>
              <a:rPr lang="fi-FI"/>
              <a:t>Lisää otsikko</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lme_palstaa_ja_apuotsiko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88374" y="1634307"/>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4" name="Content Placeholder 3"/>
          <p:cNvSpPr>
            <a:spLocks noGrp="1"/>
          </p:cNvSpPr>
          <p:nvPr>
            <p:ph sz="half" idx="2"/>
          </p:nvPr>
        </p:nvSpPr>
        <p:spPr>
          <a:xfrm>
            <a:off x="488373" y="2065807"/>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itle 9"/>
          <p:cNvSpPr>
            <a:spLocks noGrp="1"/>
          </p:cNvSpPr>
          <p:nvPr>
            <p:ph type="title" hasCustomPrompt="1"/>
          </p:nvPr>
        </p:nvSpPr>
        <p:spPr/>
        <p:txBody>
          <a:bodyPr/>
          <a:lstStyle>
            <a:lvl1pPr>
              <a:defRPr>
                <a:solidFill>
                  <a:srgbClr val="37116F"/>
                </a:solidFill>
              </a:defRPr>
            </a:lvl1pPr>
          </a:lstStyle>
          <a:p>
            <a:r>
              <a:rPr lang="fi-FI"/>
              <a:t>Lisää otsikko</a:t>
            </a:r>
            <a:endParaRPr lang="en-GB"/>
          </a:p>
        </p:txBody>
      </p:sp>
      <p:sp>
        <p:nvSpPr>
          <p:cNvPr id="7" name="Text Placeholder 2">
            <a:extLst>
              <a:ext uri="{FF2B5EF4-FFF2-40B4-BE49-F238E27FC236}">
                <a16:creationId xmlns:a16="http://schemas.microsoft.com/office/drawing/2014/main" id="{12E8D385-EFE4-472C-A4C2-270A4143DEB6}"/>
              </a:ext>
            </a:extLst>
          </p:cNvPr>
          <p:cNvSpPr>
            <a:spLocks noGrp="1"/>
          </p:cNvSpPr>
          <p:nvPr>
            <p:ph type="body" idx="10" hasCustomPrompt="1"/>
          </p:nvPr>
        </p:nvSpPr>
        <p:spPr>
          <a:xfrm>
            <a:off x="4371974" y="1639839"/>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8" name="Content Placeholder 3">
            <a:extLst>
              <a:ext uri="{FF2B5EF4-FFF2-40B4-BE49-F238E27FC236}">
                <a16:creationId xmlns:a16="http://schemas.microsoft.com/office/drawing/2014/main" id="{53C806C4-CAC2-4E69-BE23-093DBC4EF200}"/>
              </a:ext>
            </a:extLst>
          </p:cNvPr>
          <p:cNvSpPr>
            <a:spLocks noGrp="1"/>
          </p:cNvSpPr>
          <p:nvPr>
            <p:ph sz="half" idx="11"/>
          </p:nvPr>
        </p:nvSpPr>
        <p:spPr>
          <a:xfrm>
            <a:off x="4371974" y="2065807"/>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Text Placeholder 2">
            <a:extLst>
              <a:ext uri="{FF2B5EF4-FFF2-40B4-BE49-F238E27FC236}">
                <a16:creationId xmlns:a16="http://schemas.microsoft.com/office/drawing/2014/main" id="{2FC9295F-66FC-4AAD-8031-A486CAAAD0D4}"/>
              </a:ext>
            </a:extLst>
          </p:cNvPr>
          <p:cNvSpPr>
            <a:spLocks noGrp="1"/>
          </p:cNvSpPr>
          <p:nvPr>
            <p:ph type="body" idx="12" hasCustomPrompt="1"/>
          </p:nvPr>
        </p:nvSpPr>
        <p:spPr>
          <a:xfrm>
            <a:off x="8255575" y="1639839"/>
            <a:ext cx="3731200" cy="359494"/>
          </a:xfrm>
        </p:spPr>
        <p:txBody>
          <a:bodyPr anchor="b"/>
          <a:lstStyle>
            <a:lvl1pPr marL="0" indent="0">
              <a:buNone/>
              <a:defRPr sz="2000" b="1">
                <a:solidFill>
                  <a:srgbClr val="37116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Lisää apuotsikko</a:t>
            </a:r>
          </a:p>
        </p:txBody>
      </p:sp>
      <p:sp>
        <p:nvSpPr>
          <p:cNvPr id="11" name="Content Placeholder 3">
            <a:extLst>
              <a:ext uri="{FF2B5EF4-FFF2-40B4-BE49-F238E27FC236}">
                <a16:creationId xmlns:a16="http://schemas.microsoft.com/office/drawing/2014/main" id="{486E9234-CA59-4744-ACB8-91E2DB35ACA0}"/>
              </a:ext>
            </a:extLst>
          </p:cNvPr>
          <p:cNvSpPr>
            <a:spLocks noGrp="1"/>
          </p:cNvSpPr>
          <p:nvPr>
            <p:ph sz="half" idx="13"/>
          </p:nvPr>
        </p:nvSpPr>
        <p:spPr>
          <a:xfrm>
            <a:off x="8255574" y="2071339"/>
            <a:ext cx="3731201" cy="403254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481091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elkkä_otsikko">
    <p:spTree>
      <p:nvGrpSpPr>
        <p:cNvPr id="1" name=""/>
        <p:cNvGrpSpPr/>
        <p:nvPr/>
      </p:nvGrpSpPr>
      <p:grpSpPr>
        <a:xfrm>
          <a:off x="0" y="0"/>
          <a:ext cx="0" cy="0"/>
          <a:chOff x="0" y="0"/>
          <a:chExt cx="0" cy="0"/>
        </a:xfrm>
      </p:grpSpPr>
      <p:sp>
        <p:nvSpPr>
          <p:cNvPr id="10" name="Title 2"/>
          <p:cNvSpPr>
            <a:spLocks noGrp="1"/>
          </p:cNvSpPr>
          <p:nvPr>
            <p:ph type="title" hasCustomPrompt="1"/>
          </p:nvPr>
        </p:nvSpPr>
        <p:spPr>
          <a:xfrm>
            <a:off x="539508" y="311729"/>
            <a:ext cx="9695538" cy="1132608"/>
          </a:xfrm>
        </p:spPr>
        <p:txBody>
          <a:bodyPr anchor="b"/>
          <a:lstStyle>
            <a:lvl1pPr>
              <a:defRPr>
                <a:solidFill>
                  <a:srgbClr val="37116F"/>
                </a:solidFill>
              </a:defRPr>
            </a:lvl1pPr>
          </a:lstStyle>
          <a:p>
            <a:r>
              <a:rPr lang="fi-FI"/>
              <a:t>Lisää otsikko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_sivu">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943" y="358412"/>
            <a:ext cx="11217442" cy="1108923"/>
          </a:xfrm>
          <a:prstGeom prst="rect">
            <a:avLst/>
          </a:prstGeom>
        </p:spPr>
        <p:txBody>
          <a:bodyPr vert="horz" lIns="0" tIns="36000" rIns="0" bIns="0" rtlCol="0" anchor="ctr" anchorCtr="0">
            <a:noAutofit/>
          </a:bodyPr>
          <a:lstStyle/>
          <a:p>
            <a:r>
              <a:rPr lang="fi-FI"/>
              <a:t>Lisää otsikko</a:t>
            </a:r>
            <a:endParaRPr lang="fi-FI" dirty="0"/>
          </a:p>
        </p:txBody>
      </p:sp>
      <p:sp>
        <p:nvSpPr>
          <p:cNvPr id="3" name="Text Placeholder 2"/>
          <p:cNvSpPr>
            <a:spLocks noGrp="1"/>
          </p:cNvSpPr>
          <p:nvPr>
            <p:ph type="body" idx="1"/>
          </p:nvPr>
        </p:nvSpPr>
        <p:spPr>
          <a:xfrm>
            <a:off x="497943" y="1615613"/>
            <a:ext cx="11219135" cy="4464595"/>
          </a:xfrm>
          <a:prstGeom prst="rect">
            <a:avLst/>
          </a:prstGeom>
        </p:spPr>
        <p:txBody>
          <a:bodyPr vert="horz" lIns="0" tIns="0" rIns="0" bIns="0" rtlCol="0" anchor="t" anchorCtr="0">
            <a:noAutofit/>
          </a:bodyPr>
          <a:lstStyle/>
          <a:p>
            <a:pPr lvl="0"/>
            <a:r>
              <a:rPr lang="fi-FI" noProof="0"/>
              <a:t>Lisää sisältöä</a:t>
            </a:r>
          </a:p>
          <a:p>
            <a:pPr lvl="1"/>
            <a:r>
              <a:rPr lang="fi-FI" noProof="0"/>
              <a:t>toinen taso</a:t>
            </a:r>
          </a:p>
          <a:p>
            <a:pPr lvl="2"/>
            <a:r>
              <a:rPr lang="fi-FI" noProof="0"/>
              <a:t>kolmas taso</a:t>
            </a:r>
          </a:p>
          <a:p>
            <a:pPr lvl="3"/>
            <a:r>
              <a:rPr lang="fi-FI" noProof="0"/>
              <a:t>neljäs taso</a:t>
            </a:r>
          </a:p>
          <a:p>
            <a:pPr lvl="4"/>
            <a:r>
              <a:rPr lang="fi-FI" noProof="0"/>
              <a:t>viides taso</a:t>
            </a:r>
          </a:p>
          <a:p>
            <a:pPr lvl="5"/>
            <a:r>
              <a:rPr lang="fi-FI" noProof="0"/>
              <a:t>kuudes taso</a:t>
            </a:r>
          </a:p>
          <a:p>
            <a:pPr lvl="6"/>
            <a:r>
              <a:rPr lang="fi-FI" noProof="0"/>
              <a:t>seitsemäs taso </a:t>
            </a:r>
          </a:p>
          <a:p>
            <a:pPr lvl="7"/>
            <a:r>
              <a:rPr lang="fi-FI" noProof="0"/>
              <a:t>kahdeksas taso</a:t>
            </a:r>
          </a:p>
          <a:p>
            <a:pPr lvl="7"/>
            <a:endParaRPr lang="fi-FI" noProof="0"/>
          </a:p>
        </p:txBody>
      </p:sp>
      <p:sp>
        <p:nvSpPr>
          <p:cNvPr id="19" name="(c)" hidden="1"/>
          <p:cNvSpPr txBox="1"/>
          <p:nvPr/>
        </p:nvSpPr>
        <p:spPr>
          <a:xfrm>
            <a:off x="11991132" y="6885384"/>
            <a:ext cx="200376"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fingrid</a:t>
            </a:r>
            <a:endParaRPr lang="en-GB" sz="200" dirty="0" err="1">
              <a:solidFill>
                <a:schemeClr val="bg1"/>
              </a:solidFill>
            </a:endParaRPr>
          </a:p>
        </p:txBody>
      </p:sp>
      <p:pic>
        <p:nvPicPr>
          <p:cNvPr id="7" name="Picture 6">
            <a:extLst>
              <a:ext uri="{FF2B5EF4-FFF2-40B4-BE49-F238E27FC236}">
                <a16:creationId xmlns:a16="http://schemas.microsoft.com/office/drawing/2014/main" id="{C0DE1883-6FBE-2846-806D-CEB0E26D8F0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flipH="1">
            <a:off x="10790269" y="328197"/>
            <a:ext cx="972237" cy="449595"/>
          </a:xfrm>
          <a:prstGeom prst="rect">
            <a:avLst/>
          </a:prstGeom>
        </p:spPr>
      </p:pic>
    </p:spTree>
    <p:extLst>
      <p:ext uri="{BB962C8B-B14F-4D97-AF65-F5344CB8AC3E}">
        <p14:creationId xmlns:p14="http://schemas.microsoft.com/office/powerpoint/2010/main" val="439456739"/>
      </p:ext>
    </p:extLst>
  </p:cSld>
  <p:clrMap bg1="lt1" tx1="dk1" bg2="lt2" tx2="dk2" accent1="accent1" accent2="accent2" accent3="accent3" accent4="accent4" accent5="accent5" accent6="accent6" hlink="hlink" folHlink="folHlink"/>
  <p:sldLayoutIdLst>
    <p:sldLayoutId id="2147483710" r:id="rId1"/>
    <p:sldLayoutId id="2147483695" r:id="rId2"/>
    <p:sldLayoutId id="2147483699" r:id="rId3"/>
    <p:sldLayoutId id="2147483700" r:id="rId4"/>
    <p:sldLayoutId id="2147483701" r:id="rId5"/>
    <p:sldLayoutId id="2147483702" r:id="rId6"/>
    <p:sldLayoutId id="2147483729" r:id="rId7"/>
    <p:sldLayoutId id="2147483703" r:id="rId8"/>
    <p:sldLayoutId id="2147483706" r:id="rId9"/>
    <p:sldLayoutId id="2147483705" r:id="rId10"/>
    <p:sldLayoutId id="2147483721" r:id="rId11"/>
    <p:sldLayoutId id="2147483727" r:id="rId12"/>
    <p:sldLayoutId id="2147483726" r:id="rId13"/>
    <p:sldLayoutId id="2147483728" r:id="rId14"/>
    <p:sldLayoutId id="2147483722" r:id="rId15"/>
    <p:sldLayoutId id="2147483723" r:id="rId16"/>
    <p:sldLayoutId id="2147483724" r:id="rId17"/>
    <p:sldLayoutId id="2147483725" r:id="rId18"/>
  </p:sldLayoutIdLst>
  <p:hf sldNum="0" hdr="0" ftr="0" dt="0"/>
  <p:txStyles>
    <p:titleStyle>
      <a:lvl1pPr algn="l" defTabSz="914400" rtl="0" eaLnBrk="1" latinLnBrk="0" hangingPunct="1">
        <a:lnSpc>
          <a:spcPct val="85000"/>
        </a:lnSpc>
        <a:spcBef>
          <a:spcPct val="0"/>
        </a:spcBef>
        <a:buNone/>
        <a:defRPr sz="3500" b="1" kern="1200">
          <a:solidFill>
            <a:srgbClr val="37116F"/>
          </a:solidFill>
          <a:latin typeface="+mj-lt"/>
          <a:ea typeface="+mj-ea"/>
          <a:cs typeface="+mj-cs"/>
        </a:defRPr>
      </a:lvl1pPr>
    </p:titleStyle>
    <p:bodyStyle>
      <a:lvl1pPr marL="285750" indent="-28575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1pPr>
      <a:lvl2pPr marL="266700" indent="-26670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2pPr>
      <a:lvl3pPr marL="539750" indent="-27305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3pPr>
      <a:lvl4pPr marL="806450" indent="-266700"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4pPr>
      <a:lvl5pPr marL="1071563" indent="-265113" algn="l" defTabSz="914400" rtl="0" eaLnBrk="1" latinLnBrk="0" hangingPunct="1">
        <a:lnSpc>
          <a:spcPct val="100000"/>
        </a:lnSpc>
        <a:spcBef>
          <a:spcPts val="8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5pPr>
      <a:lvl6pPr marL="1346200" indent="-274638"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6pPr>
      <a:lvl7pPr marL="1612900" indent="-2667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7pPr>
      <a:lvl8pPr marL="1898650" indent="-28575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bg2">
              <a:lumMod val="50000"/>
            </a:schemeClr>
          </a:solidFill>
          <a:latin typeface="+mn-lt"/>
          <a:ea typeface="+mn-ea"/>
          <a:cs typeface="+mn-cs"/>
        </a:defRPr>
      </a:lvl8pPr>
      <a:lvl9pPr marL="1878012" indent="0" algn="l" defTabSz="914400" rtl="0" eaLnBrk="1" latinLnBrk="0" hangingPunct="1">
        <a:lnSpc>
          <a:spcPct val="100000"/>
        </a:lnSpc>
        <a:spcBef>
          <a:spcPts val="1000"/>
        </a:spcBef>
        <a:buClr>
          <a:schemeClr val="accent1"/>
        </a:buClr>
        <a:buFont typeface="Arial" panose="020B0604020202020204" pitchFamily="34" charset="0"/>
        <a:buNone/>
        <a:defRPr sz="1800" kern="1200">
          <a:solidFill>
            <a:schemeClr val="bg2">
              <a:lumMod val="50000"/>
            </a:schemeClr>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90F41A2-6535-4CA6-81E4-026A5B56D9D7}"/>
              </a:ext>
            </a:extLst>
          </p:cNvPr>
          <p:cNvSpPr>
            <a:spLocks noGrp="1"/>
          </p:cNvSpPr>
          <p:nvPr>
            <p:ph type="title"/>
          </p:nvPr>
        </p:nvSpPr>
        <p:spPr>
          <a:xfrm>
            <a:off x="432000" y="841575"/>
            <a:ext cx="11328000" cy="432000"/>
          </a:xfrm>
          <a:prstGeom prst="rect">
            <a:avLst/>
          </a:prstGeom>
        </p:spPr>
        <p:txBody>
          <a:bodyPr vert="horz" lIns="0" tIns="0" rIns="0" bIns="0" rtlCol="0" anchor="ctr">
            <a:noAutofit/>
          </a:bodyPr>
          <a:lstStyle/>
          <a:p>
            <a:pPr rtl="0"/>
            <a:r>
              <a:rPr lang="fi-FI" noProof="0" dirty="0"/>
              <a:t>Muokkaa sivun otsikkoa napsauttamalla</a:t>
            </a:r>
          </a:p>
        </p:txBody>
      </p:sp>
      <p:sp>
        <p:nvSpPr>
          <p:cNvPr id="3" name="Tekstin paikkamerkki 2">
            <a:extLst>
              <a:ext uri="{FF2B5EF4-FFF2-40B4-BE49-F238E27FC236}">
                <a16:creationId xmlns:a16="http://schemas.microsoft.com/office/drawing/2014/main" id="{213AB95C-7DD4-4796-80E4-1B7466A2A037}"/>
              </a:ext>
            </a:extLst>
          </p:cNvPr>
          <p:cNvSpPr>
            <a:spLocks noGrp="1"/>
          </p:cNvSpPr>
          <p:nvPr>
            <p:ph type="body" idx="1"/>
          </p:nvPr>
        </p:nvSpPr>
        <p:spPr>
          <a:xfrm>
            <a:off x="432000" y="1454850"/>
            <a:ext cx="11328000" cy="4679250"/>
          </a:xfrm>
          <a:prstGeom prst="rect">
            <a:avLst/>
          </a:prstGeom>
        </p:spPr>
        <p:txBody>
          <a:bodyPr vert="horz" lIns="0" tIns="0" rIns="0" bIns="0" rtlCol="0">
            <a:noAutofit/>
          </a:body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358107307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Lst>
  <p:hf hdr="0" dt="0"/>
  <p:txStyles>
    <p:titleStyle>
      <a:lvl1pPr algn="l" defTabSz="914400" rtl="0" eaLnBrk="1" latinLnBrk="0" hangingPunct="1">
        <a:lnSpc>
          <a:spcPct val="90000"/>
        </a:lnSpc>
        <a:spcBef>
          <a:spcPct val="0"/>
        </a:spcBef>
        <a:buNone/>
        <a:defRPr sz="3200" b="1" kern="1200" spc="12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xml"/><Relationship Id="rId1" Type="http://schemas.openxmlformats.org/officeDocument/2006/relationships/video" Target="https://www.youtube.com/embed/-I6p5VNPgYc?list=PL7A7xDUTCulDWmXFLSHYhlYA9JLyfvHI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9.xml"/><Relationship Id="rId1" Type="http://schemas.openxmlformats.org/officeDocument/2006/relationships/video" Target="https://www.youtube.com/embed/egg2mcH4VZw?list=PL7A7xDUTCulDWmXFLSHYhlYA9JLyfv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9E0852-7C3E-F544-5A09-C52795F25896}"/>
              </a:ext>
            </a:extLst>
          </p:cNvPr>
          <p:cNvSpPr>
            <a:spLocks noGrp="1"/>
          </p:cNvSpPr>
          <p:nvPr>
            <p:ph type="title"/>
          </p:nvPr>
        </p:nvSpPr>
        <p:spPr>
          <a:xfrm>
            <a:off x="310242" y="2314576"/>
            <a:ext cx="9052833" cy="895350"/>
          </a:xfrm>
        </p:spPr>
        <p:txBody>
          <a:bodyPr/>
          <a:lstStyle/>
          <a:p>
            <a:r>
              <a:rPr lang="fi-FI" b="1" dirty="0"/>
              <a:t>Miten osakkeita ostetaan?</a:t>
            </a:r>
          </a:p>
        </p:txBody>
      </p:sp>
      <p:sp>
        <p:nvSpPr>
          <p:cNvPr id="3" name="Tekstin paikkamerkki 2">
            <a:extLst>
              <a:ext uri="{FF2B5EF4-FFF2-40B4-BE49-F238E27FC236}">
                <a16:creationId xmlns:a16="http://schemas.microsoft.com/office/drawing/2014/main" id="{69913F9D-4587-495A-5B62-97BE824C9A8E}"/>
              </a:ext>
            </a:extLst>
          </p:cNvPr>
          <p:cNvSpPr>
            <a:spLocks noGrp="1"/>
          </p:cNvSpPr>
          <p:nvPr>
            <p:ph type="body" sz="quarter" idx="32"/>
          </p:nvPr>
        </p:nvSpPr>
        <p:spPr>
          <a:xfrm>
            <a:off x="310242" y="3209926"/>
            <a:ext cx="8629650" cy="3371850"/>
          </a:xfrm>
        </p:spPr>
        <p:txBody>
          <a:bodyPr/>
          <a:lstStyle/>
          <a:p>
            <a:r>
              <a:rPr lang="fi-FI" sz="1800" b="0" i="0" dirty="0">
                <a:effectLst/>
                <a:latin typeface="Arial" panose="020B0604020202020204" pitchFamily="34" charset="0"/>
              </a:rPr>
              <a:t>Lukiolaisten sijoittajakoulu, oppitunti 8</a:t>
            </a:r>
            <a:endParaRPr lang="fi-FI" sz="1800" dirty="0"/>
          </a:p>
          <a:p>
            <a:endParaRPr lang="fi-FI" dirty="0"/>
          </a:p>
        </p:txBody>
      </p:sp>
    </p:spTree>
    <p:extLst>
      <p:ext uri="{BB962C8B-B14F-4D97-AF65-F5344CB8AC3E}">
        <p14:creationId xmlns:p14="http://schemas.microsoft.com/office/powerpoint/2010/main" val="4279775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C7A2FD49-A922-634E-8F77-674316F185AE}"/>
              </a:ext>
            </a:extLst>
          </p:cNvPr>
          <p:cNvSpPr txBox="1"/>
          <p:nvPr/>
        </p:nvSpPr>
        <p:spPr>
          <a:xfrm>
            <a:off x="537210" y="229803"/>
            <a:ext cx="9384030" cy="5786199"/>
          </a:xfrm>
          <a:prstGeom prst="rect">
            <a:avLst/>
          </a:prstGeom>
          <a:noFill/>
        </p:spPr>
        <p:txBody>
          <a:bodyPr wrap="square" rtlCol="0">
            <a:spAutoFit/>
          </a:bodyPr>
          <a:lstStyle/>
          <a:p>
            <a:r>
              <a:rPr lang="fi-FI" sz="2800" b="1" dirty="0">
                <a:solidFill>
                  <a:schemeClr val="accent1"/>
                </a:solidFill>
              </a:rPr>
              <a:t>Esimerkki: </a:t>
            </a:r>
            <a:r>
              <a:rPr lang="fi-FI" sz="2800" b="1" dirty="0">
                <a:solidFill>
                  <a:schemeClr val="tx2"/>
                </a:solidFill>
              </a:rPr>
              <a:t>Osakkeiden ostaminen</a:t>
            </a:r>
          </a:p>
          <a:p>
            <a:endParaRPr lang="fi-FI" b="1" dirty="0"/>
          </a:p>
          <a:p>
            <a:r>
              <a:rPr lang="fi-FI" dirty="0"/>
              <a:t>Haluan </a:t>
            </a:r>
            <a:r>
              <a:rPr lang="fi-FI" u="sng" dirty="0"/>
              <a:t>ostaa</a:t>
            </a:r>
            <a:r>
              <a:rPr lang="fi-FI" dirty="0"/>
              <a:t> 200 kpl Koneen osakkeita hintaan 68,50 euroa / kpl.</a:t>
            </a:r>
          </a:p>
          <a:p>
            <a:endParaRPr lang="fi-FI" dirty="0"/>
          </a:p>
          <a:p>
            <a:r>
              <a:rPr lang="fi-FI" dirty="0"/>
              <a:t>Oletetaan, että osaketta on myynnissä seuraavasti:</a:t>
            </a:r>
          </a:p>
          <a:p>
            <a:pPr marL="285750" indent="-285750">
              <a:buFont typeface="Arial" panose="020B0604020202020204" pitchFamily="34" charset="0"/>
              <a:buChar char="•"/>
            </a:pPr>
            <a:r>
              <a:rPr lang="fi-FI" b="1" dirty="0">
                <a:solidFill>
                  <a:schemeClr val="accent1"/>
                </a:solidFill>
              </a:rPr>
              <a:t>100 kpl hintaan 68,40</a:t>
            </a:r>
          </a:p>
          <a:p>
            <a:pPr marL="285750" indent="-285750">
              <a:buFont typeface="Arial" panose="020B0604020202020204" pitchFamily="34" charset="0"/>
              <a:buChar char="•"/>
            </a:pPr>
            <a:r>
              <a:rPr lang="fi-FI" b="1" dirty="0">
                <a:solidFill>
                  <a:schemeClr val="accent1"/>
                </a:solidFill>
              </a:rPr>
              <a:t>50 kpl hintaan 68,45</a:t>
            </a:r>
          </a:p>
          <a:p>
            <a:pPr marL="285750" indent="-285750">
              <a:buFont typeface="Arial" panose="020B0604020202020204" pitchFamily="34" charset="0"/>
              <a:buChar char="•"/>
            </a:pPr>
            <a:r>
              <a:rPr lang="fi-FI" b="1" dirty="0">
                <a:solidFill>
                  <a:schemeClr val="accent1"/>
                </a:solidFill>
              </a:rPr>
              <a:t>100 kpl hintaan 68,55</a:t>
            </a:r>
          </a:p>
          <a:p>
            <a:pPr marL="285750" indent="-285750">
              <a:buFont typeface="Arial" panose="020B0604020202020204" pitchFamily="34" charset="0"/>
              <a:buChar char="•"/>
            </a:pPr>
            <a:endParaRPr lang="fi-FI" dirty="0"/>
          </a:p>
          <a:p>
            <a:r>
              <a:rPr lang="fi-FI" dirty="0"/>
              <a:t>Ensin välittäjä hankkisi 100 kpl osaketta hintaan 68,40e (edullisin hinta)</a:t>
            </a:r>
          </a:p>
          <a:p>
            <a:r>
              <a:rPr lang="fi-FI" dirty="0"/>
              <a:t>Seuraavaksi hän ostaisi 50 kpl osaketta hintaan 68,45e. </a:t>
            </a:r>
          </a:p>
          <a:p>
            <a:endParaRPr lang="fi-FI" dirty="0"/>
          </a:p>
          <a:p>
            <a:r>
              <a:rPr lang="fi-FI" dirty="0"/>
              <a:t>Koska jäljelle jäävät osakkeet ovat liian kalliita (68,55e), pörssiin jäisi ostotarjous 50 kpl osakkeesta hinnalla 68,50e. </a:t>
            </a:r>
          </a:p>
          <a:p>
            <a:endParaRPr lang="fi-FI" dirty="0"/>
          </a:p>
          <a:p>
            <a:r>
              <a:rPr lang="fi-FI" dirty="0"/>
              <a:t>Se olisi voimassa niin kauan, kunnes tarjoukseni voimassaolo päättyy. Mikäli myyjää ei tuolla hinnalla löydy, saisin hankittua vain 150 osaketta.</a:t>
            </a:r>
          </a:p>
          <a:p>
            <a:endParaRPr lang="fi-FI" dirty="0"/>
          </a:p>
          <a:p>
            <a:r>
              <a:rPr lang="fi-FI" dirty="0"/>
              <a:t>Jos haluaa olla varma, että ostotoimeksianto toteutuu, kannattaa hinta laittaa tarpeeksi korkeaksi (esim. 1 % yli tavoitehinnan).  </a:t>
            </a:r>
            <a:r>
              <a:rPr lang="fi-FI" b="1" dirty="0">
                <a:solidFill>
                  <a:schemeClr val="accent1"/>
                </a:solidFill>
              </a:rPr>
              <a:t>Kitsastelu ei kannata!</a:t>
            </a:r>
          </a:p>
        </p:txBody>
      </p:sp>
    </p:spTree>
    <p:extLst>
      <p:ext uri="{BB962C8B-B14F-4D97-AF65-F5344CB8AC3E}">
        <p14:creationId xmlns:p14="http://schemas.microsoft.com/office/powerpoint/2010/main" val="931619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B731A66F-E5DF-0346-9FE1-CCCBCAB8A7E2}"/>
              </a:ext>
            </a:extLst>
          </p:cNvPr>
          <p:cNvSpPr txBox="1"/>
          <p:nvPr/>
        </p:nvSpPr>
        <p:spPr>
          <a:xfrm>
            <a:off x="525780" y="230777"/>
            <a:ext cx="8317773" cy="5786199"/>
          </a:xfrm>
          <a:prstGeom prst="rect">
            <a:avLst/>
          </a:prstGeom>
          <a:noFill/>
        </p:spPr>
        <p:txBody>
          <a:bodyPr wrap="square" rtlCol="0">
            <a:spAutoFit/>
          </a:bodyPr>
          <a:lstStyle/>
          <a:p>
            <a:r>
              <a:rPr lang="fi-FI" sz="2800" b="1" dirty="0">
                <a:solidFill>
                  <a:schemeClr val="accent1"/>
                </a:solidFill>
              </a:rPr>
              <a:t>Esimerkki 2: </a:t>
            </a:r>
            <a:r>
              <a:rPr lang="fi-FI" sz="2800" b="1" dirty="0">
                <a:solidFill>
                  <a:schemeClr val="tx2"/>
                </a:solidFill>
              </a:rPr>
              <a:t>Osakkeiden myyminen</a:t>
            </a:r>
          </a:p>
          <a:p>
            <a:endParaRPr lang="fi-FI" b="1" dirty="0"/>
          </a:p>
          <a:p>
            <a:r>
              <a:rPr lang="fi-FI" dirty="0"/>
              <a:t>Haluan </a:t>
            </a:r>
            <a:r>
              <a:rPr lang="fi-FI" u="sng" dirty="0"/>
              <a:t>myydä</a:t>
            </a:r>
            <a:r>
              <a:rPr lang="fi-FI" dirty="0"/>
              <a:t> 200 kpl Koneen osakkeita hintaan 68,50 euroa / kpl.</a:t>
            </a:r>
          </a:p>
          <a:p>
            <a:endParaRPr lang="fi-FI" dirty="0"/>
          </a:p>
          <a:p>
            <a:r>
              <a:rPr lang="fi-FI" dirty="0"/>
              <a:t>Oletetaan, että osakkeesta on ostotarjouksia seuraavasti:</a:t>
            </a:r>
          </a:p>
          <a:p>
            <a:pPr marL="285750" indent="-285750">
              <a:buFont typeface="Arial" panose="020B0604020202020204" pitchFamily="34" charset="0"/>
              <a:buChar char="•"/>
            </a:pPr>
            <a:r>
              <a:rPr lang="fi-FI" b="1" dirty="0">
                <a:solidFill>
                  <a:schemeClr val="accent1"/>
                </a:solidFill>
              </a:rPr>
              <a:t>50 kpl hintaan 68,65</a:t>
            </a:r>
          </a:p>
          <a:p>
            <a:pPr marL="285750" indent="-285750">
              <a:buFont typeface="Arial" panose="020B0604020202020204" pitchFamily="34" charset="0"/>
              <a:buChar char="•"/>
            </a:pPr>
            <a:r>
              <a:rPr lang="fi-FI" b="1" dirty="0">
                <a:solidFill>
                  <a:schemeClr val="accent1"/>
                </a:solidFill>
              </a:rPr>
              <a:t>50 kpl hintaan 68,55</a:t>
            </a:r>
          </a:p>
          <a:p>
            <a:pPr marL="285750" indent="-285750">
              <a:buFont typeface="Arial" panose="020B0604020202020204" pitchFamily="34" charset="0"/>
              <a:buChar char="•"/>
            </a:pPr>
            <a:r>
              <a:rPr lang="fi-FI" b="1" dirty="0">
                <a:solidFill>
                  <a:schemeClr val="accent1"/>
                </a:solidFill>
              </a:rPr>
              <a:t>200 kpl hintaan 68,45</a:t>
            </a:r>
          </a:p>
          <a:p>
            <a:pPr marL="285750" indent="-285750">
              <a:buFont typeface="Arial" panose="020B0604020202020204" pitchFamily="34" charset="0"/>
              <a:buChar char="•"/>
            </a:pPr>
            <a:endParaRPr lang="fi-FI" dirty="0"/>
          </a:p>
          <a:p>
            <a:r>
              <a:rPr lang="fi-FI" dirty="0"/>
              <a:t>Ensin välittäjä myisi 50 kpl osaketta hintaan 68,65e (korkein hinta)</a:t>
            </a:r>
          </a:p>
          <a:p>
            <a:r>
              <a:rPr lang="fi-FI" dirty="0"/>
              <a:t>Seuraavaksi hän myisi 50 kpl osaketta hintaan 68,55e. </a:t>
            </a:r>
          </a:p>
          <a:p>
            <a:endParaRPr lang="fi-FI" dirty="0"/>
          </a:p>
          <a:p>
            <a:r>
              <a:rPr lang="fi-FI" dirty="0"/>
              <a:t>Koska jäljelle jäävät ostotarjoukset ovat liian matalia (68,45e), pörssiin jäisi myyntitarjous 100 kpl osakkeesta hinnalla 68,50e. </a:t>
            </a:r>
          </a:p>
          <a:p>
            <a:endParaRPr lang="fi-FI" dirty="0"/>
          </a:p>
          <a:p>
            <a:r>
              <a:rPr lang="fi-FI" dirty="0"/>
              <a:t>Se olisi voimassa niin kauan, kunnes tarjoukseni voimassaolo päättyy. Mikäli ostajaa ei tuolla hinnalla löydy, saisin myytyä vain 100 osaketta.</a:t>
            </a:r>
          </a:p>
          <a:p>
            <a:endParaRPr lang="fi-FI" dirty="0"/>
          </a:p>
          <a:p>
            <a:r>
              <a:rPr lang="fi-FI" dirty="0"/>
              <a:t>Jos haluaa olla varma, että myyntitoimeksianto toteutuu, kannattaa hinta laittaa tarpeeksi matalaksi (esim. 1–2 % alle tavoitehinnan).  </a:t>
            </a:r>
          </a:p>
        </p:txBody>
      </p:sp>
      <p:sp>
        <p:nvSpPr>
          <p:cNvPr id="3" name="Tekstiruutu 2">
            <a:extLst>
              <a:ext uri="{FF2B5EF4-FFF2-40B4-BE49-F238E27FC236}">
                <a16:creationId xmlns:a16="http://schemas.microsoft.com/office/drawing/2014/main" id="{15E515C0-914A-AD4A-9B22-E35E6D85ABBD}"/>
              </a:ext>
            </a:extLst>
          </p:cNvPr>
          <p:cNvSpPr txBox="1"/>
          <p:nvPr/>
        </p:nvSpPr>
        <p:spPr>
          <a:xfrm>
            <a:off x="8672104" y="893717"/>
            <a:ext cx="3325586" cy="4862870"/>
          </a:xfrm>
          <a:prstGeom prst="rect">
            <a:avLst/>
          </a:prstGeom>
          <a:noFill/>
        </p:spPr>
        <p:txBody>
          <a:bodyPr wrap="square" rtlCol="0">
            <a:spAutoFit/>
          </a:bodyPr>
          <a:lstStyle/>
          <a:p>
            <a:r>
              <a:rPr lang="fi-FI" sz="2200" b="1" dirty="0">
                <a:solidFill>
                  <a:schemeClr val="accent1"/>
                </a:solidFill>
              </a:rPr>
              <a:t>FIFO </a:t>
            </a:r>
          </a:p>
          <a:p>
            <a:r>
              <a:rPr lang="fi-FI" sz="2200" dirty="0">
                <a:solidFill>
                  <a:schemeClr val="accent1"/>
                </a:solidFill>
              </a:rPr>
              <a:t>(</a:t>
            </a:r>
            <a:r>
              <a:rPr lang="fi-FI" sz="2200" i="1" dirty="0" err="1">
                <a:solidFill>
                  <a:schemeClr val="accent1"/>
                </a:solidFill>
              </a:rPr>
              <a:t>First</a:t>
            </a:r>
            <a:r>
              <a:rPr lang="fi-FI" sz="2200" i="1" dirty="0">
                <a:solidFill>
                  <a:schemeClr val="accent1"/>
                </a:solidFill>
              </a:rPr>
              <a:t> In, </a:t>
            </a:r>
            <a:r>
              <a:rPr lang="fi-FI" sz="2200" i="1" dirty="0" err="1">
                <a:solidFill>
                  <a:schemeClr val="accent1"/>
                </a:solidFill>
              </a:rPr>
              <a:t>First</a:t>
            </a:r>
            <a:r>
              <a:rPr lang="fi-FI" sz="2200" i="1" dirty="0">
                <a:solidFill>
                  <a:schemeClr val="accent1"/>
                </a:solidFill>
              </a:rPr>
              <a:t> Out</a:t>
            </a:r>
            <a:r>
              <a:rPr lang="fi-FI" sz="2200" dirty="0">
                <a:solidFill>
                  <a:schemeClr val="accent1"/>
                </a:solidFill>
              </a:rPr>
              <a:t>)</a:t>
            </a:r>
          </a:p>
          <a:p>
            <a:endParaRPr lang="fi-FI" sz="1400" dirty="0"/>
          </a:p>
          <a:p>
            <a:r>
              <a:rPr lang="fi-FI" sz="1400" dirty="0"/>
              <a:t>Arvo-osuustilillä olevat osakkeet myydään aina FIFO-periaatteella:</a:t>
            </a:r>
          </a:p>
          <a:p>
            <a:r>
              <a:rPr lang="fi-FI" sz="1400" dirty="0"/>
              <a:t>Ensin hankitut osakkeet myydään ensimmäisenä.</a:t>
            </a:r>
          </a:p>
          <a:p>
            <a:endParaRPr lang="fi-FI" sz="1400" dirty="0"/>
          </a:p>
          <a:p>
            <a:r>
              <a:rPr lang="fi-FI" sz="1400" dirty="0"/>
              <a:t>Sanotaan, että olet ostanut Nokian osakkeita kahdessa erässä: </a:t>
            </a:r>
          </a:p>
          <a:p>
            <a:pPr marL="285750" indent="-285750">
              <a:buFontTx/>
              <a:buChar char="-"/>
            </a:pPr>
            <a:r>
              <a:rPr lang="fi-FI" sz="1400" dirty="0"/>
              <a:t>100 kpl (5,05e) vuonna 2016</a:t>
            </a:r>
          </a:p>
          <a:p>
            <a:pPr marL="285750" indent="-285750">
              <a:buFontTx/>
              <a:buChar char="-"/>
            </a:pPr>
            <a:r>
              <a:rPr lang="fi-FI" sz="1400" dirty="0"/>
              <a:t>100 kpl (5,70e) vuonna 2018</a:t>
            </a:r>
          </a:p>
          <a:p>
            <a:endParaRPr lang="fi-FI" sz="1400" dirty="0"/>
          </a:p>
          <a:p>
            <a:r>
              <a:rPr lang="fi-FI" sz="1400" dirty="0"/>
              <a:t>Jos nyt myisit 150 osaketta, menisivät myyntiin ensin vuonna 2016 hankitut ja vasta sitten vuonna 2018 ostetut osakkeet. </a:t>
            </a:r>
          </a:p>
          <a:p>
            <a:endParaRPr lang="fi-FI" sz="1400" dirty="0"/>
          </a:p>
          <a:p>
            <a:r>
              <a:rPr lang="fi-FI" sz="1400" dirty="0"/>
              <a:t>Tällä on vaikutusta veroihin, sillä mahdollisesta voitosta peritään luovutusvoittoveroa (30–34 %). </a:t>
            </a:r>
          </a:p>
        </p:txBody>
      </p:sp>
    </p:spTree>
    <p:extLst>
      <p:ext uri="{BB962C8B-B14F-4D97-AF65-F5344CB8AC3E}">
        <p14:creationId xmlns:p14="http://schemas.microsoft.com/office/powerpoint/2010/main" val="87340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DD18B44-C6D2-574B-9C9C-DA12D73D8AF9}"/>
              </a:ext>
            </a:extLst>
          </p:cNvPr>
          <p:cNvPicPr>
            <a:picLocks noChangeAspect="1"/>
          </p:cNvPicPr>
          <p:nvPr/>
        </p:nvPicPr>
        <p:blipFill>
          <a:blip r:embed="rId3"/>
          <a:stretch>
            <a:fillRect/>
          </a:stretch>
        </p:blipFill>
        <p:spPr>
          <a:xfrm>
            <a:off x="2969078" y="1572986"/>
            <a:ext cx="5513349" cy="3799114"/>
          </a:xfrm>
          <a:prstGeom prst="rect">
            <a:avLst/>
          </a:prstGeom>
        </p:spPr>
      </p:pic>
      <p:sp>
        <p:nvSpPr>
          <p:cNvPr id="4" name="Tekstiruutu 3">
            <a:extLst>
              <a:ext uri="{FF2B5EF4-FFF2-40B4-BE49-F238E27FC236}">
                <a16:creationId xmlns:a16="http://schemas.microsoft.com/office/drawing/2014/main" id="{25630F1A-69DA-5641-8AC7-5FCFB94720AF}"/>
              </a:ext>
            </a:extLst>
          </p:cNvPr>
          <p:cNvSpPr txBox="1"/>
          <p:nvPr/>
        </p:nvSpPr>
        <p:spPr>
          <a:xfrm>
            <a:off x="457200" y="669471"/>
            <a:ext cx="10628231" cy="523220"/>
          </a:xfrm>
          <a:prstGeom prst="rect">
            <a:avLst/>
          </a:prstGeom>
          <a:noFill/>
        </p:spPr>
        <p:txBody>
          <a:bodyPr wrap="none" rtlCol="0">
            <a:spAutoFit/>
          </a:bodyPr>
          <a:lstStyle/>
          <a:p>
            <a:r>
              <a:rPr lang="fi-FI" sz="2800" b="1" dirty="0">
                <a:solidFill>
                  <a:schemeClr val="accent1"/>
                </a:solidFill>
              </a:rPr>
              <a:t>KYSYNTÄ &amp; TARJONTA: </a:t>
            </a:r>
            <a:r>
              <a:rPr lang="fi-FI" sz="2800" b="1" dirty="0">
                <a:solidFill>
                  <a:schemeClr val="tx2"/>
                </a:solidFill>
              </a:rPr>
              <a:t>Tarjoustasot eli TARJOUSKIRJA </a:t>
            </a:r>
          </a:p>
        </p:txBody>
      </p:sp>
      <p:sp>
        <p:nvSpPr>
          <p:cNvPr id="5" name="Pyöristetty suorakulmio 4">
            <a:extLst>
              <a:ext uri="{FF2B5EF4-FFF2-40B4-BE49-F238E27FC236}">
                <a16:creationId xmlns:a16="http://schemas.microsoft.com/office/drawing/2014/main" id="{8DD388DA-A0F2-0347-B079-69E850526DC6}"/>
              </a:ext>
            </a:extLst>
          </p:cNvPr>
          <p:cNvSpPr/>
          <p:nvPr/>
        </p:nvSpPr>
        <p:spPr>
          <a:xfrm>
            <a:off x="8833757" y="1572986"/>
            <a:ext cx="2547257" cy="107224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t>Näkyvissä 5 parasta myynti- ja ostotarjousta. </a:t>
            </a:r>
          </a:p>
        </p:txBody>
      </p:sp>
      <p:sp>
        <p:nvSpPr>
          <p:cNvPr id="6" name="Pyöristetty suorakulmio 5">
            <a:extLst>
              <a:ext uri="{FF2B5EF4-FFF2-40B4-BE49-F238E27FC236}">
                <a16:creationId xmlns:a16="http://schemas.microsoft.com/office/drawing/2014/main" id="{94AC80A8-9455-A34E-96FD-553240E1223A}"/>
              </a:ext>
            </a:extLst>
          </p:cNvPr>
          <p:cNvSpPr/>
          <p:nvPr/>
        </p:nvSpPr>
        <p:spPr>
          <a:xfrm>
            <a:off x="285750" y="1412966"/>
            <a:ext cx="2511878" cy="107224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dirty="0"/>
              <a:t>Parhaan osto- ja myyntitarjouksen erotus on </a:t>
            </a:r>
            <a:r>
              <a:rPr lang="fi-FI" sz="1600" b="1" dirty="0"/>
              <a:t>spread</a:t>
            </a:r>
            <a:r>
              <a:rPr lang="fi-FI" sz="1600" dirty="0"/>
              <a:t>. </a:t>
            </a:r>
          </a:p>
          <a:p>
            <a:r>
              <a:rPr lang="fi-FI" sz="1600" dirty="0"/>
              <a:t>Tässä se on 0,01 e.</a:t>
            </a:r>
          </a:p>
        </p:txBody>
      </p:sp>
      <p:cxnSp>
        <p:nvCxnSpPr>
          <p:cNvPr id="8" name="Suora nuoliyhdysviiva 7">
            <a:extLst>
              <a:ext uri="{FF2B5EF4-FFF2-40B4-BE49-F238E27FC236}">
                <a16:creationId xmlns:a16="http://schemas.microsoft.com/office/drawing/2014/main" id="{6F8C448F-084B-CC48-9864-021DB8BDDD62}"/>
              </a:ext>
            </a:extLst>
          </p:cNvPr>
          <p:cNvCxnSpPr>
            <a:cxnSpLocks/>
          </p:cNvCxnSpPr>
          <p:nvPr/>
        </p:nvCxnSpPr>
        <p:spPr>
          <a:xfrm>
            <a:off x="2797628" y="1698171"/>
            <a:ext cx="2541815" cy="94705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Ellipsi 9">
            <a:extLst>
              <a:ext uri="{FF2B5EF4-FFF2-40B4-BE49-F238E27FC236}">
                <a16:creationId xmlns:a16="http://schemas.microsoft.com/office/drawing/2014/main" id="{D2462754-1608-9746-B243-0BB27850EACB}"/>
              </a:ext>
            </a:extLst>
          </p:cNvPr>
          <p:cNvSpPr/>
          <p:nvPr/>
        </p:nvSpPr>
        <p:spPr>
          <a:xfrm>
            <a:off x="5143500" y="2645229"/>
            <a:ext cx="1371600" cy="571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
        <p:nvSpPr>
          <p:cNvPr id="12" name="Pyöristetty suorakulmio 11">
            <a:extLst>
              <a:ext uri="{FF2B5EF4-FFF2-40B4-BE49-F238E27FC236}">
                <a16:creationId xmlns:a16="http://schemas.microsoft.com/office/drawing/2014/main" id="{0C0B8A95-DC15-BB4A-9CB4-6FFBDE139DFE}"/>
              </a:ext>
            </a:extLst>
          </p:cNvPr>
          <p:cNvSpPr/>
          <p:nvPr/>
        </p:nvSpPr>
        <p:spPr>
          <a:xfrm>
            <a:off x="8869136" y="3013933"/>
            <a:ext cx="2511878" cy="165603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dirty="0"/>
              <a:t>Osakkeiden </a:t>
            </a:r>
            <a:r>
              <a:rPr lang="fi-FI" sz="1600" u="sng" dirty="0"/>
              <a:t>näkyvä</a:t>
            </a:r>
            <a:r>
              <a:rPr lang="fi-FI" sz="1600" dirty="0"/>
              <a:t> lukumäärä jokaisella tarjoustasolla. Niiden takana voi olla piilotoimeksiantoja.</a:t>
            </a:r>
          </a:p>
          <a:p>
            <a:r>
              <a:rPr lang="fi-FI" sz="1600" dirty="0"/>
              <a:t>”Jäävuori”. </a:t>
            </a:r>
          </a:p>
        </p:txBody>
      </p:sp>
      <p:cxnSp>
        <p:nvCxnSpPr>
          <p:cNvPr id="13" name="Suora nuoliyhdysviiva 12">
            <a:extLst>
              <a:ext uri="{FF2B5EF4-FFF2-40B4-BE49-F238E27FC236}">
                <a16:creationId xmlns:a16="http://schemas.microsoft.com/office/drawing/2014/main" id="{E74021AF-507D-7449-99EE-155937460AD0}"/>
              </a:ext>
            </a:extLst>
          </p:cNvPr>
          <p:cNvCxnSpPr>
            <a:cxnSpLocks/>
          </p:cNvCxnSpPr>
          <p:nvPr/>
        </p:nvCxnSpPr>
        <p:spPr>
          <a:xfrm flipH="1" flipV="1">
            <a:off x="8131629" y="3025524"/>
            <a:ext cx="702129" cy="19120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Pyöristetty suorakulmio 19">
            <a:extLst>
              <a:ext uri="{FF2B5EF4-FFF2-40B4-BE49-F238E27FC236}">
                <a16:creationId xmlns:a16="http://schemas.microsoft.com/office/drawing/2014/main" id="{A9EAEEB5-6E3A-124D-9AC7-E2352B8FC6A8}"/>
              </a:ext>
            </a:extLst>
          </p:cNvPr>
          <p:cNvSpPr/>
          <p:nvPr/>
        </p:nvSpPr>
        <p:spPr>
          <a:xfrm>
            <a:off x="8523513" y="5020015"/>
            <a:ext cx="3477987" cy="91168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dirty="0"/>
              <a:t>Tarjouslaitojen yhteenlaskettujen osakkeiden näkyvä määrä. </a:t>
            </a:r>
          </a:p>
        </p:txBody>
      </p:sp>
      <p:cxnSp>
        <p:nvCxnSpPr>
          <p:cNvPr id="21" name="Suora nuoliyhdysviiva 20">
            <a:extLst>
              <a:ext uri="{FF2B5EF4-FFF2-40B4-BE49-F238E27FC236}">
                <a16:creationId xmlns:a16="http://schemas.microsoft.com/office/drawing/2014/main" id="{0A8AAF10-F25C-F045-87BD-89A4F79F7B57}"/>
              </a:ext>
            </a:extLst>
          </p:cNvPr>
          <p:cNvCxnSpPr>
            <a:cxnSpLocks/>
            <a:stCxn id="20" idx="1"/>
          </p:cNvCxnSpPr>
          <p:nvPr/>
        </p:nvCxnSpPr>
        <p:spPr>
          <a:xfrm flipH="1" flipV="1">
            <a:off x="7478486" y="4898571"/>
            <a:ext cx="1045027" cy="57728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Ellipsi 21">
            <a:extLst>
              <a:ext uri="{FF2B5EF4-FFF2-40B4-BE49-F238E27FC236}">
                <a16:creationId xmlns:a16="http://schemas.microsoft.com/office/drawing/2014/main" id="{0817DF68-76CB-0849-A64E-27768F1D2E69}"/>
              </a:ext>
            </a:extLst>
          </p:cNvPr>
          <p:cNvSpPr/>
          <p:nvPr/>
        </p:nvSpPr>
        <p:spPr>
          <a:xfrm>
            <a:off x="4457700" y="4542064"/>
            <a:ext cx="2857500" cy="5034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
        <p:nvSpPr>
          <p:cNvPr id="27" name="Pyöristetty suorakulmio 26">
            <a:extLst>
              <a:ext uri="{FF2B5EF4-FFF2-40B4-BE49-F238E27FC236}">
                <a16:creationId xmlns:a16="http://schemas.microsoft.com/office/drawing/2014/main" id="{5B0F2F96-5B37-F849-9502-C92912034FD9}"/>
              </a:ext>
            </a:extLst>
          </p:cNvPr>
          <p:cNvSpPr/>
          <p:nvPr/>
        </p:nvSpPr>
        <p:spPr>
          <a:xfrm>
            <a:off x="96344" y="3795687"/>
            <a:ext cx="2791091" cy="164374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600" dirty="0"/>
              <a:t>Palkin koko kuvastaa tämänhetkistä tarjoustilannetta ja on aina suhteessa näkyvään tarjouskirjaan (5 parasta)</a:t>
            </a:r>
          </a:p>
        </p:txBody>
      </p:sp>
      <p:cxnSp>
        <p:nvCxnSpPr>
          <p:cNvPr id="28" name="Suora nuoliyhdysviiva 27">
            <a:extLst>
              <a:ext uri="{FF2B5EF4-FFF2-40B4-BE49-F238E27FC236}">
                <a16:creationId xmlns:a16="http://schemas.microsoft.com/office/drawing/2014/main" id="{9941E165-C2CF-AE4D-8E74-6829BEF11BED}"/>
              </a:ext>
            </a:extLst>
          </p:cNvPr>
          <p:cNvCxnSpPr>
            <a:cxnSpLocks/>
            <a:stCxn id="27" idx="3"/>
          </p:cNvCxnSpPr>
          <p:nvPr/>
        </p:nvCxnSpPr>
        <p:spPr>
          <a:xfrm flipV="1">
            <a:off x="2887435" y="3841952"/>
            <a:ext cx="1406979" cy="77560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9" name="Ellipsi 28">
            <a:extLst>
              <a:ext uri="{FF2B5EF4-FFF2-40B4-BE49-F238E27FC236}">
                <a16:creationId xmlns:a16="http://schemas.microsoft.com/office/drawing/2014/main" id="{1914D8D4-89D7-F44D-A14C-13C1BE9AE44F}"/>
              </a:ext>
            </a:extLst>
          </p:cNvPr>
          <p:cNvSpPr/>
          <p:nvPr/>
        </p:nvSpPr>
        <p:spPr>
          <a:xfrm>
            <a:off x="4331019" y="3592287"/>
            <a:ext cx="1530937" cy="3782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
        <p:nvSpPr>
          <p:cNvPr id="33" name="Pyöristetty suorakulmio 32">
            <a:extLst>
              <a:ext uri="{FF2B5EF4-FFF2-40B4-BE49-F238E27FC236}">
                <a16:creationId xmlns:a16="http://schemas.microsoft.com/office/drawing/2014/main" id="{BFFC8161-3657-1C47-8539-F5789D443F39}"/>
              </a:ext>
            </a:extLst>
          </p:cNvPr>
          <p:cNvSpPr/>
          <p:nvPr/>
        </p:nvSpPr>
        <p:spPr>
          <a:xfrm>
            <a:off x="2887435" y="5548992"/>
            <a:ext cx="5502728" cy="107224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Tarjoustasot voivat olla reaaliaikaisia tai viivästettyjä (15 min). Ne muuttuvat nopeasti, sillä esim. algoritmit tekevät paljon kauppaa!</a:t>
            </a:r>
          </a:p>
        </p:txBody>
      </p:sp>
    </p:spTree>
    <p:extLst>
      <p:ext uri="{BB962C8B-B14F-4D97-AF65-F5344CB8AC3E}">
        <p14:creationId xmlns:p14="http://schemas.microsoft.com/office/powerpoint/2010/main" val="328473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20" grpId="0" animBg="1"/>
      <p:bldP spid="22" grpId="0" animBg="1"/>
      <p:bldP spid="27" grpId="0" animBg="1"/>
      <p:bldP spid="29"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Ryhmä 8">
            <a:extLst>
              <a:ext uri="{FF2B5EF4-FFF2-40B4-BE49-F238E27FC236}">
                <a16:creationId xmlns:a16="http://schemas.microsoft.com/office/drawing/2014/main" id="{B04A2B57-9011-21FA-DD92-3952FDCDCF6A}"/>
              </a:ext>
            </a:extLst>
          </p:cNvPr>
          <p:cNvGrpSpPr/>
          <p:nvPr/>
        </p:nvGrpSpPr>
        <p:grpSpPr>
          <a:xfrm>
            <a:off x="8121286" y="1146673"/>
            <a:ext cx="3811634" cy="4554903"/>
            <a:chOff x="8121286" y="1146673"/>
            <a:chExt cx="3811634" cy="4554903"/>
          </a:xfrm>
        </p:grpSpPr>
        <p:pic>
          <p:nvPicPr>
            <p:cNvPr id="5" name="Kuva 4">
              <a:extLst>
                <a:ext uri="{FF2B5EF4-FFF2-40B4-BE49-F238E27FC236}">
                  <a16:creationId xmlns:a16="http://schemas.microsoft.com/office/drawing/2014/main" id="{5E3B187A-2297-AA1B-93BE-EDA3723597D0}"/>
                </a:ext>
              </a:extLst>
            </p:cNvPr>
            <p:cNvPicPr>
              <a:picLocks noChangeAspect="1"/>
            </p:cNvPicPr>
            <p:nvPr/>
          </p:nvPicPr>
          <p:blipFill>
            <a:blip r:embed="rId3"/>
            <a:stretch>
              <a:fillRect/>
            </a:stretch>
          </p:blipFill>
          <p:spPr>
            <a:xfrm>
              <a:off x="8121286" y="1146673"/>
              <a:ext cx="3811634" cy="4554903"/>
            </a:xfrm>
            <a:prstGeom prst="rect">
              <a:avLst/>
            </a:prstGeom>
          </p:spPr>
        </p:pic>
        <p:sp>
          <p:nvSpPr>
            <p:cNvPr id="7" name="Suorakulmio 6">
              <a:extLst>
                <a:ext uri="{FF2B5EF4-FFF2-40B4-BE49-F238E27FC236}">
                  <a16:creationId xmlns:a16="http://schemas.microsoft.com/office/drawing/2014/main" id="{FFA103BF-74C0-E715-4552-0FC362414256}"/>
                </a:ext>
              </a:extLst>
            </p:cNvPr>
            <p:cNvSpPr/>
            <p:nvPr/>
          </p:nvSpPr>
          <p:spPr>
            <a:xfrm>
              <a:off x="8374699" y="1817849"/>
              <a:ext cx="2179229" cy="259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Tekstiruutu 1">
            <a:extLst>
              <a:ext uri="{FF2B5EF4-FFF2-40B4-BE49-F238E27FC236}">
                <a16:creationId xmlns:a16="http://schemas.microsoft.com/office/drawing/2014/main" id="{99424354-1E15-944D-8B77-DC6C1B69E843}"/>
              </a:ext>
            </a:extLst>
          </p:cNvPr>
          <p:cNvSpPr txBox="1"/>
          <p:nvPr/>
        </p:nvSpPr>
        <p:spPr>
          <a:xfrm>
            <a:off x="236762" y="307091"/>
            <a:ext cx="7732207" cy="5740033"/>
          </a:xfrm>
          <a:prstGeom prst="rect">
            <a:avLst/>
          </a:prstGeom>
          <a:noFill/>
        </p:spPr>
        <p:txBody>
          <a:bodyPr wrap="square" rtlCol="0">
            <a:spAutoFit/>
          </a:bodyPr>
          <a:lstStyle/>
          <a:p>
            <a:r>
              <a:rPr lang="fi-FI" sz="2800" b="1" dirty="0">
                <a:solidFill>
                  <a:schemeClr val="tx2"/>
                </a:solidFill>
              </a:rPr>
              <a:t>Erityisiä ostotarjouksia</a:t>
            </a:r>
          </a:p>
          <a:p>
            <a:endParaRPr lang="fi-FI" b="1" dirty="0"/>
          </a:p>
          <a:p>
            <a:r>
              <a:rPr lang="fi-FI" b="1" dirty="0">
                <a:solidFill>
                  <a:schemeClr val="accent1"/>
                </a:solidFill>
              </a:rPr>
              <a:t>Normaali: </a:t>
            </a:r>
            <a:r>
              <a:rPr lang="fi-FI" dirty="0"/>
              <a:t>Välittäjä toteuttaa edellä kuvatulla periaatteella niin pitkälle kuin mahdollista. </a:t>
            </a:r>
          </a:p>
          <a:p>
            <a:endParaRPr lang="fi-FI" b="1" dirty="0"/>
          </a:p>
          <a:p>
            <a:r>
              <a:rPr lang="fi-FI" b="1" dirty="0">
                <a:solidFill>
                  <a:schemeClr val="accent1"/>
                </a:solidFill>
              </a:rPr>
              <a:t>Fill and kill</a:t>
            </a:r>
            <a:r>
              <a:rPr lang="fi-FI" b="1" dirty="0">
                <a:solidFill>
                  <a:schemeClr val="tx2"/>
                </a:solidFill>
              </a:rPr>
              <a:t>: </a:t>
            </a:r>
            <a:r>
              <a:rPr lang="fi-FI" dirty="0"/>
              <a:t>Välittäjä toteuttaa ostotarjouksen siinä määrin kuin on </a:t>
            </a:r>
            <a:r>
              <a:rPr lang="fi-FI" u="sng" dirty="0"/>
              <a:t>heti</a:t>
            </a:r>
            <a:r>
              <a:rPr lang="fi-FI" dirty="0"/>
              <a:t> mahdollista. Siltä osin, kun toimeksianto jää toteutumatta, pörssiin ei jää ostotarjousta. Tämä toimii siis periaatteella: ”osta niin paljon osakkeita kuin saat heti ja poistu markkinoilta”. </a:t>
            </a:r>
          </a:p>
          <a:p>
            <a:endParaRPr lang="fi-FI" b="1" dirty="0"/>
          </a:p>
          <a:p>
            <a:r>
              <a:rPr lang="fi-FI" b="1" dirty="0">
                <a:solidFill>
                  <a:schemeClr val="accent1"/>
                </a:solidFill>
              </a:rPr>
              <a:t>Fill or kill: </a:t>
            </a:r>
            <a:r>
              <a:rPr lang="fi-FI" dirty="0"/>
              <a:t>Välittäjä toteuttaa ostotoimeksiannon vain siinä tapauksessa, että kaikki toivotut osakkeet voidaan hankkia. Tässä on siis periaatteena: ”kaikki tai ei mitään”. Toimeksianto on voimassa päivän.  </a:t>
            </a:r>
          </a:p>
          <a:p>
            <a:pPr marL="285750" indent="-285750">
              <a:buFont typeface="Arial" panose="020B0604020202020204" pitchFamily="34" charset="0"/>
              <a:buChar char="•"/>
            </a:pPr>
            <a:r>
              <a:rPr lang="fi-FI" sz="1700" dirty="0"/>
              <a:t>Esimerkissä toimeksianto ei olisi johtanut yhdenkään osakkeen ostamiseen, koska osakkeita ei ollut riittävästi myytävänä halutulla hinnalla. </a:t>
            </a:r>
            <a:endParaRPr lang="fi-FI" sz="1700" b="1" dirty="0"/>
          </a:p>
          <a:p>
            <a:endParaRPr lang="fi-FI" dirty="0"/>
          </a:p>
          <a:p>
            <a:r>
              <a:rPr lang="fi-FI" b="1" dirty="0">
                <a:solidFill>
                  <a:schemeClr val="accent1"/>
                </a:solidFill>
              </a:rPr>
              <a:t>Jäävuori: </a:t>
            </a:r>
            <a:r>
              <a:rPr lang="fi-FI" dirty="0"/>
              <a:t>Välittäjä tekee ostotarjoukset osissa niin, että vain yksi erä on kerrallaan näkyvissä. Minimitoimeksianto on 10 000 euroa. </a:t>
            </a:r>
            <a:endParaRPr lang="fi-FI" b="1" dirty="0"/>
          </a:p>
        </p:txBody>
      </p:sp>
      <p:sp>
        <p:nvSpPr>
          <p:cNvPr id="3" name="Tekstiruutu 2">
            <a:extLst>
              <a:ext uri="{FF2B5EF4-FFF2-40B4-BE49-F238E27FC236}">
                <a16:creationId xmlns:a16="http://schemas.microsoft.com/office/drawing/2014/main" id="{6A6AA215-0E9F-154B-8F8A-5A6C2E83AAD6}"/>
              </a:ext>
            </a:extLst>
          </p:cNvPr>
          <p:cNvSpPr txBox="1"/>
          <p:nvPr/>
        </p:nvSpPr>
        <p:spPr>
          <a:xfrm>
            <a:off x="8319946" y="1824172"/>
            <a:ext cx="2165540" cy="269304"/>
          </a:xfrm>
          <a:prstGeom prst="rect">
            <a:avLst/>
          </a:prstGeom>
          <a:noFill/>
          <a:ln>
            <a:solidFill>
              <a:schemeClr val="bg1"/>
            </a:solidFill>
          </a:ln>
        </p:spPr>
        <p:txBody>
          <a:bodyPr wrap="square" rtlCol="0">
            <a:spAutoFit/>
          </a:bodyPr>
          <a:lstStyle/>
          <a:p>
            <a:r>
              <a:rPr lang="fi-FI" sz="1100" dirty="0"/>
              <a:t>Sijoittaja Seppo - 123456789</a:t>
            </a:r>
          </a:p>
        </p:txBody>
      </p:sp>
    </p:spTree>
    <p:extLst>
      <p:ext uri="{BB962C8B-B14F-4D97-AF65-F5344CB8AC3E}">
        <p14:creationId xmlns:p14="http://schemas.microsoft.com/office/powerpoint/2010/main" val="1879852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DB1912-3560-344E-8C21-222E420AD5C2}"/>
              </a:ext>
            </a:extLst>
          </p:cNvPr>
          <p:cNvSpPr>
            <a:spLocks noGrp="1"/>
          </p:cNvSpPr>
          <p:nvPr>
            <p:ph type="title"/>
          </p:nvPr>
        </p:nvSpPr>
        <p:spPr/>
        <p:txBody>
          <a:bodyPr/>
          <a:lstStyle/>
          <a:p>
            <a:r>
              <a:rPr lang="fi-FI" b="1" dirty="0"/>
              <a:t>Osakeostajan muistilista</a:t>
            </a:r>
          </a:p>
        </p:txBody>
      </p:sp>
      <p:sp>
        <p:nvSpPr>
          <p:cNvPr id="3" name="Sisällön paikkamerkki 2">
            <a:extLst>
              <a:ext uri="{FF2B5EF4-FFF2-40B4-BE49-F238E27FC236}">
                <a16:creationId xmlns:a16="http://schemas.microsoft.com/office/drawing/2014/main" id="{AAFFEB62-EFAD-2C44-B931-3554F096B957}"/>
              </a:ext>
            </a:extLst>
          </p:cNvPr>
          <p:cNvSpPr>
            <a:spLocks noGrp="1"/>
          </p:cNvSpPr>
          <p:nvPr>
            <p:ph type="body" sz="quarter" idx="32"/>
          </p:nvPr>
        </p:nvSpPr>
        <p:spPr>
          <a:xfrm>
            <a:off x="390452" y="1711002"/>
            <a:ext cx="7253522" cy="4343044"/>
          </a:xfrm>
        </p:spPr>
        <p:txBody>
          <a:bodyPr>
            <a:normAutofit/>
          </a:bodyPr>
          <a:lstStyle/>
          <a:p>
            <a:pPr marL="266700" indent="-266700">
              <a:buFont typeface="+mj-lt"/>
              <a:buAutoNum type="arabicPeriod"/>
            </a:pPr>
            <a:r>
              <a:rPr lang="fi-FI" sz="1900" dirty="0">
                <a:solidFill>
                  <a:schemeClr val="tx1"/>
                </a:solidFill>
              </a:rPr>
              <a:t>Pörssissä </a:t>
            </a:r>
            <a:r>
              <a:rPr lang="fi-FI" sz="1900" b="1" dirty="0">
                <a:solidFill>
                  <a:schemeClr val="accent1"/>
                </a:solidFill>
              </a:rPr>
              <a:t>markkinatilanne muuttuu nopeasti. </a:t>
            </a:r>
            <a:r>
              <a:rPr lang="fi-FI" sz="1900" dirty="0">
                <a:solidFill>
                  <a:schemeClr val="tx1"/>
                </a:solidFill>
              </a:rPr>
              <a:t>Näkemäsi tarjouskirja voi olla jo vanhentunut, kun teet toimeksiannon. Varaudu yllätyksiin.</a:t>
            </a:r>
          </a:p>
          <a:p>
            <a:pPr marL="266700" indent="-266700">
              <a:buFont typeface="+mj-lt"/>
              <a:buAutoNum type="arabicPeriod"/>
            </a:pPr>
            <a:r>
              <a:rPr lang="fi-FI" sz="1900" dirty="0">
                <a:solidFill>
                  <a:schemeClr val="tx1"/>
                </a:solidFill>
              </a:rPr>
              <a:t>Osakkeiden hintaa ohjaavat </a:t>
            </a:r>
            <a:r>
              <a:rPr lang="fi-FI" sz="1900" b="1" dirty="0">
                <a:solidFill>
                  <a:schemeClr val="accent1"/>
                </a:solidFill>
              </a:rPr>
              <a:t>kysynnän ja tarjonnan lait</a:t>
            </a:r>
            <a:r>
              <a:rPr lang="fi-FI" sz="1900" dirty="0">
                <a:solidFill>
                  <a:schemeClr val="accent1"/>
                </a:solidFill>
              </a:rPr>
              <a:t>. </a:t>
            </a:r>
            <a:r>
              <a:rPr lang="fi-FI" sz="1900" dirty="0">
                <a:solidFill>
                  <a:schemeClr val="tx1"/>
                </a:solidFill>
              </a:rPr>
              <a:t>Hinta muodostuu vain niistä osakkeista, joilla käydään kauppaa. Suuret toimeksiannot vaikuttavat aina osakkeen hintaan. </a:t>
            </a:r>
          </a:p>
          <a:p>
            <a:pPr marL="266700" indent="-266700">
              <a:buFont typeface="+mj-lt"/>
              <a:buAutoNum type="arabicPeriod"/>
            </a:pPr>
            <a:r>
              <a:rPr lang="fi-FI" sz="1900" dirty="0">
                <a:solidFill>
                  <a:schemeClr val="accent1"/>
                </a:solidFill>
              </a:rPr>
              <a:t>Likviditeettiriski</a:t>
            </a:r>
            <a:r>
              <a:rPr lang="fi-FI" sz="1900" dirty="0">
                <a:solidFill>
                  <a:schemeClr val="tx1"/>
                </a:solidFill>
              </a:rPr>
              <a:t> on erityisen suuri pienillä yrityksillä (markkina-arvo alle 150 miljoonaa euroa). Tällaisiin yrityksiin sijoittamisessa on vaara, ettei osakkeista pääse lainkaan eroon, kun kukaan ei osta. </a:t>
            </a:r>
          </a:p>
        </p:txBody>
      </p:sp>
      <p:graphicFrame>
        <p:nvGraphicFramePr>
          <p:cNvPr id="5" name="Taulukko 5">
            <a:extLst>
              <a:ext uri="{FF2B5EF4-FFF2-40B4-BE49-F238E27FC236}">
                <a16:creationId xmlns:a16="http://schemas.microsoft.com/office/drawing/2014/main" id="{6049A77B-C255-2D4D-8801-8A8AB62AD903}"/>
              </a:ext>
            </a:extLst>
          </p:cNvPr>
          <p:cNvGraphicFramePr>
            <a:graphicFrameLocks noGrp="1"/>
          </p:cNvGraphicFramePr>
          <p:nvPr>
            <p:extLst>
              <p:ext uri="{D42A27DB-BD31-4B8C-83A1-F6EECF244321}">
                <p14:modId xmlns:p14="http://schemas.microsoft.com/office/powerpoint/2010/main" val="2414906991"/>
              </p:ext>
            </p:extLst>
          </p:nvPr>
        </p:nvGraphicFramePr>
        <p:xfrm>
          <a:off x="8229600" y="1927369"/>
          <a:ext cx="3595955" cy="2359324"/>
        </p:xfrm>
        <a:graphic>
          <a:graphicData uri="http://schemas.openxmlformats.org/drawingml/2006/table">
            <a:tbl>
              <a:tblPr firstRow="1" bandRow="1">
                <a:tableStyleId>{F5AB1C69-6EDB-4FF4-983F-18BD219EF322}</a:tableStyleId>
              </a:tblPr>
              <a:tblGrid>
                <a:gridCol w="1617682">
                  <a:extLst>
                    <a:ext uri="{9D8B030D-6E8A-4147-A177-3AD203B41FA5}">
                      <a16:colId xmlns:a16="http://schemas.microsoft.com/office/drawing/2014/main" val="3855167849"/>
                    </a:ext>
                  </a:extLst>
                </a:gridCol>
                <a:gridCol w="1978273">
                  <a:extLst>
                    <a:ext uri="{9D8B030D-6E8A-4147-A177-3AD203B41FA5}">
                      <a16:colId xmlns:a16="http://schemas.microsoft.com/office/drawing/2014/main" val="1100086469"/>
                    </a:ext>
                  </a:extLst>
                </a:gridCol>
              </a:tblGrid>
              <a:tr h="589831">
                <a:tc>
                  <a:txBody>
                    <a:bodyPr/>
                    <a:lstStyle/>
                    <a:p>
                      <a:endParaRPr lang="fi-FI" dirty="0">
                        <a:solidFill>
                          <a:schemeClr val="tx1"/>
                        </a:solidFill>
                      </a:endParaRPr>
                    </a:p>
                  </a:txBody>
                  <a:tcPr anchor="ctr">
                    <a:solidFill>
                      <a:schemeClr val="bg1"/>
                    </a:solidFill>
                  </a:tcPr>
                </a:tc>
                <a:tc>
                  <a:txBody>
                    <a:bodyPr/>
                    <a:lstStyle/>
                    <a:p>
                      <a:pPr algn="l"/>
                      <a:r>
                        <a:rPr lang="fi-FI" dirty="0">
                          <a:solidFill>
                            <a:schemeClr val="accent1"/>
                          </a:solidFill>
                        </a:rPr>
                        <a:t>markkina-arvo</a:t>
                      </a:r>
                    </a:p>
                  </a:txBody>
                  <a:tcPr anchor="b">
                    <a:solidFill>
                      <a:schemeClr val="bg1"/>
                    </a:solidFill>
                  </a:tcPr>
                </a:tc>
                <a:extLst>
                  <a:ext uri="{0D108BD9-81ED-4DB2-BD59-A6C34878D82A}">
                    <a16:rowId xmlns:a16="http://schemas.microsoft.com/office/drawing/2014/main" val="3913435768"/>
                  </a:ext>
                </a:extLst>
              </a:tr>
              <a:tr h="589831">
                <a:tc>
                  <a:txBody>
                    <a:bodyPr/>
                    <a:lstStyle/>
                    <a:p>
                      <a:r>
                        <a:rPr lang="fi-FI" dirty="0"/>
                        <a:t>Small Cap</a:t>
                      </a:r>
                    </a:p>
                  </a:txBody>
                  <a:tcPr anchor="ctr"/>
                </a:tc>
                <a:tc>
                  <a:txBody>
                    <a:bodyPr/>
                    <a:lstStyle/>
                    <a:p>
                      <a:r>
                        <a:rPr lang="fi-FI" dirty="0"/>
                        <a:t>alle 150 milj. €</a:t>
                      </a:r>
                    </a:p>
                  </a:txBody>
                  <a:tcPr anchor="ctr"/>
                </a:tc>
                <a:extLst>
                  <a:ext uri="{0D108BD9-81ED-4DB2-BD59-A6C34878D82A}">
                    <a16:rowId xmlns:a16="http://schemas.microsoft.com/office/drawing/2014/main" val="256285982"/>
                  </a:ext>
                </a:extLst>
              </a:tr>
              <a:tr h="589831">
                <a:tc>
                  <a:txBody>
                    <a:bodyPr/>
                    <a:lstStyle/>
                    <a:p>
                      <a:r>
                        <a:rPr lang="fi-FI" dirty="0"/>
                        <a:t>Mid Cap</a:t>
                      </a:r>
                    </a:p>
                  </a:txBody>
                  <a:tcPr anchor="ctr"/>
                </a:tc>
                <a:tc>
                  <a:txBody>
                    <a:bodyPr/>
                    <a:lstStyle/>
                    <a:p>
                      <a:r>
                        <a:rPr lang="fi-FI" dirty="0"/>
                        <a:t>150–1000 milj. €</a:t>
                      </a:r>
                    </a:p>
                  </a:txBody>
                  <a:tcPr anchor="ctr"/>
                </a:tc>
                <a:extLst>
                  <a:ext uri="{0D108BD9-81ED-4DB2-BD59-A6C34878D82A}">
                    <a16:rowId xmlns:a16="http://schemas.microsoft.com/office/drawing/2014/main" val="1543553267"/>
                  </a:ext>
                </a:extLst>
              </a:tr>
              <a:tr h="589831">
                <a:tc>
                  <a:txBody>
                    <a:bodyPr/>
                    <a:lstStyle/>
                    <a:p>
                      <a:r>
                        <a:rPr lang="fi-FI" dirty="0"/>
                        <a:t>Large Cap</a:t>
                      </a:r>
                    </a:p>
                  </a:txBody>
                  <a:tcPr anchor="ctr"/>
                </a:tc>
                <a:tc>
                  <a:txBody>
                    <a:bodyPr/>
                    <a:lstStyle/>
                    <a:p>
                      <a:r>
                        <a:rPr lang="fi-FI" dirty="0"/>
                        <a:t>yli 1000 milj. €</a:t>
                      </a:r>
                    </a:p>
                  </a:txBody>
                  <a:tcPr anchor="ctr"/>
                </a:tc>
                <a:extLst>
                  <a:ext uri="{0D108BD9-81ED-4DB2-BD59-A6C34878D82A}">
                    <a16:rowId xmlns:a16="http://schemas.microsoft.com/office/drawing/2014/main" val="3493293201"/>
                  </a:ext>
                </a:extLst>
              </a:tr>
            </a:tbl>
          </a:graphicData>
        </a:graphic>
      </p:graphicFrame>
      <p:sp>
        <p:nvSpPr>
          <p:cNvPr id="6" name="Tekstiruutu 5">
            <a:extLst>
              <a:ext uri="{FF2B5EF4-FFF2-40B4-BE49-F238E27FC236}">
                <a16:creationId xmlns:a16="http://schemas.microsoft.com/office/drawing/2014/main" id="{7DAA2D6E-9A4B-E841-A385-AADEE9788168}"/>
              </a:ext>
            </a:extLst>
          </p:cNvPr>
          <p:cNvSpPr txBox="1"/>
          <p:nvPr/>
        </p:nvSpPr>
        <p:spPr>
          <a:xfrm>
            <a:off x="8229600" y="4376842"/>
            <a:ext cx="3568036" cy="523220"/>
          </a:xfrm>
          <a:prstGeom prst="rect">
            <a:avLst/>
          </a:prstGeom>
          <a:noFill/>
        </p:spPr>
        <p:txBody>
          <a:bodyPr wrap="square" rtlCol="0">
            <a:spAutoFit/>
          </a:bodyPr>
          <a:lstStyle/>
          <a:p>
            <a:r>
              <a:rPr lang="fi-FI" sz="1400" dirty="0"/>
              <a:t>Helsingin pörssissä yritykset luokitellaan niiden arvon mukaan. </a:t>
            </a:r>
          </a:p>
        </p:txBody>
      </p:sp>
    </p:spTree>
    <p:extLst>
      <p:ext uri="{BB962C8B-B14F-4D97-AF65-F5344CB8AC3E}">
        <p14:creationId xmlns:p14="http://schemas.microsoft.com/office/powerpoint/2010/main" val="152434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582CC-F333-CA49-BA40-4D7553E2F069}"/>
              </a:ext>
            </a:extLst>
          </p:cNvPr>
          <p:cNvSpPr>
            <a:spLocks noGrp="1"/>
          </p:cNvSpPr>
          <p:nvPr>
            <p:ph type="title"/>
          </p:nvPr>
        </p:nvSpPr>
        <p:spPr/>
        <p:txBody>
          <a:bodyPr/>
          <a:lstStyle/>
          <a:p>
            <a:r>
              <a:rPr lang="fi-FI" b="1" dirty="0"/>
              <a:t>Miksi toimeksianto ei aina mene läpi?</a:t>
            </a:r>
          </a:p>
        </p:txBody>
      </p:sp>
      <p:sp>
        <p:nvSpPr>
          <p:cNvPr id="3" name="Sisällön paikkamerkki 2">
            <a:extLst>
              <a:ext uri="{FF2B5EF4-FFF2-40B4-BE49-F238E27FC236}">
                <a16:creationId xmlns:a16="http://schemas.microsoft.com/office/drawing/2014/main" id="{661DA165-B64A-4C4B-B2CB-CE720503A794}"/>
              </a:ext>
            </a:extLst>
          </p:cNvPr>
          <p:cNvSpPr>
            <a:spLocks noGrp="1"/>
          </p:cNvSpPr>
          <p:nvPr>
            <p:ph type="body" sz="quarter" idx="32"/>
          </p:nvPr>
        </p:nvSpPr>
        <p:spPr>
          <a:xfrm>
            <a:off x="392435" y="1372779"/>
            <a:ext cx="8629650" cy="3371850"/>
          </a:xfrm>
        </p:spPr>
        <p:txBody>
          <a:bodyPr>
            <a:noAutofit/>
          </a:bodyPr>
          <a:lstStyle/>
          <a:p>
            <a:r>
              <a:rPr lang="fi-FI" sz="2000" dirty="0">
                <a:solidFill>
                  <a:schemeClr val="tx1"/>
                </a:solidFill>
              </a:rPr>
              <a:t>Tarjoat osto-/myyntitarjouksen parhaalla hinnalla ja kauppaa käydään, mutta sinun kaupat eivät toteudu – miksi?</a:t>
            </a:r>
          </a:p>
          <a:p>
            <a:r>
              <a:rPr lang="fi-FI" sz="2000" dirty="0">
                <a:solidFill>
                  <a:schemeClr val="tx1"/>
                </a:solidFill>
              </a:rPr>
              <a:t>Syy voi olla se, että joku muu tarjoaa saman hinnan, mutta on sinua edellä jonossa. </a:t>
            </a:r>
          </a:p>
          <a:p>
            <a:r>
              <a:rPr lang="fi-FI" sz="2000" dirty="0">
                <a:solidFill>
                  <a:schemeClr val="tx1"/>
                </a:solidFill>
              </a:rPr>
              <a:t>Toimeksiantojen prioriteettijärjestys on</a:t>
            </a:r>
            <a:r>
              <a:rPr lang="fi-FI" sz="2000" b="1" dirty="0">
                <a:solidFill>
                  <a:schemeClr val="tx1"/>
                </a:solidFill>
              </a:rPr>
              <a:t>:</a:t>
            </a:r>
          </a:p>
          <a:p>
            <a:pPr marL="800100" lvl="1" indent="-342900">
              <a:buFont typeface="+mj-lt"/>
              <a:buAutoNum type="arabicPeriod"/>
            </a:pPr>
            <a:r>
              <a:rPr lang="fi-FI" sz="2000" b="1" dirty="0">
                <a:solidFill>
                  <a:schemeClr val="accent1"/>
                </a:solidFill>
              </a:rPr>
              <a:t>Hinta</a:t>
            </a:r>
          </a:p>
          <a:p>
            <a:pPr marL="800100" lvl="1" indent="-342900">
              <a:buFont typeface="+mj-lt"/>
              <a:buAutoNum type="arabicPeriod"/>
            </a:pPr>
            <a:r>
              <a:rPr lang="fi-FI" sz="2000" b="1" dirty="0">
                <a:solidFill>
                  <a:schemeClr val="accent1"/>
                </a:solidFill>
              </a:rPr>
              <a:t>Sisäinen täsmäytys </a:t>
            </a:r>
            <a:r>
              <a:rPr lang="fi-FI" sz="2000" dirty="0">
                <a:solidFill>
                  <a:schemeClr val="tx1"/>
                </a:solidFill>
              </a:rPr>
              <a:t>(sama välittäjä) </a:t>
            </a:r>
            <a:r>
              <a:rPr lang="fi-FI" sz="2000" dirty="0">
                <a:solidFill>
                  <a:schemeClr val="tx1"/>
                </a:solidFill>
                <a:sym typeface="Wingdings" panose="05000000000000000000" pitchFamily="2" charset="2"/>
              </a:rPr>
              <a:t></a:t>
            </a:r>
            <a:r>
              <a:rPr lang="fi-FI" sz="2000" dirty="0">
                <a:solidFill>
                  <a:schemeClr val="tx1"/>
                </a:solidFill>
              </a:rPr>
              <a:t> sinulla on eri välittäjä kuin myyjällä</a:t>
            </a:r>
          </a:p>
          <a:p>
            <a:pPr marL="800100" lvl="1" indent="-342900">
              <a:buFont typeface="+mj-lt"/>
              <a:buAutoNum type="arabicPeriod"/>
            </a:pPr>
            <a:r>
              <a:rPr lang="fi-FI" sz="2000" b="1" dirty="0">
                <a:solidFill>
                  <a:schemeClr val="accent1"/>
                </a:solidFill>
              </a:rPr>
              <a:t>Tarjouskirjassa näkyvät tarjoukset </a:t>
            </a:r>
            <a:r>
              <a:rPr lang="fi-FI" sz="2000" dirty="0">
                <a:solidFill>
                  <a:schemeClr val="tx1"/>
                </a:solidFill>
                <a:sym typeface="Wingdings" panose="05000000000000000000" pitchFamily="2" charset="2"/>
              </a:rPr>
              <a:t></a:t>
            </a:r>
            <a:r>
              <a:rPr lang="fi-FI" sz="2000" dirty="0">
                <a:solidFill>
                  <a:schemeClr val="tx1"/>
                </a:solidFill>
              </a:rPr>
              <a:t> jäävuoritarjous joutuu jonon perälle</a:t>
            </a:r>
          </a:p>
          <a:p>
            <a:pPr marL="800100" lvl="1" indent="-342900">
              <a:buFont typeface="+mj-lt"/>
              <a:buAutoNum type="arabicPeriod"/>
            </a:pPr>
            <a:r>
              <a:rPr lang="fi-FI" sz="2000" b="1" dirty="0">
                <a:solidFill>
                  <a:schemeClr val="accent1"/>
                </a:solidFill>
              </a:rPr>
              <a:t>Aika</a:t>
            </a:r>
            <a:r>
              <a:rPr lang="fi-FI" sz="2000" dirty="0">
                <a:solidFill>
                  <a:schemeClr val="tx1"/>
                </a:solidFill>
              </a:rPr>
              <a:t> </a:t>
            </a:r>
            <a:r>
              <a:rPr lang="fi-FI" sz="2000" dirty="0">
                <a:solidFill>
                  <a:schemeClr val="tx1"/>
                </a:solidFill>
                <a:sym typeface="Wingdings" panose="05000000000000000000" pitchFamily="2" charset="2"/>
              </a:rPr>
              <a:t></a:t>
            </a:r>
            <a:r>
              <a:rPr lang="fi-FI" sz="2000" dirty="0">
                <a:solidFill>
                  <a:schemeClr val="tx1"/>
                </a:solidFill>
              </a:rPr>
              <a:t> joku muu teki tarjouksensa ennen sinua</a:t>
            </a:r>
          </a:p>
        </p:txBody>
      </p:sp>
    </p:spTree>
    <p:extLst>
      <p:ext uri="{BB962C8B-B14F-4D97-AF65-F5344CB8AC3E}">
        <p14:creationId xmlns:p14="http://schemas.microsoft.com/office/powerpoint/2010/main" val="2115679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EC7209-7D04-4C4C-B061-D9513C9D8D7C}"/>
              </a:ext>
            </a:extLst>
          </p:cNvPr>
          <p:cNvSpPr>
            <a:spLocks noGrp="1"/>
          </p:cNvSpPr>
          <p:nvPr>
            <p:ph type="title"/>
          </p:nvPr>
        </p:nvSpPr>
        <p:spPr/>
        <p:txBody>
          <a:bodyPr/>
          <a:lstStyle/>
          <a:p>
            <a:r>
              <a:rPr lang="fi-FI" b="1" dirty="0">
                <a:solidFill>
                  <a:schemeClr val="tx2"/>
                </a:solidFill>
              </a:rPr>
              <a:t>Pohdintatehtävä</a:t>
            </a:r>
          </a:p>
        </p:txBody>
      </p:sp>
      <p:sp>
        <p:nvSpPr>
          <p:cNvPr id="3" name="Sisällön paikkamerkki 2">
            <a:extLst>
              <a:ext uri="{FF2B5EF4-FFF2-40B4-BE49-F238E27FC236}">
                <a16:creationId xmlns:a16="http://schemas.microsoft.com/office/drawing/2014/main" id="{92ECF6DF-5C0A-FD46-A932-2333837DCBD1}"/>
              </a:ext>
            </a:extLst>
          </p:cNvPr>
          <p:cNvSpPr>
            <a:spLocks noGrp="1"/>
          </p:cNvSpPr>
          <p:nvPr>
            <p:ph type="body" sz="quarter" idx="32"/>
          </p:nvPr>
        </p:nvSpPr>
        <p:spPr>
          <a:xfrm>
            <a:off x="503434" y="1777752"/>
            <a:ext cx="9647433" cy="3371850"/>
          </a:xfrm>
        </p:spPr>
        <p:txBody>
          <a:bodyPr>
            <a:normAutofit/>
          </a:bodyPr>
          <a:lstStyle/>
          <a:p>
            <a:pPr marL="0" indent="0">
              <a:buNone/>
            </a:pPr>
            <a:r>
              <a:rPr lang="fi-FI" sz="2200" dirty="0">
                <a:solidFill>
                  <a:schemeClr val="tx1"/>
                </a:solidFill>
              </a:rPr>
              <a:t>Noin 80 % Yhdysvaltain pörssissä tehdystä kaupasta on robottien tekemää (ns. </a:t>
            </a:r>
            <a:r>
              <a:rPr lang="fi-FI" sz="2200" i="1" dirty="0">
                <a:solidFill>
                  <a:schemeClr val="tx1"/>
                </a:solidFill>
              </a:rPr>
              <a:t>algorithmic trading</a:t>
            </a:r>
            <a:r>
              <a:rPr lang="fi-FI" sz="2200" dirty="0">
                <a:solidFill>
                  <a:schemeClr val="tx1"/>
                </a:solidFill>
              </a:rPr>
              <a:t>). Suurin osa näkyvistä kaupoista voi olla siten tietokoneiden välistä toimintaa. Algoritmeja hyödyntävät etenkin investointipankit ja erilaiset sijoitusrahastot.</a:t>
            </a:r>
          </a:p>
          <a:p>
            <a:pPr marL="0" indent="0">
              <a:buNone/>
            </a:pPr>
            <a:endParaRPr lang="fi-FI" sz="2200" dirty="0">
              <a:solidFill>
                <a:schemeClr val="tx1"/>
              </a:solidFill>
            </a:endParaRPr>
          </a:p>
          <a:p>
            <a:pPr marL="0" indent="0">
              <a:buNone/>
            </a:pPr>
            <a:r>
              <a:rPr lang="fi-FI" sz="2200" b="1" dirty="0">
                <a:solidFill>
                  <a:schemeClr val="accent1"/>
                </a:solidFill>
              </a:rPr>
              <a:t>Pohdi, millaisia hyötyjä tai riskejä tällainen automaattinen kaupankäynti aiheuttaa tavallisille sijoittajille? </a:t>
            </a:r>
          </a:p>
        </p:txBody>
      </p:sp>
    </p:spTree>
    <p:extLst>
      <p:ext uri="{BB962C8B-B14F-4D97-AF65-F5344CB8AC3E}">
        <p14:creationId xmlns:p14="http://schemas.microsoft.com/office/powerpoint/2010/main" val="228268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3087D0-8BBD-2F46-BA1F-9E3167AC3537}"/>
              </a:ext>
            </a:extLst>
          </p:cNvPr>
          <p:cNvSpPr>
            <a:spLocks noGrp="1"/>
          </p:cNvSpPr>
          <p:nvPr>
            <p:ph type="title"/>
          </p:nvPr>
        </p:nvSpPr>
        <p:spPr/>
        <p:txBody>
          <a:bodyPr/>
          <a:lstStyle/>
          <a:p>
            <a:r>
              <a:rPr lang="fi-FI" b="1" dirty="0"/>
              <a:t>Pörssi</a:t>
            </a:r>
          </a:p>
        </p:txBody>
      </p:sp>
      <p:sp>
        <p:nvSpPr>
          <p:cNvPr id="3" name="Sisällön paikkamerkki 2">
            <a:extLst>
              <a:ext uri="{FF2B5EF4-FFF2-40B4-BE49-F238E27FC236}">
                <a16:creationId xmlns:a16="http://schemas.microsoft.com/office/drawing/2014/main" id="{AC7B0B4F-B47B-FE46-87A6-69E1ECDBD84B}"/>
              </a:ext>
            </a:extLst>
          </p:cNvPr>
          <p:cNvSpPr>
            <a:spLocks noGrp="1"/>
          </p:cNvSpPr>
          <p:nvPr>
            <p:ph type="body" sz="quarter" idx="32"/>
          </p:nvPr>
        </p:nvSpPr>
        <p:spPr>
          <a:xfrm>
            <a:off x="733424" y="1634490"/>
            <a:ext cx="9770745" cy="3629026"/>
          </a:xfrm>
        </p:spPr>
        <p:txBody>
          <a:bodyPr>
            <a:noAutofit/>
          </a:bodyPr>
          <a:lstStyle/>
          <a:p>
            <a:r>
              <a:rPr lang="fi-FI" sz="2200" dirty="0">
                <a:solidFill>
                  <a:schemeClr val="tx1"/>
                </a:solidFill>
              </a:rPr>
              <a:t>Pörssi on osakkeiden (ja muiden arvopaperien) julkinen ja säännöstelty kauppapaikka, jossa myyjät ja ostajat ovat yhdenvertaisessa asemassa.</a:t>
            </a:r>
          </a:p>
          <a:p>
            <a:r>
              <a:rPr lang="fi-FI" sz="2200" dirty="0">
                <a:solidFill>
                  <a:schemeClr val="tx1"/>
                </a:solidFill>
              </a:rPr>
              <a:t>Pörssi on myös yritys, joka perii kaupankäynnistä maksuja ja tekee näin voittoa. Helsingin pörssin omistaa amerikkalainen </a:t>
            </a:r>
            <a:r>
              <a:rPr lang="fi-FI" sz="2200" b="1" dirty="0" err="1">
                <a:solidFill>
                  <a:schemeClr val="tx1"/>
                </a:solidFill>
              </a:rPr>
              <a:t>Nasdaq</a:t>
            </a:r>
            <a:r>
              <a:rPr lang="fi-FI" sz="2200" b="1" dirty="0">
                <a:solidFill>
                  <a:schemeClr val="tx1"/>
                </a:solidFill>
              </a:rPr>
              <a:t>, inc</a:t>
            </a:r>
            <a:r>
              <a:rPr lang="fi-FI" sz="2200" dirty="0">
                <a:solidFill>
                  <a:schemeClr val="tx1"/>
                </a:solidFill>
              </a:rPr>
              <a:t>. </a:t>
            </a:r>
          </a:p>
          <a:p>
            <a:r>
              <a:rPr lang="fi-FI" sz="2200" dirty="0">
                <a:solidFill>
                  <a:schemeClr val="tx1"/>
                </a:solidFill>
              </a:rPr>
              <a:t>Helsingin pörssissä käydään kauppaa arkipäivisin klo 9.45 – 18.30:</a:t>
            </a:r>
          </a:p>
          <a:p>
            <a:pPr marL="857250" lvl="2" indent="0">
              <a:buNone/>
            </a:pPr>
            <a:r>
              <a:rPr lang="fi-FI" sz="2200" b="1" dirty="0">
                <a:solidFill>
                  <a:schemeClr val="tx1"/>
                </a:solidFill>
              </a:rPr>
              <a:t>9.45–10.00</a:t>
            </a:r>
            <a:r>
              <a:rPr lang="fi-FI" sz="2200" dirty="0">
                <a:solidFill>
                  <a:schemeClr val="tx1"/>
                </a:solidFill>
              </a:rPr>
              <a:t> 	Päivän avaushuutokauppa (avaushinta)</a:t>
            </a:r>
          </a:p>
          <a:p>
            <a:pPr marL="857250" lvl="2" indent="0">
              <a:buNone/>
            </a:pPr>
            <a:r>
              <a:rPr lang="fi-FI" sz="2200" b="1" dirty="0">
                <a:solidFill>
                  <a:schemeClr val="tx1"/>
                </a:solidFill>
              </a:rPr>
              <a:t>10.00–18.25</a:t>
            </a:r>
            <a:r>
              <a:rPr lang="fi-FI" sz="2200" dirty="0">
                <a:solidFill>
                  <a:schemeClr val="tx1"/>
                </a:solidFill>
              </a:rPr>
              <a:t> 	Jatkuva kaupankäynti </a:t>
            </a:r>
          </a:p>
          <a:p>
            <a:pPr marL="857250" lvl="2" indent="0">
              <a:buNone/>
            </a:pPr>
            <a:r>
              <a:rPr lang="fi-FI" sz="2200" b="1" dirty="0">
                <a:solidFill>
                  <a:schemeClr val="tx1"/>
                </a:solidFill>
              </a:rPr>
              <a:t>18.25–18.30</a:t>
            </a:r>
            <a:r>
              <a:rPr lang="fi-FI" sz="2200" dirty="0">
                <a:solidFill>
                  <a:schemeClr val="tx1"/>
                </a:solidFill>
              </a:rPr>
              <a:t> 	Päivän päätöshuutokauppa (päätöshinta)</a:t>
            </a:r>
          </a:p>
        </p:txBody>
      </p:sp>
    </p:spTree>
    <p:extLst>
      <p:ext uri="{BB962C8B-B14F-4D97-AF65-F5344CB8AC3E}">
        <p14:creationId xmlns:p14="http://schemas.microsoft.com/office/powerpoint/2010/main" val="359177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kstin paikkamerkki 2">
            <a:extLst>
              <a:ext uri="{FF2B5EF4-FFF2-40B4-BE49-F238E27FC236}">
                <a16:creationId xmlns:a16="http://schemas.microsoft.com/office/drawing/2014/main" id="{428E86B3-8699-8227-0C31-4B6154E0646E}"/>
              </a:ext>
            </a:extLst>
          </p:cNvPr>
          <p:cNvSpPr>
            <a:spLocks noGrp="1"/>
          </p:cNvSpPr>
          <p:nvPr>
            <p:ph type="body" sz="quarter" idx="32"/>
          </p:nvPr>
        </p:nvSpPr>
        <p:spPr>
          <a:xfrm>
            <a:off x="733425" y="1514474"/>
            <a:ext cx="9296400" cy="3514725"/>
          </a:xfrm>
        </p:spPr>
        <p:txBody>
          <a:bodyPr>
            <a:normAutofit/>
          </a:bodyPr>
          <a:lstStyle/>
          <a:p>
            <a:pPr marL="457200" indent="-457200">
              <a:buFont typeface="+mj-lt"/>
              <a:buAutoNum type="arabicPeriod"/>
            </a:pPr>
            <a:r>
              <a:rPr lang="fi-FI" b="1" dirty="0">
                <a:solidFill>
                  <a:schemeClr val="tx2"/>
                </a:solidFill>
              </a:rPr>
              <a:t>Oikeus osallistua yhtiökokouksiin (viim. 6 kk tilikauden päätyttyä) </a:t>
            </a:r>
          </a:p>
          <a:p>
            <a:pPr>
              <a:buClr>
                <a:srgbClr val="37116F"/>
              </a:buClr>
            </a:pPr>
            <a:r>
              <a:rPr lang="fi-FI" b="1" dirty="0">
                <a:solidFill>
                  <a:schemeClr val="accent3"/>
                </a:solidFill>
              </a:rPr>
              <a:t>omistajille suunnattuihin osakeanteihin. Jos merkintäoikeuden </a:t>
            </a:r>
            <a:r>
              <a:rPr lang="fi-FI" sz="1900" b="1" dirty="0">
                <a:solidFill>
                  <a:schemeClr val="accent3"/>
                </a:solidFill>
              </a:rPr>
              <a:t>jättää käyttämättä, sen voi</a:t>
            </a:r>
          </a:p>
          <a:p>
            <a:endParaRPr lang="fi-FI" dirty="0"/>
          </a:p>
        </p:txBody>
      </p:sp>
      <p:sp>
        <p:nvSpPr>
          <p:cNvPr id="4" name="Tekstiruutu 3">
            <a:extLst>
              <a:ext uri="{FF2B5EF4-FFF2-40B4-BE49-F238E27FC236}">
                <a16:creationId xmlns:a16="http://schemas.microsoft.com/office/drawing/2014/main" id="{B06BBB03-6D8D-6543-B512-42DBE8C041E9}"/>
              </a:ext>
            </a:extLst>
          </p:cNvPr>
          <p:cNvSpPr txBox="1"/>
          <p:nvPr/>
        </p:nvSpPr>
        <p:spPr>
          <a:xfrm>
            <a:off x="2919611" y="1984181"/>
            <a:ext cx="6039825" cy="461665"/>
          </a:xfrm>
          <a:prstGeom prst="rect">
            <a:avLst/>
          </a:prstGeom>
          <a:noFill/>
        </p:spPr>
        <p:txBody>
          <a:bodyPr wrap="square" rtlCol="0">
            <a:spAutoFit/>
          </a:bodyPr>
          <a:lstStyle/>
          <a:p>
            <a:pPr algn="ctr"/>
            <a:r>
              <a:rPr lang="fi-FI" sz="2400" b="1" dirty="0">
                <a:solidFill>
                  <a:schemeClr val="accent1"/>
                </a:solidFill>
              </a:rPr>
              <a:t>YRITYKSEN YHTIÖKOKOUS</a:t>
            </a:r>
          </a:p>
        </p:txBody>
      </p:sp>
      <p:sp>
        <p:nvSpPr>
          <p:cNvPr id="5" name="Tekstiruutu 4">
            <a:extLst>
              <a:ext uri="{FF2B5EF4-FFF2-40B4-BE49-F238E27FC236}">
                <a16:creationId xmlns:a16="http://schemas.microsoft.com/office/drawing/2014/main" id="{42931F7C-D49E-4F4A-8AF6-0E6FA8CD6638}"/>
              </a:ext>
            </a:extLst>
          </p:cNvPr>
          <p:cNvSpPr txBox="1"/>
          <p:nvPr/>
        </p:nvSpPr>
        <p:spPr>
          <a:xfrm>
            <a:off x="5020901" y="2607841"/>
            <a:ext cx="2253916" cy="1107996"/>
          </a:xfrm>
          <a:prstGeom prst="rect">
            <a:avLst/>
          </a:prstGeom>
          <a:noFill/>
        </p:spPr>
        <p:txBody>
          <a:bodyPr wrap="square" rtlCol="0">
            <a:spAutoFit/>
          </a:bodyPr>
          <a:lstStyle/>
          <a:p>
            <a:pPr algn="ctr"/>
            <a:r>
              <a:rPr lang="fi-FI" sz="2400" b="1" dirty="0"/>
              <a:t>HALLITUS</a:t>
            </a:r>
          </a:p>
          <a:p>
            <a:pPr algn="ctr"/>
            <a:r>
              <a:rPr lang="fi-FI" sz="1400" dirty="0"/>
              <a:t>Vastaa yrityksen strategiasta, visiosta, arvoista jne. </a:t>
            </a:r>
          </a:p>
        </p:txBody>
      </p:sp>
      <p:sp>
        <p:nvSpPr>
          <p:cNvPr id="6" name="Tekstiruutu 5">
            <a:extLst>
              <a:ext uri="{FF2B5EF4-FFF2-40B4-BE49-F238E27FC236}">
                <a16:creationId xmlns:a16="http://schemas.microsoft.com/office/drawing/2014/main" id="{8BC3ADD2-532C-2949-9D41-B0D88F309F07}"/>
              </a:ext>
            </a:extLst>
          </p:cNvPr>
          <p:cNvSpPr txBox="1"/>
          <p:nvPr/>
        </p:nvSpPr>
        <p:spPr>
          <a:xfrm>
            <a:off x="3629458" y="5607036"/>
            <a:ext cx="5149515" cy="892552"/>
          </a:xfrm>
          <a:prstGeom prst="rect">
            <a:avLst/>
          </a:prstGeom>
          <a:noFill/>
        </p:spPr>
        <p:txBody>
          <a:bodyPr wrap="square" rtlCol="0">
            <a:spAutoFit/>
          </a:bodyPr>
          <a:lstStyle/>
          <a:p>
            <a:pPr algn="ctr"/>
            <a:r>
              <a:rPr lang="fi-FI" sz="2400" b="1" dirty="0">
                <a:solidFill>
                  <a:schemeClr val="accent1"/>
                </a:solidFill>
              </a:rPr>
              <a:t>OSAKKEENOMISTAJAT</a:t>
            </a:r>
          </a:p>
          <a:p>
            <a:pPr algn="ctr"/>
            <a:r>
              <a:rPr lang="fi-FI" sz="1400" dirty="0"/>
              <a:t>Äänioikeus yhtiökokouksessa. Ei taloudellista vastuuta yrityksen veloista, liiketoiminnasta jne. </a:t>
            </a:r>
          </a:p>
        </p:txBody>
      </p:sp>
      <p:sp>
        <p:nvSpPr>
          <p:cNvPr id="7" name="Ylänuoli 6">
            <a:extLst>
              <a:ext uri="{FF2B5EF4-FFF2-40B4-BE49-F238E27FC236}">
                <a16:creationId xmlns:a16="http://schemas.microsoft.com/office/drawing/2014/main" id="{11657D91-53EB-E64F-AAEF-319DC22350A9}"/>
              </a:ext>
            </a:extLst>
          </p:cNvPr>
          <p:cNvSpPr/>
          <p:nvPr/>
        </p:nvSpPr>
        <p:spPr>
          <a:xfrm>
            <a:off x="5883164" y="3936726"/>
            <a:ext cx="529390" cy="10828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8" name="Tekstiruutu 7">
            <a:extLst>
              <a:ext uri="{FF2B5EF4-FFF2-40B4-BE49-F238E27FC236}">
                <a16:creationId xmlns:a16="http://schemas.microsoft.com/office/drawing/2014/main" id="{F060E375-A2E1-014A-913C-0406D07FB0FF}"/>
              </a:ext>
            </a:extLst>
          </p:cNvPr>
          <p:cNvSpPr txBox="1"/>
          <p:nvPr/>
        </p:nvSpPr>
        <p:spPr>
          <a:xfrm>
            <a:off x="3573101" y="5222339"/>
            <a:ext cx="5149515" cy="400110"/>
          </a:xfrm>
          <a:prstGeom prst="rect">
            <a:avLst/>
          </a:prstGeom>
          <a:noFill/>
        </p:spPr>
        <p:txBody>
          <a:bodyPr wrap="square" rtlCol="0">
            <a:spAutoFit/>
          </a:bodyPr>
          <a:lstStyle/>
          <a:p>
            <a:pPr algn="ctr"/>
            <a:r>
              <a:rPr lang="fi-FI" sz="2000" b="1" dirty="0">
                <a:solidFill>
                  <a:schemeClr val="accent1"/>
                </a:solidFill>
              </a:rPr>
              <a:t>valitsee</a:t>
            </a:r>
            <a:endParaRPr lang="fi-FI" sz="2000" dirty="0">
              <a:solidFill>
                <a:schemeClr val="accent1"/>
              </a:solidFill>
            </a:endParaRPr>
          </a:p>
        </p:txBody>
      </p:sp>
      <p:sp>
        <p:nvSpPr>
          <p:cNvPr id="9" name="Tekstiruutu 8">
            <a:extLst>
              <a:ext uri="{FF2B5EF4-FFF2-40B4-BE49-F238E27FC236}">
                <a16:creationId xmlns:a16="http://schemas.microsoft.com/office/drawing/2014/main" id="{021B4232-2F0A-0A44-B719-0E8EFC1C5FF9}"/>
              </a:ext>
            </a:extLst>
          </p:cNvPr>
          <p:cNvSpPr txBox="1"/>
          <p:nvPr/>
        </p:nvSpPr>
        <p:spPr>
          <a:xfrm>
            <a:off x="852986" y="3204374"/>
            <a:ext cx="3603595" cy="1107996"/>
          </a:xfrm>
          <a:prstGeom prst="rect">
            <a:avLst/>
          </a:prstGeom>
          <a:noFill/>
        </p:spPr>
        <p:txBody>
          <a:bodyPr wrap="square" rtlCol="0">
            <a:spAutoFit/>
          </a:bodyPr>
          <a:lstStyle/>
          <a:p>
            <a:pPr algn="ctr"/>
            <a:r>
              <a:rPr lang="fi-FI" sz="2400" b="1" dirty="0">
                <a:solidFill>
                  <a:schemeClr val="accent1"/>
                </a:solidFill>
              </a:rPr>
              <a:t>TILINTARKASTAJA</a:t>
            </a:r>
          </a:p>
          <a:p>
            <a:pPr algn="ctr"/>
            <a:r>
              <a:rPr lang="fi-FI" sz="1400" dirty="0"/>
              <a:t>”Osakkeenomistajan paras kaveri”</a:t>
            </a:r>
          </a:p>
          <a:p>
            <a:pPr algn="ctr"/>
            <a:r>
              <a:rPr lang="fi-FI" sz="1400" dirty="0"/>
              <a:t>Valvoo, että tilinpäätös on tehty lainmukaisesti. </a:t>
            </a:r>
          </a:p>
        </p:txBody>
      </p:sp>
      <p:sp>
        <p:nvSpPr>
          <p:cNvPr id="11" name="Ylänuoli 10">
            <a:extLst>
              <a:ext uri="{FF2B5EF4-FFF2-40B4-BE49-F238E27FC236}">
                <a16:creationId xmlns:a16="http://schemas.microsoft.com/office/drawing/2014/main" id="{6CED6576-6789-AD4D-95BA-F045C20EAA6B}"/>
              </a:ext>
            </a:extLst>
          </p:cNvPr>
          <p:cNvSpPr/>
          <p:nvPr/>
        </p:nvSpPr>
        <p:spPr>
          <a:xfrm rot="18167409">
            <a:off x="4380459" y="3771111"/>
            <a:ext cx="276952" cy="20241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sp>
        <p:nvSpPr>
          <p:cNvPr id="12" name="Ylänuoli 11">
            <a:extLst>
              <a:ext uri="{FF2B5EF4-FFF2-40B4-BE49-F238E27FC236}">
                <a16:creationId xmlns:a16="http://schemas.microsoft.com/office/drawing/2014/main" id="{E644FAC4-922F-2C42-B02A-A8D8C489D77D}"/>
              </a:ext>
            </a:extLst>
          </p:cNvPr>
          <p:cNvSpPr/>
          <p:nvPr/>
        </p:nvSpPr>
        <p:spPr>
          <a:xfrm rot="3866950">
            <a:off x="4665074" y="2876215"/>
            <a:ext cx="112771" cy="903778"/>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solidFill>
                <a:schemeClr val="accent5"/>
              </a:solidFill>
            </a:endParaRPr>
          </a:p>
        </p:txBody>
      </p:sp>
      <p:sp>
        <p:nvSpPr>
          <p:cNvPr id="13" name="Tekstiruutu 12">
            <a:extLst>
              <a:ext uri="{FF2B5EF4-FFF2-40B4-BE49-F238E27FC236}">
                <a16:creationId xmlns:a16="http://schemas.microsoft.com/office/drawing/2014/main" id="{5405E3F7-7263-BD4C-80F7-C27E845DE7BF}"/>
              </a:ext>
            </a:extLst>
          </p:cNvPr>
          <p:cNvSpPr txBox="1"/>
          <p:nvPr/>
        </p:nvSpPr>
        <p:spPr>
          <a:xfrm rot="20049093">
            <a:off x="3605468" y="2971227"/>
            <a:ext cx="1961506" cy="369332"/>
          </a:xfrm>
          <a:prstGeom prst="rect">
            <a:avLst/>
          </a:prstGeom>
          <a:noFill/>
        </p:spPr>
        <p:txBody>
          <a:bodyPr wrap="square" rtlCol="0">
            <a:spAutoFit/>
          </a:bodyPr>
          <a:lstStyle/>
          <a:p>
            <a:pPr algn="ctr"/>
            <a:r>
              <a:rPr lang="fi-FI" b="1" dirty="0">
                <a:solidFill>
                  <a:schemeClr val="accent2"/>
                </a:solidFill>
              </a:rPr>
              <a:t>valvoo</a:t>
            </a:r>
            <a:endParaRPr lang="fi-FI" dirty="0">
              <a:solidFill>
                <a:schemeClr val="accent2"/>
              </a:solidFill>
            </a:endParaRPr>
          </a:p>
        </p:txBody>
      </p:sp>
      <p:sp>
        <p:nvSpPr>
          <p:cNvPr id="15" name="Tekstiruutu 14">
            <a:extLst>
              <a:ext uri="{FF2B5EF4-FFF2-40B4-BE49-F238E27FC236}">
                <a16:creationId xmlns:a16="http://schemas.microsoft.com/office/drawing/2014/main" id="{72198F2A-3B83-EA42-9D58-69C2CCAEEF90}"/>
              </a:ext>
            </a:extLst>
          </p:cNvPr>
          <p:cNvSpPr txBox="1"/>
          <p:nvPr/>
        </p:nvSpPr>
        <p:spPr>
          <a:xfrm>
            <a:off x="7839138" y="3212914"/>
            <a:ext cx="3692118" cy="892552"/>
          </a:xfrm>
          <a:prstGeom prst="rect">
            <a:avLst/>
          </a:prstGeom>
          <a:noFill/>
        </p:spPr>
        <p:txBody>
          <a:bodyPr wrap="square" rtlCol="0">
            <a:spAutoFit/>
          </a:bodyPr>
          <a:lstStyle/>
          <a:p>
            <a:pPr algn="ctr"/>
            <a:r>
              <a:rPr lang="fi-FI" sz="2400" b="1" dirty="0">
                <a:solidFill>
                  <a:schemeClr val="accent1"/>
                </a:solidFill>
              </a:rPr>
              <a:t>TOIMITUSJOHTAJA</a:t>
            </a:r>
          </a:p>
          <a:p>
            <a:pPr algn="ctr"/>
            <a:r>
              <a:rPr lang="fi-FI" sz="1400" dirty="0"/>
              <a:t>Yrityksen operatiivinen johtaja. Toteuttaa hallituksen toiveet.</a:t>
            </a:r>
          </a:p>
        </p:txBody>
      </p:sp>
      <p:sp>
        <p:nvSpPr>
          <p:cNvPr id="16" name="Ylänuoli 15">
            <a:extLst>
              <a:ext uri="{FF2B5EF4-FFF2-40B4-BE49-F238E27FC236}">
                <a16:creationId xmlns:a16="http://schemas.microsoft.com/office/drawing/2014/main" id="{262F2E82-CF93-8A47-B3A8-A317E854B082}"/>
              </a:ext>
            </a:extLst>
          </p:cNvPr>
          <p:cNvSpPr/>
          <p:nvPr/>
        </p:nvSpPr>
        <p:spPr>
          <a:xfrm rot="6754491">
            <a:off x="7436143" y="2840167"/>
            <a:ext cx="126627" cy="975873"/>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solidFill>
                <a:schemeClr val="accent2"/>
              </a:solidFill>
            </a:endParaRPr>
          </a:p>
        </p:txBody>
      </p:sp>
      <p:sp>
        <p:nvSpPr>
          <p:cNvPr id="17" name="Tekstiruutu 16">
            <a:extLst>
              <a:ext uri="{FF2B5EF4-FFF2-40B4-BE49-F238E27FC236}">
                <a16:creationId xmlns:a16="http://schemas.microsoft.com/office/drawing/2014/main" id="{69A54922-2479-3C4C-BEA5-8ADDA0741A51}"/>
              </a:ext>
            </a:extLst>
          </p:cNvPr>
          <p:cNvSpPr txBox="1"/>
          <p:nvPr/>
        </p:nvSpPr>
        <p:spPr>
          <a:xfrm rot="1336634">
            <a:off x="6617069" y="2948778"/>
            <a:ext cx="1961506" cy="369332"/>
          </a:xfrm>
          <a:prstGeom prst="rect">
            <a:avLst/>
          </a:prstGeom>
          <a:noFill/>
        </p:spPr>
        <p:txBody>
          <a:bodyPr wrap="square" rtlCol="0">
            <a:spAutoFit/>
          </a:bodyPr>
          <a:lstStyle/>
          <a:p>
            <a:pPr algn="ctr"/>
            <a:r>
              <a:rPr lang="fi-FI" b="1" dirty="0">
                <a:solidFill>
                  <a:schemeClr val="accent2"/>
                </a:solidFill>
              </a:rPr>
              <a:t>valvoo</a:t>
            </a:r>
            <a:endParaRPr lang="fi-FI" dirty="0">
              <a:solidFill>
                <a:schemeClr val="accent2"/>
              </a:solidFill>
            </a:endParaRPr>
          </a:p>
        </p:txBody>
      </p:sp>
      <p:sp>
        <p:nvSpPr>
          <p:cNvPr id="14" name="Otsikko 1">
            <a:extLst>
              <a:ext uri="{FF2B5EF4-FFF2-40B4-BE49-F238E27FC236}">
                <a16:creationId xmlns:a16="http://schemas.microsoft.com/office/drawing/2014/main" id="{6BA57D20-8AA1-4437-A4FE-FDE6749D9415}"/>
              </a:ext>
            </a:extLst>
          </p:cNvPr>
          <p:cNvSpPr txBox="1">
            <a:spLocks/>
          </p:cNvSpPr>
          <p:nvPr/>
        </p:nvSpPr>
        <p:spPr>
          <a:xfrm>
            <a:off x="497943" y="358412"/>
            <a:ext cx="11217442" cy="1108923"/>
          </a:xfrm>
          <a:prstGeom prst="rect">
            <a:avLst/>
          </a:prstGeom>
        </p:spPr>
        <p:txBody>
          <a:bodyPr/>
          <a:lstStyle>
            <a:lvl1pPr algn="l" defTabSz="914400" rtl="0" eaLnBrk="1" latinLnBrk="0" hangingPunct="1">
              <a:lnSpc>
                <a:spcPct val="85000"/>
              </a:lnSpc>
              <a:spcBef>
                <a:spcPct val="0"/>
              </a:spcBef>
              <a:buNone/>
              <a:defRPr sz="3500" b="1" kern="1200">
                <a:solidFill>
                  <a:srgbClr val="37116F"/>
                </a:solidFill>
                <a:latin typeface="+mj-lt"/>
                <a:ea typeface="+mj-ea"/>
                <a:cs typeface="+mj-cs"/>
              </a:defRPr>
            </a:lvl1pPr>
          </a:lstStyle>
          <a:p>
            <a:r>
              <a:rPr lang="fi-FI" dirty="0"/>
              <a:t>Osakkeenomistajan oikeudet</a:t>
            </a:r>
          </a:p>
        </p:txBody>
      </p:sp>
    </p:spTree>
    <p:extLst>
      <p:ext uri="{BB962C8B-B14F-4D97-AF65-F5344CB8AC3E}">
        <p14:creationId xmlns:p14="http://schemas.microsoft.com/office/powerpoint/2010/main" val="131930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p:bldP spid="9" grpId="0"/>
      <p:bldP spid="11" grpId="0" animBg="1"/>
      <p:bldP spid="12" grpId="0" animBg="1"/>
      <p:bldP spid="13" grpId="0"/>
      <p:bldP spid="15" grpId="0"/>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8D8C9AA-ABCD-EC33-CA33-487F1D3BFE38}"/>
              </a:ext>
            </a:extLst>
          </p:cNvPr>
          <p:cNvSpPr>
            <a:spLocks noGrp="1"/>
          </p:cNvSpPr>
          <p:nvPr>
            <p:ph type="body" sz="quarter" idx="32"/>
          </p:nvPr>
        </p:nvSpPr>
        <p:spPr>
          <a:xfrm>
            <a:off x="733425" y="1514474"/>
            <a:ext cx="9296400" cy="3514725"/>
          </a:xfrm>
        </p:spPr>
        <p:txBody>
          <a:bodyPr>
            <a:normAutofit fontScale="92500" lnSpcReduction="10000"/>
          </a:bodyPr>
          <a:lstStyle/>
          <a:p>
            <a:pPr marL="457200" indent="-457200">
              <a:buFont typeface="+mj-lt"/>
              <a:buAutoNum type="arabicPeriod"/>
            </a:pPr>
            <a:r>
              <a:rPr lang="fi-FI" sz="1900" dirty="0">
                <a:solidFill>
                  <a:schemeClr val="tx1"/>
                </a:solidFill>
              </a:rPr>
              <a:t>Oikeus osallistua yhtiökokouksiin (viim. 6 kk tilikauden päätyttyä)</a:t>
            </a:r>
          </a:p>
          <a:p>
            <a:pPr marL="457200" indent="-457200">
              <a:buFont typeface="+mj-lt"/>
              <a:buAutoNum type="arabicPeriod"/>
            </a:pPr>
            <a:r>
              <a:rPr lang="fi-FI" sz="1900" b="1" dirty="0">
                <a:solidFill>
                  <a:schemeClr val="tx2"/>
                </a:solidFill>
              </a:rPr>
              <a:t>Oikeus saada osinkoa, mikäli osakkeen omistaa osingon irtoamispäivää edeltävänä päivänä, jolloin pidetään yhtiökokous (T).</a:t>
            </a:r>
            <a:r>
              <a:rPr lang="fi-FI" sz="1900" b="1" dirty="0">
                <a:solidFill>
                  <a:schemeClr val="accent3"/>
                </a:solidFill>
              </a:rPr>
              <a:t>päivänä, jolloin pidetään yhtiökokous (T).</a:t>
            </a:r>
          </a:p>
          <a:p>
            <a:pPr marL="742950" lvl="1" indent="-285750">
              <a:buClr>
                <a:schemeClr val="tx2"/>
              </a:buClr>
            </a:pPr>
            <a:r>
              <a:rPr lang="fi-FI" b="1" dirty="0">
                <a:solidFill>
                  <a:schemeClr val="accent1"/>
                </a:solidFill>
              </a:rPr>
              <a:t>Irtoamispäivä (T+1) </a:t>
            </a:r>
            <a:r>
              <a:rPr lang="fi-FI" dirty="0">
                <a:solidFill>
                  <a:schemeClr val="tx1"/>
                </a:solidFill>
              </a:rPr>
              <a:t>(yhtiökokousta seuraava päivä) = päivä, jolloin osinko ”irtoaa” eli osakkeen omistaminen ei enää oikeuta osinkoon</a:t>
            </a:r>
          </a:p>
          <a:p>
            <a:pPr marL="742950" lvl="1" indent="-285750">
              <a:buClr>
                <a:schemeClr val="tx2"/>
              </a:buClr>
            </a:pPr>
            <a:r>
              <a:rPr lang="fi-FI" b="1" dirty="0">
                <a:solidFill>
                  <a:schemeClr val="accent1"/>
                </a:solidFill>
              </a:rPr>
              <a:t>Täsmäytyspäivä (T+2): </a:t>
            </a:r>
            <a:r>
              <a:rPr lang="fi-FI" dirty="0">
                <a:solidFill>
                  <a:schemeClr val="tx1"/>
                </a:solidFill>
              </a:rPr>
              <a:t>päivä, jolloin osinkoon oikeutetut (=yhtiökokouspäivän loppuessa osakkeen omistaneet) tarkistetaan yrityksen osakasluettelosta. </a:t>
            </a:r>
          </a:p>
          <a:p>
            <a:pPr marL="742950" lvl="1" indent="-285750">
              <a:buClr>
                <a:schemeClr val="tx2"/>
              </a:buClr>
            </a:pPr>
            <a:r>
              <a:rPr lang="fi-FI" b="1" dirty="0">
                <a:solidFill>
                  <a:schemeClr val="accent1"/>
                </a:solidFill>
              </a:rPr>
              <a:t>Osingon maksupäivä</a:t>
            </a:r>
            <a:r>
              <a:rPr lang="fi-FI" dirty="0">
                <a:solidFill>
                  <a:schemeClr val="tx1"/>
                </a:solidFill>
              </a:rPr>
              <a:t>: Päivä, jolloin osinko maksetaan osakkeenomistajan tilille. Päivän päättää yhtiökokous. </a:t>
            </a:r>
          </a:p>
          <a:p>
            <a:pPr>
              <a:buClr>
                <a:srgbClr val="37116F"/>
              </a:buClr>
            </a:pPr>
            <a:r>
              <a:rPr lang="fi-FI" sz="1900" b="1" dirty="0">
                <a:solidFill>
                  <a:schemeClr val="accent3"/>
                </a:solidFill>
              </a:rPr>
              <a:t>omistajille suunnattuihin osakeanteihin. Jos merkintäoikeuden jättää käyttämättä, sen voi</a:t>
            </a:r>
          </a:p>
          <a:p>
            <a:endParaRPr lang="fi-FI" dirty="0"/>
          </a:p>
        </p:txBody>
      </p:sp>
      <p:sp>
        <p:nvSpPr>
          <p:cNvPr id="6" name="Otsikko 1">
            <a:extLst>
              <a:ext uri="{FF2B5EF4-FFF2-40B4-BE49-F238E27FC236}">
                <a16:creationId xmlns:a16="http://schemas.microsoft.com/office/drawing/2014/main" id="{8EBDD27C-BFC3-C3F3-96F6-4F20D5FA4FE5}"/>
              </a:ext>
            </a:extLst>
          </p:cNvPr>
          <p:cNvSpPr txBox="1">
            <a:spLocks/>
          </p:cNvSpPr>
          <p:nvPr/>
        </p:nvSpPr>
        <p:spPr>
          <a:xfrm>
            <a:off x="497943" y="358412"/>
            <a:ext cx="11217442" cy="1108923"/>
          </a:xfrm>
          <a:prstGeom prst="rect">
            <a:avLst/>
          </a:prstGeom>
        </p:spPr>
        <p:txBody>
          <a:bodyPr/>
          <a:lstStyle>
            <a:lvl1pPr algn="l" defTabSz="914400" rtl="0" eaLnBrk="1" latinLnBrk="0" hangingPunct="1">
              <a:lnSpc>
                <a:spcPct val="85000"/>
              </a:lnSpc>
              <a:spcBef>
                <a:spcPct val="0"/>
              </a:spcBef>
              <a:buNone/>
              <a:defRPr sz="3500" b="1" kern="1200">
                <a:solidFill>
                  <a:srgbClr val="37116F"/>
                </a:solidFill>
                <a:latin typeface="+mj-lt"/>
                <a:ea typeface="+mj-ea"/>
                <a:cs typeface="+mj-cs"/>
              </a:defRPr>
            </a:lvl1pPr>
          </a:lstStyle>
          <a:p>
            <a:r>
              <a:rPr lang="fi-FI" dirty="0"/>
              <a:t>Osakkeenomistajan oikeudet</a:t>
            </a:r>
          </a:p>
        </p:txBody>
      </p:sp>
    </p:spTree>
    <p:extLst>
      <p:ext uri="{BB962C8B-B14F-4D97-AF65-F5344CB8AC3E}">
        <p14:creationId xmlns:p14="http://schemas.microsoft.com/office/powerpoint/2010/main" val="23626308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8D8C9AA-ABCD-EC33-CA33-487F1D3BFE38}"/>
              </a:ext>
            </a:extLst>
          </p:cNvPr>
          <p:cNvSpPr>
            <a:spLocks noGrp="1"/>
          </p:cNvSpPr>
          <p:nvPr>
            <p:ph type="body" sz="quarter" idx="32"/>
          </p:nvPr>
        </p:nvSpPr>
        <p:spPr>
          <a:xfrm>
            <a:off x="733425" y="1514475"/>
            <a:ext cx="9296400" cy="4400550"/>
          </a:xfrm>
        </p:spPr>
        <p:txBody>
          <a:bodyPr>
            <a:normAutofit fontScale="92500" lnSpcReduction="10000"/>
          </a:bodyPr>
          <a:lstStyle/>
          <a:p>
            <a:pPr marL="457200" indent="-457200">
              <a:buFont typeface="+mj-lt"/>
              <a:buAutoNum type="arabicPeriod"/>
            </a:pPr>
            <a:r>
              <a:rPr lang="fi-FI" sz="1900" dirty="0">
                <a:solidFill>
                  <a:schemeClr val="tx1"/>
                </a:solidFill>
              </a:rPr>
              <a:t>Oikeus osallistua yhtiökokouksiin (viim. 6 kk tilikauden päätyttyä)</a:t>
            </a:r>
          </a:p>
          <a:p>
            <a:pPr marL="457200" indent="-457200">
              <a:buFont typeface="+mj-lt"/>
              <a:buAutoNum type="arabicPeriod"/>
            </a:pPr>
            <a:r>
              <a:rPr lang="fi-FI" sz="1900" dirty="0">
                <a:solidFill>
                  <a:schemeClr val="tx1"/>
                </a:solidFill>
              </a:rPr>
              <a:t>Oikeus saada osinkoa, mikäli osakkeen omistaa osingon irtoamispäivää edeltävänä päivänä, jolloin pidetään yhtiökokous (T).</a:t>
            </a:r>
            <a:r>
              <a:rPr lang="fi-FI" sz="1900" b="1" dirty="0">
                <a:solidFill>
                  <a:schemeClr val="accent3"/>
                </a:solidFill>
              </a:rPr>
              <a:t>päivänä, jolloin pidetään yhtiökokous (T).</a:t>
            </a:r>
          </a:p>
          <a:p>
            <a:pPr marL="742950" lvl="1" indent="-285750">
              <a:buClr>
                <a:schemeClr val="tx2"/>
              </a:buClr>
            </a:pPr>
            <a:r>
              <a:rPr lang="fi-FI" b="1" dirty="0">
                <a:solidFill>
                  <a:schemeClr val="accent1"/>
                </a:solidFill>
              </a:rPr>
              <a:t>Irtoamispäivä (T+1) </a:t>
            </a:r>
            <a:r>
              <a:rPr lang="fi-FI" dirty="0">
                <a:solidFill>
                  <a:schemeClr val="tx1"/>
                </a:solidFill>
              </a:rPr>
              <a:t>(yhtiökokousta seuraava päivä) = päivä, jolloin osinko ”irtoaa” eli osakkeen omistaminen ei enää oikeuta osinkoon</a:t>
            </a:r>
          </a:p>
          <a:p>
            <a:pPr marL="742950" lvl="1" indent="-285750">
              <a:buClr>
                <a:schemeClr val="tx2"/>
              </a:buClr>
            </a:pPr>
            <a:r>
              <a:rPr lang="fi-FI" b="1" dirty="0">
                <a:solidFill>
                  <a:schemeClr val="accent1"/>
                </a:solidFill>
              </a:rPr>
              <a:t>Täsmäytyspäivä (T+2): </a:t>
            </a:r>
            <a:r>
              <a:rPr lang="fi-FI" dirty="0">
                <a:solidFill>
                  <a:schemeClr val="tx1"/>
                </a:solidFill>
              </a:rPr>
              <a:t>päivä, jolloin osinkoon oikeutetut (=yhtiökokouspäivän loppuessa osakkeen omistaneet) tarkistetaan yrityksen osakasluettelosta. </a:t>
            </a:r>
          </a:p>
          <a:p>
            <a:pPr marL="742950" lvl="1" indent="-285750">
              <a:buClr>
                <a:schemeClr val="tx2"/>
              </a:buClr>
            </a:pPr>
            <a:r>
              <a:rPr lang="fi-FI" b="1" dirty="0">
                <a:solidFill>
                  <a:schemeClr val="accent1"/>
                </a:solidFill>
              </a:rPr>
              <a:t>Osingon maksupäivä</a:t>
            </a:r>
            <a:r>
              <a:rPr lang="fi-FI" dirty="0">
                <a:solidFill>
                  <a:schemeClr val="tx1"/>
                </a:solidFill>
              </a:rPr>
              <a:t>: Päivä, jolloin osinko maksetaan osakkeenomistajan tilille. Päivän päättää yhtiökokous. </a:t>
            </a:r>
          </a:p>
          <a:p>
            <a:pPr marL="457200" lvl="1" indent="0">
              <a:buClr>
                <a:schemeClr val="tx2"/>
              </a:buClr>
              <a:buNone/>
            </a:pPr>
            <a:endParaRPr lang="fi-FI" dirty="0">
              <a:solidFill>
                <a:schemeClr val="tx1"/>
              </a:solidFill>
            </a:endParaRPr>
          </a:p>
          <a:p>
            <a:pPr marL="457200" indent="-457200">
              <a:buClr>
                <a:srgbClr val="37116F"/>
              </a:buClr>
              <a:buFont typeface="+mj-lt"/>
              <a:buAutoNum type="arabicPeriod"/>
            </a:pPr>
            <a:r>
              <a:rPr lang="fi-FI" sz="1900" b="1" dirty="0">
                <a:solidFill>
                  <a:schemeClr val="tx2"/>
                </a:solidFill>
              </a:rPr>
              <a:t>Oikeus osallistua merkintäoikeusanteihin eli omistajille suunnattuihin osakeanteihin. Jos merkintäoikeuden jättää käyttämättä, sen voi myydä pörssissä.</a:t>
            </a:r>
            <a:r>
              <a:rPr lang="fi-FI" sz="1900" b="1" dirty="0">
                <a:solidFill>
                  <a:schemeClr val="accent3">
                    <a:lumMod val="50000"/>
                  </a:schemeClr>
                </a:solidFill>
              </a:rPr>
              <a:t> </a:t>
            </a:r>
            <a:r>
              <a:rPr lang="fi-FI" sz="1900" b="1" dirty="0">
                <a:solidFill>
                  <a:schemeClr val="accent3"/>
                </a:solidFill>
              </a:rPr>
              <a:t>omistajille suunnattuihin osakeanteihin. Jos merkintäoikeuden jättää käyttämättä, sen voi</a:t>
            </a:r>
          </a:p>
          <a:p>
            <a:endParaRPr lang="fi-FI" dirty="0"/>
          </a:p>
        </p:txBody>
      </p:sp>
      <p:sp>
        <p:nvSpPr>
          <p:cNvPr id="6" name="Otsikko 1">
            <a:extLst>
              <a:ext uri="{FF2B5EF4-FFF2-40B4-BE49-F238E27FC236}">
                <a16:creationId xmlns:a16="http://schemas.microsoft.com/office/drawing/2014/main" id="{8EBDD27C-BFC3-C3F3-96F6-4F20D5FA4FE5}"/>
              </a:ext>
            </a:extLst>
          </p:cNvPr>
          <p:cNvSpPr txBox="1">
            <a:spLocks/>
          </p:cNvSpPr>
          <p:nvPr/>
        </p:nvSpPr>
        <p:spPr>
          <a:xfrm>
            <a:off x="497943" y="358412"/>
            <a:ext cx="11217442" cy="1108923"/>
          </a:xfrm>
          <a:prstGeom prst="rect">
            <a:avLst/>
          </a:prstGeom>
        </p:spPr>
        <p:txBody>
          <a:bodyPr/>
          <a:lstStyle>
            <a:lvl1pPr algn="l" defTabSz="914400" rtl="0" eaLnBrk="1" latinLnBrk="0" hangingPunct="1">
              <a:lnSpc>
                <a:spcPct val="85000"/>
              </a:lnSpc>
              <a:spcBef>
                <a:spcPct val="0"/>
              </a:spcBef>
              <a:buNone/>
              <a:defRPr sz="3500" b="1" kern="1200">
                <a:solidFill>
                  <a:srgbClr val="37116F"/>
                </a:solidFill>
                <a:latin typeface="+mj-lt"/>
                <a:ea typeface="+mj-ea"/>
                <a:cs typeface="+mj-cs"/>
              </a:defRPr>
            </a:lvl1pPr>
          </a:lstStyle>
          <a:p>
            <a:r>
              <a:rPr lang="fi-FI" dirty="0"/>
              <a:t>Osakkeenomistajan oikeudet</a:t>
            </a:r>
          </a:p>
        </p:txBody>
      </p:sp>
    </p:spTree>
    <p:extLst>
      <p:ext uri="{BB962C8B-B14F-4D97-AF65-F5344CB8AC3E}">
        <p14:creationId xmlns:p14="http://schemas.microsoft.com/office/powerpoint/2010/main" val="362010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EFA69263-9549-E343-B4CD-51A569FEB07C}"/>
              </a:ext>
            </a:extLst>
          </p:cNvPr>
          <p:cNvSpPr txBox="1"/>
          <p:nvPr/>
        </p:nvSpPr>
        <p:spPr>
          <a:xfrm>
            <a:off x="673768" y="223284"/>
            <a:ext cx="10607376" cy="5801588"/>
          </a:xfrm>
          <a:prstGeom prst="rect">
            <a:avLst/>
          </a:prstGeom>
          <a:noFill/>
        </p:spPr>
        <p:txBody>
          <a:bodyPr wrap="square" rtlCol="0">
            <a:spAutoFit/>
          </a:bodyPr>
          <a:lstStyle/>
          <a:p>
            <a:r>
              <a:rPr lang="fi-FI" sz="2800" b="1" dirty="0">
                <a:solidFill>
                  <a:schemeClr val="accent1"/>
                </a:solidFill>
              </a:rPr>
              <a:t>Esimerkki:</a:t>
            </a:r>
          </a:p>
          <a:p>
            <a:r>
              <a:rPr lang="fi-FI" sz="2800" b="1" dirty="0">
                <a:solidFill>
                  <a:schemeClr val="tx2"/>
                </a:solidFill>
              </a:rPr>
              <a:t>Finnairin merkintäoikeusanti kesällä 2020</a:t>
            </a:r>
          </a:p>
          <a:p>
            <a:endParaRPr lang="fi-FI" b="1" dirty="0">
              <a:solidFill>
                <a:schemeClr val="tx2"/>
              </a:solidFill>
            </a:endParaRPr>
          </a:p>
          <a:p>
            <a:r>
              <a:rPr lang="fi-FI" sz="1650" dirty="0"/>
              <a:t>Finnair halusi kerätä 500 miljoonaa euroa pääomaa selvitäkseen koronakriisin ylitse. Tämä toteutettiin antamalla vanhoille osakkaille oikeus merkitä uusia osakkeita hintaan 0,40 euroa / kpl. </a:t>
            </a:r>
          </a:p>
          <a:p>
            <a:endParaRPr lang="fi-FI" sz="1650" dirty="0"/>
          </a:p>
          <a:p>
            <a:r>
              <a:rPr lang="fi-FI" sz="1650" dirty="0"/>
              <a:t>Jokainen 10.6.2020 (klo 23.59) omistettu osake antoi yhden merkintäoikeuden. Yhdellä merkintäoikeudella sai merkitä 10 uutta osaketta. </a:t>
            </a:r>
          </a:p>
          <a:p>
            <a:pPr marL="285750" indent="-285750">
              <a:buFont typeface="Arial" panose="020B0604020202020204" pitchFamily="34" charset="0"/>
              <a:buChar char="•"/>
            </a:pPr>
            <a:r>
              <a:rPr lang="fi-FI" sz="1650" b="1" dirty="0"/>
              <a:t>100 osakkeen omistaja sai siis merkitä itselleen 1000 uutta osaketta.</a:t>
            </a:r>
            <a:r>
              <a:rPr lang="fi-FI" sz="1650" dirty="0"/>
              <a:t> </a:t>
            </a:r>
          </a:p>
          <a:p>
            <a:endParaRPr lang="fi-FI" sz="1650" dirty="0"/>
          </a:p>
          <a:p>
            <a:r>
              <a:rPr lang="fi-FI" sz="1650" dirty="0"/>
              <a:t>12.6.2020 Merkintäoikeuden täsmäytyspäivä. Finnairin (vanhan) osakkeen arvo pörssissä oli tuolloin 1,05 euroa / kpl. </a:t>
            </a:r>
          </a:p>
          <a:p>
            <a:endParaRPr lang="fi-FI" sz="1650" dirty="0"/>
          </a:p>
          <a:p>
            <a:r>
              <a:rPr lang="fi-FI" sz="1650" dirty="0"/>
              <a:t>17.–26.6.2020 Uusien osakkeiden merkintä alkoi ja merkintäoikeuksilla sai käydä kauppaa Helsingin pörssissä. Viimeinen päivä merkitä osakkeita oli 1.7.2020.</a:t>
            </a:r>
          </a:p>
          <a:p>
            <a:endParaRPr lang="fi-FI" sz="1650" dirty="0"/>
          </a:p>
          <a:p>
            <a:r>
              <a:rPr lang="fi-FI" sz="1650" dirty="0"/>
              <a:t>8.7.2020 Tähän päivään asti merkityillä osakkeilla käytiin vanhoista osakkeista erillistä kauppaa pörssissä. </a:t>
            </a:r>
          </a:p>
          <a:p>
            <a:endParaRPr lang="fi-FI" sz="1650" dirty="0"/>
          </a:p>
          <a:p>
            <a:r>
              <a:rPr lang="fi-FI" sz="1650" dirty="0"/>
              <a:t>9.7.2020 uudet osakkeet yhdistettiin vanhaan osakekantaan. Osakkeen hinta pörssissä oli tuolloin 0,61 euroa.</a:t>
            </a:r>
          </a:p>
        </p:txBody>
      </p:sp>
    </p:spTree>
    <p:extLst>
      <p:ext uri="{BB962C8B-B14F-4D97-AF65-F5344CB8AC3E}">
        <p14:creationId xmlns:p14="http://schemas.microsoft.com/office/powerpoint/2010/main" val="388998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9F702D-4D51-0C85-69DA-BAB6E69DB7E4}"/>
              </a:ext>
            </a:extLst>
          </p:cNvPr>
          <p:cNvSpPr>
            <a:spLocks noGrp="1"/>
          </p:cNvSpPr>
          <p:nvPr>
            <p:ph type="title"/>
          </p:nvPr>
        </p:nvSpPr>
        <p:spPr/>
        <p:txBody>
          <a:bodyPr/>
          <a:lstStyle/>
          <a:p>
            <a:r>
              <a:rPr lang="fi-FI" b="1" dirty="0"/>
              <a:t>Miten osakkeita ostetaan tai myydään?</a:t>
            </a:r>
          </a:p>
        </p:txBody>
      </p:sp>
      <p:sp>
        <p:nvSpPr>
          <p:cNvPr id="3" name="Tekstin paikkamerkki 2">
            <a:extLst>
              <a:ext uri="{FF2B5EF4-FFF2-40B4-BE49-F238E27FC236}">
                <a16:creationId xmlns:a16="http://schemas.microsoft.com/office/drawing/2014/main" id="{C94A8EAA-3F74-72AE-29E9-D776233561B4}"/>
              </a:ext>
            </a:extLst>
          </p:cNvPr>
          <p:cNvSpPr>
            <a:spLocks noGrp="1"/>
          </p:cNvSpPr>
          <p:nvPr>
            <p:ph type="body" sz="quarter" idx="32"/>
          </p:nvPr>
        </p:nvSpPr>
        <p:spPr>
          <a:xfrm>
            <a:off x="401682" y="1304926"/>
            <a:ext cx="9736728" cy="4375784"/>
          </a:xfrm>
        </p:spPr>
        <p:txBody>
          <a:bodyPr>
            <a:normAutofit/>
          </a:bodyPr>
          <a:lstStyle/>
          <a:p>
            <a:pPr marL="354013" indent="-354013">
              <a:buFont typeface="+mj-lt"/>
              <a:buAutoNum type="arabicPeriod"/>
            </a:pPr>
            <a:r>
              <a:rPr lang="fi-FI" sz="2000" dirty="0">
                <a:solidFill>
                  <a:schemeClr val="tx1"/>
                </a:solidFill>
              </a:rPr>
              <a:t>Kaupankäyntiä varten tarvitaan arvo-osuus- tai osakesäästötili. </a:t>
            </a:r>
          </a:p>
          <a:p>
            <a:pPr marL="354013" indent="-354013">
              <a:buFont typeface="+mj-lt"/>
              <a:buAutoNum type="arabicPeriod"/>
            </a:pPr>
            <a:r>
              <a:rPr lang="fi-FI" sz="2000" dirty="0">
                <a:solidFill>
                  <a:schemeClr val="tx1"/>
                </a:solidFill>
              </a:rPr>
              <a:t>Ennen kauppoja on syytä tehdä tarvittava taustatyö/osakeanalyysi. </a:t>
            </a:r>
          </a:p>
          <a:p>
            <a:pPr marL="354013" indent="-354013">
              <a:buFont typeface="+mj-lt"/>
              <a:buAutoNum type="arabicPeriod"/>
            </a:pPr>
            <a:r>
              <a:rPr lang="fi-FI" sz="2000" dirty="0">
                <a:solidFill>
                  <a:schemeClr val="tx1"/>
                </a:solidFill>
              </a:rPr>
              <a:t>Osakkeita ostetaan ja myydään antamalla toimeksianto, jonka välittäjä (esim. pankki) toteuttaa puolestasi. Päätä, kuinka monta osaketta haluat ja millä rajahinnalla. </a:t>
            </a:r>
          </a:p>
          <a:p>
            <a:pPr marL="457200" lvl="1" indent="-103188">
              <a:buNone/>
            </a:pPr>
            <a:r>
              <a:rPr lang="fi-FI" b="1" dirty="0">
                <a:solidFill>
                  <a:schemeClr val="accent1"/>
                </a:solidFill>
              </a:rPr>
              <a:t>Ostotoimeksianto</a:t>
            </a:r>
            <a:r>
              <a:rPr lang="fi-FI" dirty="0">
                <a:solidFill>
                  <a:schemeClr val="tx1"/>
                </a:solidFill>
              </a:rPr>
              <a:t> toteutetaan aina mahdollisimman edullisella hinnalla.</a:t>
            </a:r>
          </a:p>
          <a:p>
            <a:pPr marL="628650" lvl="2" indent="-182563">
              <a:buFont typeface="Wingdings" pitchFamily="2" charset="2"/>
              <a:buChar char="§"/>
            </a:pPr>
            <a:r>
              <a:rPr lang="fi-FI" sz="1600" dirty="0">
                <a:solidFill>
                  <a:schemeClr val="tx1"/>
                </a:solidFill>
              </a:rPr>
              <a:t>Mikäli osakkeita ei toivotulla hinnalla löydy, jää ostotarjous voimaan odottamaan sopivaa myyjää. </a:t>
            </a:r>
          </a:p>
          <a:p>
            <a:pPr lvl="2"/>
            <a:endParaRPr lang="fi-FI" sz="1600" dirty="0">
              <a:solidFill>
                <a:schemeClr val="tx1"/>
              </a:solidFill>
            </a:endParaRPr>
          </a:p>
          <a:p>
            <a:pPr marL="457200" lvl="1" indent="-103188">
              <a:buNone/>
            </a:pPr>
            <a:r>
              <a:rPr lang="fi-FI" b="1" dirty="0">
                <a:solidFill>
                  <a:schemeClr val="accent1"/>
                </a:solidFill>
              </a:rPr>
              <a:t>Myyntitoimeksianto</a:t>
            </a:r>
            <a:r>
              <a:rPr lang="fi-FI" dirty="0">
                <a:solidFill>
                  <a:schemeClr val="tx1"/>
                </a:solidFill>
              </a:rPr>
              <a:t> toteutetaan vastaavasti korkeimmalla mahdollisella hinnalla. </a:t>
            </a:r>
          </a:p>
          <a:p>
            <a:pPr marL="628650" lvl="2" indent="-182563">
              <a:buFont typeface="Wingdings" pitchFamily="2" charset="2"/>
              <a:buChar char="§"/>
            </a:pPr>
            <a:r>
              <a:rPr lang="fi-FI" sz="1600" dirty="0">
                <a:solidFill>
                  <a:schemeClr val="tx1"/>
                </a:solidFill>
              </a:rPr>
              <a:t>Mikäli sopivaa ostajaa ei löydy, jää myyntitarjous myös voimaan odottamaan halukasta ostajaa.</a:t>
            </a:r>
            <a:endParaRPr lang="fi-FI" sz="1600" dirty="0"/>
          </a:p>
        </p:txBody>
      </p:sp>
    </p:spTree>
    <p:extLst>
      <p:ext uri="{BB962C8B-B14F-4D97-AF65-F5344CB8AC3E}">
        <p14:creationId xmlns:p14="http://schemas.microsoft.com/office/powerpoint/2010/main" val="1660852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descr="Näin ostat ja myyt osakkeita eli teet toimeksiantoja Nordnetin verkkopalvelussa">
            <a:hlinkClick r:id="" action="ppaction://media"/>
            <a:extLst>
              <a:ext uri="{FF2B5EF4-FFF2-40B4-BE49-F238E27FC236}">
                <a16:creationId xmlns:a16="http://schemas.microsoft.com/office/drawing/2014/main" id="{D7B45C5E-A6C5-374F-AB5E-4FB5B867B685}"/>
              </a:ext>
            </a:extLst>
          </p:cNvPr>
          <p:cNvPicPr>
            <a:picLocks noRot="1" noChangeAspect="1"/>
          </p:cNvPicPr>
          <p:nvPr>
            <a:videoFile r:link="rId1"/>
          </p:nvPr>
        </p:nvPicPr>
        <p:blipFill>
          <a:blip r:embed="rId3"/>
          <a:stretch>
            <a:fillRect/>
          </a:stretch>
        </p:blipFill>
        <p:spPr>
          <a:xfrm>
            <a:off x="114300" y="49339"/>
            <a:ext cx="12077700" cy="6823901"/>
          </a:xfrm>
          <a:prstGeom prst="rect">
            <a:avLst/>
          </a:prstGeom>
        </p:spPr>
      </p:pic>
    </p:spTree>
    <p:extLst>
      <p:ext uri="{BB962C8B-B14F-4D97-AF65-F5344CB8AC3E}">
        <p14:creationId xmlns:p14="http://schemas.microsoft.com/office/powerpoint/2010/main" val="197304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descr="Osakkeen ostaminen – osakekaupan termistö ja yksityiskohdat">
            <a:hlinkClick r:id="" action="ppaction://media"/>
            <a:extLst>
              <a:ext uri="{FF2B5EF4-FFF2-40B4-BE49-F238E27FC236}">
                <a16:creationId xmlns:a16="http://schemas.microsoft.com/office/drawing/2014/main" id="{631646AC-745A-C940-BB0B-8F70484162AB}"/>
              </a:ext>
            </a:extLst>
          </p:cNvPr>
          <p:cNvPicPr>
            <a:picLocks noRot="1" noChangeAspect="1"/>
          </p:cNvPicPr>
          <p:nvPr>
            <a:videoFile r:link="rId1"/>
          </p:nvPr>
        </p:nvPicPr>
        <p:blipFill>
          <a:blip r:embed="rId3"/>
          <a:stretch>
            <a:fillRect/>
          </a:stretch>
        </p:blipFill>
        <p:spPr>
          <a:xfrm>
            <a:off x="0" y="-15240"/>
            <a:ext cx="12165027" cy="6873240"/>
          </a:xfrm>
          <a:prstGeom prst="rect">
            <a:avLst/>
          </a:prstGeom>
        </p:spPr>
      </p:pic>
    </p:spTree>
    <p:extLst>
      <p:ext uri="{BB962C8B-B14F-4D97-AF65-F5344CB8AC3E}">
        <p14:creationId xmlns:p14="http://schemas.microsoft.com/office/powerpoint/2010/main" val="215855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TAT 2019">
  <a:themeElements>
    <a:clrScheme name="TAT 2019">
      <a:dk1>
        <a:srgbClr val="282828"/>
      </a:dk1>
      <a:lt1>
        <a:srgbClr val="FFFFFF"/>
      </a:lt1>
      <a:dk2>
        <a:srgbClr val="BABABA"/>
      </a:dk2>
      <a:lt2>
        <a:srgbClr val="EFEFEF"/>
      </a:lt2>
      <a:accent1>
        <a:srgbClr val="300F5E"/>
      </a:accent1>
      <a:accent2>
        <a:srgbClr val="00D8CC"/>
      </a:accent2>
      <a:accent3>
        <a:srgbClr val="EC008C"/>
      </a:accent3>
      <a:accent4>
        <a:srgbClr val="FF8C00"/>
      </a:accent4>
      <a:accent5>
        <a:srgbClr val="00BCF2"/>
      </a:accent5>
      <a:accent6>
        <a:srgbClr val="EFEFEF"/>
      </a:accent6>
      <a:hlink>
        <a:srgbClr val="EC008C"/>
      </a:hlink>
      <a:folHlink>
        <a:srgbClr val="6666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lumMod val="50000"/>
              </a:schemeClr>
            </a:solidFill>
          </a:defRPr>
        </a:defPPr>
      </a:lstStyle>
    </a:txDef>
  </a:objectDefaults>
  <a:extraClrSchemeLst/>
  <a:extLst>
    <a:ext uri="{05A4C25C-085E-4340-85A3-A5531E510DB2}">
      <thm15:themeFamily xmlns:thm15="http://schemas.microsoft.com/office/thememl/2012/main" name="TAT PPT 2020" id="{52419699-3153-43A0-BA6A-86B4D6E20826}" vid="{03BDEC7E-9447-46EE-B87C-841692C1739E}"/>
    </a:ext>
  </a:extLst>
</a:theme>
</file>

<file path=ppt/theme/theme2.xml><?xml version="1.0" encoding="utf-8"?>
<a:theme xmlns:a="http://schemas.openxmlformats.org/drawingml/2006/main" name="NYT-Office-teema">
  <a:themeElements>
    <a:clrScheme name="NYT_värit_2023">
      <a:dk1>
        <a:sysClr val="windowText" lastClr="000000"/>
      </a:dk1>
      <a:lt1>
        <a:sysClr val="window" lastClr="FFFFFF"/>
      </a:lt1>
      <a:dk2>
        <a:srgbClr val="285F74"/>
      </a:dk2>
      <a:lt2>
        <a:srgbClr val="FFEA7B"/>
      </a:lt2>
      <a:accent1>
        <a:srgbClr val="2C244C"/>
      </a:accent1>
      <a:accent2>
        <a:srgbClr val="00C0CA"/>
      </a:accent2>
      <a:accent3>
        <a:srgbClr val="C3BEE4"/>
      </a:accent3>
      <a:accent4>
        <a:srgbClr val="E3E24F"/>
      </a:accent4>
      <a:accent5>
        <a:srgbClr val="E2CB9D"/>
      </a:accent5>
      <a:accent6>
        <a:srgbClr val="22404D"/>
      </a:accent6>
      <a:hlink>
        <a:srgbClr val="285F74"/>
      </a:hlink>
      <a:folHlink>
        <a:srgbClr val="285F74"/>
      </a:folHlink>
    </a:clrScheme>
    <a:fontScheme name="NYT_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uori_Yrittajyys_perusdiapohja_2022.pptx" id="{5EA8AB90-1BFA-4EF7-8343-3D81FAA589FB}" vid="{41544CEA-4606-499D-B960-4837D3C733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90B6B78A6941408A90372B3F68DBDA" ma:contentTypeVersion="12" ma:contentTypeDescription="Create a new document." ma:contentTypeScope="" ma:versionID="26a6e27be12bcf7dee2dd9802ef7f8b0">
  <xsd:schema xmlns:xsd="http://www.w3.org/2001/XMLSchema" xmlns:xs="http://www.w3.org/2001/XMLSchema" xmlns:p="http://schemas.microsoft.com/office/2006/metadata/properties" xmlns:ns2="0e3cafc4-93ba-489e-88e0-5310d8e166b9" xmlns:ns3="2b104ebc-4fe4-4568-ac24-b34eb1a23887" targetNamespace="http://schemas.microsoft.com/office/2006/metadata/properties" ma:root="true" ma:fieldsID="ce20f2ad472a15c7515c716865a9dcee" ns2:_="" ns3:_="">
    <xsd:import namespace="0e3cafc4-93ba-489e-88e0-5310d8e166b9"/>
    <xsd:import namespace="2b104ebc-4fe4-4568-ac24-b34eb1a238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cafc4-93ba-489e-88e0-5310d8e16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104ebc-4fe4-4568-ac24-b34eb1a238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9C352E-6CC4-47DD-B2B8-1CAA64AFBF93}">
  <ds:schemaRefs>
    <ds:schemaRef ds:uri="http://purl.org/dc/terms/"/>
    <ds:schemaRef ds:uri="0e3cafc4-93ba-489e-88e0-5310d8e166b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b104ebc-4fe4-4568-ac24-b34eb1a23887"/>
    <ds:schemaRef ds:uri="http://www.w3.org/XML/1998/namespace"/>
    <ds:schemaRef ds:uri="http://purl.org/dc/dcmitype/"/>
  </ds:schemaRefs>
</ds:datastoreItem>
</file>

<file path=customXml/itemProps2.xml><?xml version="1.0" encoding="utf-8"?>
<ds:datastoreItem xmlns:ds="http://schemas.openxmlformats.org/officeDocument/2006/customXml" ds:itemID="{4DFE70FD-4544-448A-A32A-CC6CF056ED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3cafc4-93ba-489e-88e0-5310d8e166b9"/>
    <ds:schemaRef ds:uri="2b104ebc-4fe4-4568-ac24-b34eb1a23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90569F-8888-45C4-BCBA-B8246A4404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TAT PPT 2020</Template>
  <TotalTime>576</TotalTime>
  <Words>1757</Words>
  <Application>Microsoft Office PowerPoint</Application>
  <PresentationFormat>Laajakuva</PresentationFormat>
  <Paragraphs>173</Paragraphs>
  <Slides>16</Slides>
  <Notes>8</Notes>
  <HiddenSlides>0</HiddenSlides>
  <MMClips>2</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16</vt:i4>
      </vt:variant>
    </vt:vector>
  </HeadingPairs>
  <TitlesOfParts>
    <vt:vector size="23" baseType="lpstr">
      <vt:lpstr>Arial</vt:lpstr>
      <vt:lpstr>Calibri</vt:lpstr>
      <vt:lpstr>Montserrat</vt:lpstr>
      <vt:lpstr>Times New Roman</vt:lpstr>
      <vt:lpstr>Wingdings</vt:lpstr>
      <vt:lpstr>TAT 2019</vt:lpstr>
      <vt:lpstr>NYT-Office-teema</vt:lpstr>
      <vt:lpstr>Miten osakkeita ostetaan?</vt:lpstr>
      <vt:lpstr>Pörssi</vt:lpstr>
      <vt:lpstr>PowerPoint-esitys</vt:lpstr>
      <vt:lpstr>PowerPoint-esitys</vt:lpstr>
      <vt:lpstr>PowerPoint-esitys</vt:lpstr>
      <vt:lpstr>PowerPoint-esitys</vt:lpstr>
      <vt:lpstr>Miten osakkeita ostetaan tai myydään?</vt:lpstr>
      <vt:lpstr>PowerPoint-esitys</vt:lpstr>
      <vt:lpstr>PowerPoint-esitys</vt:lpstr>
      <vt:lpstr>PowerPoint-esitys</vt:lpstr>
      <vt:lpstr>PowerPoint-esitys</vt:lpstr>
      <vt:lpstr>PowerPoint-esitys</vt:lpstr>
      <vt:lpstr>PowerPoint-esitys</vt:lpstr>
      <vt:lpstr>Osakeostajan muistilista</vt:lpstr>
      <vt:lpstr>Miksi toimeksianto ei aina mene läpi?</vt:lpstr>
      <vt:lpstr>Pohdintatehtävä</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Miten osakkeita ostetaan?</dc:title>
  <dc:subject/>
  <dc:creator>Kiljunen Julia</dc:creator>
  <cp:keywords>PPT Power point TAT 2017</cp:keywords>
  <dc:description/>
  <cp:lastModifiedBy>Holmström Timo</cp:lastModifiedBy>
  <cp:revision>18</cp:revision>
  <dcterms:created xsi:type="dcterms:W3CDTF">2021-05-11T10:34:39Z</dcterms:created>
  <dcterms:modified xsi:type="dcterms:W3CDTF">2024-07-17T17:30:48Z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0x0101001C90B6B78A6941408A90372B3F68DBDA</vt:lpwstr>
  </property>
</Properties>
</file>