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8B0E49-6D3E-0598-F5EC-8AC6B7354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8D34A675-FC73-8C6C-168D-137D27932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EE1312-ACA3-0DF7-6421-0048A3852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2063B8E-2592-3AB8-1D49-8B90B2475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8940882-5080-0732-AE6E-4C2F9E8A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88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11A25D-1CC3-35C1-8598-FFCBD517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37EA591-1A34-303A-EE76-C5C8DAF6C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F5D9E02-E2C7-C043-F68D-3EE926646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8542B61-A514-8842-D848-CC223019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A559321-F563-851D-FE36-542EEDBB0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207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B276C3C-C10C-3FC0-025B-5AE2A7D5A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2F74B59-6710-96D7-5A2F-68D735C58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D24ECC-7485-3C5D-3EA8-F38EC6B39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81B677-44F0-96E5-D426-5030F2F66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03640D-0C0D-E5EB-59EB-AABA5EF8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694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66E5AC-3991-0CB8-FF4B-4DE0D23C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1D1DEB-2571-9DEE-A3A2-B82B47B9B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E55DE4C-18E7-95AA-3FB4-5A3866CFC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9448ABD-E549-80A3-86AF-A353025B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0C6E52-E6CD-ECC9-224A-37D127B94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86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81D20C-8D46-DEBC-802E-8A15E249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BC9A75-AE00-BF29-C591-A484CFC5D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BBECB5-C472-09B4-B0CE-65C3D85B1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F55509C-AEBD-B492-EB0C-A695B280A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8E2E24-7764-F0D8-199B-EAEB911C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58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7DAD62-F66C-2ABC-53B1-113F7C78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1B42DC7-41FB-A5A6-FBAE-51E226BB2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1E58C33-4707-092F-9E58-260FCFC0B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3A56C61-7B63-98FD-41CD-826D69745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1A1BFFE-329E-7384-E85E-45096B911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B71A102-A969-232D-C823-88C1034E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57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A8BA4E-3BDA-5FAD-34EA-4352E1FBC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6FFACF7-B157-8015-13BA-BA79C5A0E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3FBD41C-7321-6D2E-C98B-7EE6C52F5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6DC0717-73BC-81FB-6424-34F9ED379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AA7058F-DEC7-E23B-B95E-9399B7A6B8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0C44104-146C-F089-1E02-5A6632A38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A750332-585D-0793-5916-4E60DDCD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B79BE4D-D293-2C74-73E4-8F6B7D43C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941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C7CE7-D954-ACBE-392F-1E6725C9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3FF92B-9C48-101E-9DD6-85D3AA14D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F72EDA9-47E2-A9D3-6F97-DA72065D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C42262E-75D0-4125-32BF-C6B11770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803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7BD03533-FBFA-61D8-5EB9-E43CC8EF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DFF4013-C899-916E-4513-2D4449BF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19355D0-AEE5-D85D-2338-27614C01E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609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952F8A-F072-FF3E-1A50-6AF658F3F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41B7EB-AE3B-677B-ACA7-DEF9C6C81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F2015B9-232A-617C-241A-9B474A0AE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FB70824-FA8B-C30D-E70C-18CA0ABF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A81ABFE-C1A5-9801-BCFA-229A79F28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562499-CE6A-F495-6961-D0B8EA763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17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A94C24-9E43-F156-5C01-B44583B49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5E3B581-D41C-F77F-A86E-04BC45CBD7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8CA5F41-D12E-7199-8EEB-DA52DAB72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240719D-F124-3A40-4BA0-EB3B60667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599B81A-EE94-4BB5-003B-EDD61C648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4B88621-7BF6-3807-0430-D9722535E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24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60BB40E-763E-F82B-8B54-C5947F455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7C36D9-42D4-E50F-89F3-12FB96ACA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6E2319-A1C9-FCBE-C036-F45DA4E0F8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4D5A4-A450-4A55-BF56-5622A2716F7B}" type="datetimeFigureOut">
              <a:rPr lang="fi-FI" smtClean="0"/>
              <a:t>17.9.2023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F438B81-84F7-C66D-A7FC-FF961D78C0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D952D7-C232-B7F2-06D3-2E4F4E3B2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F374A-330A-448C-92BF-8EDDFB6B903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542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3" y="-1"/>
            <a:ext cx="12225953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59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5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4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2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8AEA7F5-BD99-7376-BF05-95F6E9824A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62567" y="818984"/>
            <a:ext cx="6714699" cy="3178689"/>
          </a:xfrm>
        </p:spPr>
        <p:txBody>
          <a:bodyPr>
            <a:normAutofit/>
          </a:bodyPr>
          <a:lstStyle/>
          <a:p>
            <a:pPr algn="l"/>
            <a:r>
              <a:rPr lang="fi-FI" sz="4800" b="1" dirty="0">
                <a:solidFill>
                  <a:srgbClr val="FFFFFF"/>
                </a:solidFill>
              </a:rPr>
              <a:t>Rikosasian käsittely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CCA72B-23EE-6BEF-B179-2961CBB9ED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85397" y="4960961"/>
            <a:ext cx="7055893" cy="1078054"/>
          </a:xfrm>
        </p:spPr>
        <p:txBody>
          <a:bodyPr>
            <a:normAutofit/>
          </a:bodyPr>
          <a:lstStyle/>
          <a:p>
            <a:pPr algn="l"/>
            <a:r>
              <a:rPr lang="fi-FI" b="1">
                <a:solidFill>
                  <a:srgbClr val="FFFFFF"/>
                </a:solidFill>
              </a:rPr>
              <a:t>(Kpl 20)</a:t>
            </a:r>
          </a:p>
        </p:txBody>
      </p:sp>
    </p:spTree>
    <p:extLst>
      <p:ext uri="{BB962C8B-B14F-4D97-AF65-F5344CB8AC3E}">
        <p14:creationId xmlns:p14="http://schemas.microsoft.com/office/powerpoint/2010/main" val="1821217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80416FC-7C02-A780-DE9E-B5A57F4B1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4759" y="263471"/>
            <a:ext cx="7459557" cy="774915"/>
          </a:xfrm>
        </p:spPr>
        <p:txBody>
          <a:bodyPr>
            <a:normAutofit/>
          </a:bodyPr>
          <a:lstStyle/>
          <a:p>
            <a:r>
              <a:rPr lang="fi-FI" sz="4000" b="1" dirty="0"/>
              <a:t>Rikostutkinta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9BFD53-D37B-E126-539C-6D403285FD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948" r="28255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47D571-6E06-2D11-9EFD-A48638F2B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759" y="1413895"/>
            <a:ext cx="8287424" cy="5327867"/>
          </a:xfrm>
        </p:spPr>
        <p:txBody>
          <a:bodyPr anchor="t">
            <a:normAutofit/>
          </a:bodyPr>
          <a:lstStyle/>
          <a:p>
            <a:r>
              <a:rPr lang="fi-FI" sz="2000" b="1" i="1" dirty="0"/>
              <a:t>Rikosilmoitus</a:t>
            </a:r>
            <a:r>
              <a:rPr lang="fi-FI" sz="2000" dirty="0"/>
              <a:t> poliisille</a:t>
            </a:r>
          </a:p>
          <a:p>
            <a:r>
              <a:rPr lang="fi-FI" sz="2000" dirty="0"/>
              <a:t>Poliisi käynnistää </a:t>
            </a:r>
            <a:r>
              <a:rPr lang="fi-FI" sz="2000" b="1" i="1" dirty="0"/>
              <a:t>esitutkinnan</a:t>
            </a:r>
          </a:p>
          <a:p>
            <a:pPr lvl="1"/>
            <a:r>
              <a:rPr lang="fi-FI" sz="2000" dirty="0"/>
              <a:t>Pakkokeinot -&gt; </a:t>
            </a:r>
            <a:r>
              <a:rPr lang="fi-FI" sz="2000" i="1" dirty="0"/>
              <a:t>Kiinniotto</a:t>
            </a:r>
            <a:r>
              <a:rPr lang="fi-FI" sz="2000" dirty="0"/>
              <a:t> (1pv), </a:t>
            </a:r>
            <a:r>
              <a:rPr lang="fi-FI" sz="2000" i="1" dirty="0"/>
              <a:t>pidätys</a:t>
            </a:r>
            <a:r>
              <a:rPr lang="fi-FI" sz="2000" dirty="0"/>
              <a:t> (</a:t>
            </a:r>
            <a:r>
              <a:rPr lang="fi-FI" sz="2000" dirty="0" err="1"/>
              <a:t>max</a:t>
            </a:r>
            <a:r>
              <a:rPr lang="fi-FI" sz="2000" dirty="0"/>
              <a:t> 3pv), </a:t>
            </a:r>
            <a:r>
              <a:rPr lang="fi-FI" sz="2000" i="1" dirty="0"/>
              <a:t>vangitseminen</a:t>
            </a:r>
            <a:r>
              <a:rPr lang="fi-FI" sz="2000" dirty="0"/>
              <a:t> käräjäoikeuden luvalla -&gt; Muita pakkokeinoja esim. tutkimuspaikan eristäminen, takavarikko, televalvonta, matkustuskielto ja kotietsintä</a:t>
            </a:r>
          </a:p>
          <a:p>
            <a:pPr lvl="1"/>
            <a:r>
              <a:rPr lang="fi-FI" sz="2000" i="1" dirty="0"/>
              <a:t>Asianosaisten</a:t>
            </a:r>
            <a:r>
              <a:rPr lang="fi-FI" sz="2000" dirty="0"/>
              <a:t> (</a:t>
            </a:r>
            <a:r>
              <a:rPr lang="fi-FI" sz="2000" i="1" dirty="0"/>
              <a:t>epäilty</a:t>
            </a:r>
            <a:r>
              <a:rPr lang="fi-FI" sz="2000" dirty="0"/>
              <a:t>, </a:t>
            </a:r>
            <a:r>
              <a:rPr lang="fi-FI" sz="2000" i="1" dirty="0"/>
              <a:t>asianomistaja</a:t>
            </a:r>
            <a:r>
              <a:rPr lang="fi-FI" sz="2000" dirty="0"/>
              <a:t> eli uhri ja muut asiaan liittyvät henkilöt) kuulustelut ja </a:t>
            </a:r>
            <a:r>
              <a:rPr lang="fi-FI" sz="2000" i="1" dirty="0"/>
              <a:t>esitutkintapöytäkirjan</a:t>
            </a:r>
            <a:r>
              <a:rPr lang="fi-FI" sz="2000" dirty="0"/>
              <a:t> laatiminen</a:t>
            </a:r>
          </a:p>
          <a:p>
            <a:pPr marL="507492" indent="-342900"/>
            <a:r>
              <a:rPr lang="fi-FI" sz="2000" dirty="0"/>
              <a:t>Esitutkintapöytäkirja syyttäjälle </a:t>
            </a:r>
            <a:r>
              <a:rPr lang="fi-FI" sz="2000" b="1" i="1" dirty="0"/>
              <a:t>syyteharkintaan </a:t>
            </a:r>
            <a:r>
              <a:rPr lang="fi-FI" sz="2000" dirty="0"/>
              <a:t>tai sakon määräämistä varten</a:t>
            </a:r>
            <a:endParaRPr lang="fi-FI" sz="2000" i="1" u="sng" dirty="0"/>
          </a:p>
          <a:p>
            <a:pPr marL="800100" lvl="1" indent="-342900"/>
            <a:r>
              <a:rPr lang="fi-FI" sz="2000" i="1" dirty="0"/>
              <a:t>Syytteen nostaminen</a:t>
            </a:r>
            <a:r>
              <a:rPr lang="fi-FI" sz="2000" dirty="0"/>
              <a:t> ja </a:t>
            </a:r>
            <a:r>
              <a:rPr lang="fi-FI" sz="2000" i="1" dirty="0"/>
              <a:t>nostamatta jättäminen</a:t>
            </a:r>
            <a:r>
              <a:rPr lang="fi-FI" sz="2000" dirty="0"/>
              <a:t> esim. puutteellisen </a:t>
            </a:r>
            <a:r>
              <a:rPr lang="fi-FI" sz="2000" i="1" dirty="0"/>
              <a:t>näytön </a:t>
            </a:r>
            <a:r>
              <a:rPr lang="fi-FI" sz="2000" dirty="0"/>
              <a:t>vuoksi tai rikos on ehtinyt vanhentua</a:t>
            </a:r>
          </a:p>
          <a:p>
            <a:pPr marL="800100" lvl="1" indent="-342900"/>
            <a:r>
              <a:rPr lang="fi-FI" sz="2000" dirty="0"/>
              <a:t>Syyte on nostettava jos kyseessä ns. </a:t>
            </a:r>
            <a:r>
              <a:rPr lang="fi-FI" sz="2000" i="1" dirty="0"/>
              <a:t>virallisen syytteen alainen rikos -&gt; </a:t>
            </a:r>
            <a:r>
              <a:rPr lang="fi-FI" sz="2000" dirty="0"/>
              <a:t>Lievemmissä </a:t>
            </a:r>
            <a:r>
              <a:rPr lang="fi-FI" sz="2000" i="1" dirty="0"/>
              <a:t>asianomistajarikoksissa</a:t>
            </a:r>
            <a:r>
              <a:rPr lang="fi-FI" sz="2000" dirty="0"/>
              <a:t> (esim. kunnianloukkaus, vahingonteko) syyte nostetaan vain asianomistajan aloitteesta</a:t>
            </a:r>
          </a:p>
          <a:p>
            <a:pPr marL="800100" lvl="1" indent="-342900"/>
            <a:endParaRPr lang="fi-FI" sz="2000" dirty="0"/>
          </a:p>
          <a:p>
            <a:pPr marL="800100" lvl="1" indent="-342900"/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54781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51BA4DF-2BD4-4EC2-B1DB-B27C8AC71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180C4A9-40EB-9844-5ED1-7E2D03880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3733" y="548465"/>
            <a:ext cx="6798541" cy="613908"/>
          </a:xfrm>
        </p:spPr>
        <p:txBody>
          <a:bodyPr anchor="b">
            <a:noAutofit/>
          </a:bodyPr>
          <a:lstStyle/>
          <a:p>
            <a:r>
              <a:rPr lang="fi-FI" sz="4000" b="1" dirty="0"/>
              <a:t>Sovittelu</a:t>
            </a:r>
          </a:p>
        </p:txBody>
      </p:sp>
      <p:pic>
        <p:nvPicPr>
          <p:cNvPr id="5" name="Picture 4" descr="Kaksi henkilöä pitää kunkin muun kädessä">
            <a:extLst>
              <a:ext uri="{FF2B5EF4-FFF2-40B4-BE49-F238E27FC236}">
                <a16:creationId xmlns:a16="http://schemas.microsoft.com/office/drawing/2014/main" id="{8A34F02D-04CF-AA6A-3567-3DEE6E90AA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24" r="32631" b="-1"/>
          <a:stretch/>
        </p:blipFill>
        <p:spPr>
          <a:xfrm>
            <a:off x="1" y="10"/>
            <a:ext cx="4196496" cy="6857990"/>
          </a:xfrm>
          <a:prstGeom prst="rect">
            <a:avLst/>
          </a:prstGeom>
          <a:effectLst/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126BD4-1DC9-596B-B03B-5CD58A163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3732" y="1555856"/>
            <a:ext cx="7317970" cy="5302144"/>
          </a:xfrm>
        </p:spPr>
        <p:txBody>
          <a:bodyPr>
            <a:normAutofit/>
          </a:bodyPr>
          <a:lstStyle/>
          <a:p>
            <a:r>
              <a:rPr lang="fi-FI" sz="2400" dirty="0"/>
              <a:t>Yleensä lievät asianomistajaan tai tämän omaisuuteen kohdistuvat rikokset -&gt; Rikoksentekijä kohtaa rikoksen uhrin</a:t>
            </a:r>
          </a:p>
          <a:p>
            <a:r>
              <a:rPr lang="fi-FI" sz="2400" dirty="0"/>
              <a:t>Tarkoitus päästä vapaaehtoisesti sopuun koulutetun </a:t>
            </a:r>
            <a:r>
              <a:rPr lang="fi-FI" sz="2400" i="1" dirty="0"/>
              <a:t>sovittelijan</a:t>
            </a:r>
            <a:r>
              <a:rPr lang="fi-FI" sz="2400" dirty="0"/>
              <a:t> johdolla</a:t>
            </a:r>
          </a:p>
          <a:p>
            <a:r>
              <a:rPr lang="fi-FI" sz="2400" dirty="0"/>
              <a:t>Rikoksentekijä korvaa aiheuttamansa vahingon</a:t>
            </a:r>
          </a:p>
          <a:p>
            <a:r>
              <a:rPr lang="fi-FI" sz="2400" dirty="0"/>
              <a:t>Sovun syntyessä laaditaan kirjallinen sopimus -&gt; syyte jätetään nostamatta, ei tuomiota tai rangaistusta lievennetään</a:t>
            </a:r>
          </a:p>
          <a:p>
            <a:r>
              <a:rPr lang="fi-FI" sz="2400" dirty="0"/>
              <a:t>Säästää kustannuksia ja vähentää tuomioistuinten ruuhkia</a:t>
            </a:r>
          </a:p>
        </p:txBody>
      </p:sp>
    </p:spTree>
    <p:extLst>
      <p:ext uri="{BB962C8B-B14F-4D97-AF65-F5344CB8AC3E}">
        <p14:creationId xmlns:p14="http://schemas.microsoft.com/office/powerpoint/2010/main" val="301658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 descr="Kuva, joka sisältää kohteen sisä-, Kokoussali, vaate, huonekalu&#10;&#10;Kuvaus luotu automaattisesti">
            <a:extLst>
              <a:ext uri="{FF2B5EF4-FFF2-40B4-BE49-F238E27FC236}">
                <a16:creationId xmlns:a16="http://schemas.microsoft.com/office/drawing/2014/main" id="{1D006A19-26CA-D1BE-E334-F287D6C4D7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6A5BF94E-D939-2F0C-259E-6A94CB417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Oikeudenkäynti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1E9585-418F-F4C8-FAB8-ECAF63BC6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fi-FI" b="1">
                <a:solidFill>
                  <a:srgbClr val="FFFFFF"/>
                </a:solidFill>
              </a:rPr>
              <a:t>Syyttäjän </a:t>
            </a:r>
            <a:r>
              <a:rPr lang="fi-FI" b="1" i="1">
                <a:solidFill>
                  <a:srgbClr val="FFFFFF"/>
                </a:solidFill>
              </a:rPr>
              <a:t>haastehakemus</a:t>
            </a:r>
            <a:r>
              <a:rPr lang="fi-FI" b="1">
                <a:solidFill>
                  <a:srgbClr val="FFFFFF"/>
                </a:solidFill>
              </a:rPr>
              <a:t> </a:t>
            </a:r>
            <a:r>
              <a:rPr lang="fi-FI">
                <a:solidFill>
                  <a:srgbClr val="FFFFFF"/>
                </a:solidFill>
              </a:rPr>
              <a:t>käräjäoikeuteen, joka lähettää syytetylle eli </a:t>
            </a:r>
            <a:r>
              <a:rPr lang="fi-FI" i="1">
                <a:solidFill>
                  <a:srgbClr val="FFFFFF"/>
                </a:solidFill>
              </a:rPr>
              <a:t>vastaajalle</a:t>
            </a:r>
            <a:r>
              <a:rPr lang="fi-FI">
                <a:solidFill>
                  <a:srgbClr val="FFFFFF"/>
                </a:solidFill>
              </a:rPr>
              <a:t> kirjallisen </a:t>
            </a:r>
            <a:r>
              <a:rPr lang="fi-FI" b="1">
                <a:solidFill>
                  <a:srgbClr val="FFFFFF"/>
                </a:solidFill>
              </a:rPr>
              <a:t>haasteen</a:t>
            </a:r>
            <a:r>
              <a:rPr lang="fi-FI">
                <a:solidFill>
                  <a:srgbClr val="FFFFFF"/>
                </a:solidFill>
              </a:rPr>
              <a:t> saapua pääkäsittelyyn</a:t>
            </a:r>
          </a:p>
          <a:p>
            <a:pPr lvl="1"/>
            <a:r>
              <a:rPr lang="fi-FI" b="1" i="1">
                <a:solidFill>
                  <a:srgbClr val="FFFFFF"/>
                </a:solidFill>
              </a:rPr>
              <a:t>Pääkäsittelyssä</a:t>
            </a:r>
            <a:r>
              <a:rPr lang="fi-FI">
                <a:solidFill>
                  <a:srgbClr val="FFFFFF"/>
                </a:solidFill>
              </a:rPr>
              <a:t> (yleensä julkisia) kaikki asianosaiset (syyttäjä, syytetty, asianomistaja, todistaja) saavat tulla kuulluksi ja esittää todisteita -&gt; </a:t>
            </a:r>
            <a:r>
              <a:rPr lang="fi-FI" b="1">
                <a:solidFill>
                  <a:srgbClr val="FFFFFF"/>
                </a:solidFill>
              </a:rPr>
              <a:t>Ratkaisu </a:t>
            </a:r>
            <a:r>
              <a:rPr lang="fi-FI">
                <a:solidFill>
                  <a:srgbClr val="FFFFFF"/>
                </a:solidFill>
              </a:rPr>
              <a:t>eli </a:t>
            </a:r>
            <a:r>
              <a:rPr lang="fi-FI" b="1" i="1">
                <a:solidFill>
                  <a:srgbClr val="FFFFFF"/>
                </a:solidFill>
              </a:rPr>
              <a:t>tuomio</a:t>
            </a:r>
            <a:r>
              <a:rPr lang="fi-FI">
                <a:solidFill>
                  <a:srgbClr val="FFFFFF"/>
                </a:solidFill>
              </a:rPr>
              <a:t> (tuomari(t) / </a:t>
            </a:r>
            <a:r>
              <a:rPr lang="fi-FI" i="1">
                <a:solidFill>
                  <a:srgbClr val="FFFFFF"/>
                </a:solidFill>
              </a:rPr>
              <a:t>lautamiehet</a:t>
            </a:r>
            <a:r>
              <a:rPr lang="fi-FI">
                <a:solidFill>
                  <a:srgbClr val="FFFFFF"/>
                </a:solidFill>
              </a:rPr>
              <a:t>) tai </a:t>
            </a:r>
            <a:r>
              <a:rPr lang="fi-FI" b="1">
                <a:solidFill>
                  <a:srgbClr val="FFFFFF"/>
                </a:solidFill>
              </a:rPr>
              <a:t>syytteistä vapauttaminen</a:t>
            </a:r>
          </a:p>
          <a:p>
            <a:pPr lvl="1"/>
            <a:r>
              <a:rPr lang="fi-FI" b="0" i="0">
                <a:solidFill>
                  <a:srgbClr val="FFFFFF"/>
                </a:solidFill>
                <a:effectLst/>
                <a:latin typeface="Google Sans"/>
              </a:rPr>
              <a:t>Jos tuomioon ei haeta muutosta valitusaikana, tuomio </a:t>
            </a:r>
            <a:r>
              <a:rPr lang="fi-FI" b="0" i="1">
                <a:solidFill>
                  <a:srgbClr val="FFFFFF"/>
                </a:solidFill>
                <a:effectLst/>
                <a:latin typeface="Google Sans"/>
              </a:rPr>
              <a:t>saa lainvoiman</a:t>
            </a:r>
            <a:endParaRPr lang="fi-FI" b="1" i="1">
              <a:solidFill>
                <a:srgbClr val="FFFFFF"/>
              </a:solidFill>
            </a:endParaRPr>
          </a:p>
          <a:p>
            <a:pPr lvl="1"/>
            <a:r>
              <a:rPr lang="fi-FI" i="1">
                <a:solidFill>
                  <a:srgbClr val="FFFFFF"/>
                </a:solidFill>
              </a:rPr>
              <a:t>Tuomittu</a:t>
            </a:r>
            <a:r>
              <a:rPr lang="fi-FI">
                <a:solidFill>
                  <a:srgbClr val="FFFFFF"/>
                </a:solidFill>
              </a:rPr>
              <a:t> tai syyttäjä voivat esittää tyytymättömyytensä tuomioon (7pv:n kuluessa) ja </a:t>
            </a:r>
            <a:r>
              <a:rPr lang="fi-FI" b="1">
                <a:solidFill>
                  <a:srgbClr val="FFFFFF"/>
                </a:solidFill>
              </a:rPr>
              <a:t>valittaa </a:t>
            </a:r>
            <a:r>
              <a:rPr lang="fi-FI" b="1" i="1">
                <a:solidFill>
                  <a:srgbClr val="FFFFFF"/>
                </a:solidFill>
              </a:rPr>
              <a:t>hovioikeuteen</a:t>
            </a:r>
            <a:r>
              <a:rPr lang="fi-FI" b="1">
                <a:solidFill>
                  <a:srgbClr val="FFFFFF"/>
                </a:solidFill>
              </a:rPr>
              <a:t> </a:t>
            </a:r>
            <a:r>
              <a:rPr lang="fi-FI">
                <a:solidFill>
                  <a:srgbClr val="FFFFFF"/>
                </a:solidFill>
              </a:rPr>
              <a:t>(30pv:n kuluessa) -&gt; Mahdollisuus hakea tämän jälkeen valituslupaa </a:t>
            </a:r>
            <a:r>
              <a:rPr lang="fi-FI" b="1" i="1">
                <a:solidFill>
                  <a:srgbClr val="FFFFFF"/>
                </a:solidFill>
              </a:rPr>
              <a:t>korkeimmalta oikeudelta</a:t>
            </a:r>
          </a:p>
          <a:p>
            <a:endParaRPr lang="fi-FI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9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243</Words>
  <Application>Microsoft Office PowerPoint</Application>
  <PresentationFormat>Laajakuva</PresentationFormat>
  <Paragraphs>22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Google Sans</vt:lpstr>
      <vt:lpstr>Office-teema</vt:lpstr>
      <vt:lpstr>Rikosasian käsittely</vt:lpstr>
      <vt:lpstr>Rikostutkinta</vt:lpstr>
      <vt:lpstr>Sovittelu</vt:lpstr>
      <vt:lpstr>Oikeudenkäynti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Rikosasian käsittely</dc:title>
  <dc:creator>Mikko Niemi</dc:creator>
  <cp:lastModifiedBy>Mikko Niemi</cp:lastModifiedBy>
  <cp:revision>1</cp:revision>
  <dcterms:created xsi:type="dcterms:W3CDTF">2023-09-17T16:28:41Z</dcterms:created>
  <dcterms:modified xsi:type="dcterms:W3CDTF">2023-09-17T17:17:52Z</dcterms:modified>
</cp:coreProperties>
</file>