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EDAA4E-7768-C4DE-B6D4-56936C1F9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264272D-53CE-6558-4B10-1CB6CFD4B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2E6DDB-3E5C-EE87-42D4-0BCB4BEE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1D9C1D-CE06-0DD9-99E6-38BA8DD4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6A0B9F-2B66-8B7B-5C02-6C651B52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825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DEF7D9-517E-9D81-0E80-3B5426DE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A0BB722-CEE7-B67D-C96E-305F9B5DC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553682-77A9-B98F-0EC4-1761915A0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BE08103-163D-A2D3-653C-E1C68FF61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BDC6CE6-B0FD-9853-9169-3F11BE20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554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F206B2B-B97E-3608-5856-4185796066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76963D6-40EE-10AC-66AD-AF6C281F8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C2AFB-4C0E-89DB-E994-3116F23D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02C9F9-6092-7EB7-0629-F34404D6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EB0909-332D-F232-1C82-32F9AB27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392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2F5E8B-0860-BAA9-A1E9-981CAF829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2F9E0F4-EB16-035A-0553-CE9820B6B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AFEB923-7678-1913-D583-D9FFCEF02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E26EA0-9EA9-5892-B5D5-E08FFA6D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62FD42-8DEF-6844-87FB-36D9A927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4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7C06E4-F5E3-0876-42EF-D3C01F7B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818069-FCED-B0FF-DC17-CFB5E0751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1D64BB5-8BBC-A6A5-093F-56FE0C8AD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EC8BC2-C4CD-DC5D-B6B0-86AC887B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6B62C55-F827-5CF4-7E0C-0241AFDD6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174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E41979-5C0E-650A-713B-C4D6C1CB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6A1DB21-4409-AD59-6706-F60562C52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FA8187E-68EB-CE7A-1CA0-0CE4C99A0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466F07B-BBD0-844C-CF52-BB71D516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AD91553-6592-911E-2857-667D0138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D761EC1-7E89-106D-BC2C-46FC0DBE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605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E0DB08-7A44-5FD2-AE13-040791C3D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AC49F2-11EE-9A20-287B-6012144D1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B2C51E-FE3F-7C88-DFD7-DC7A463D2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A28457F-970A-18F6-828C-C04E33F55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38736D1-FFD1-33D3-95A7-71BC3D6FC1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58B943A-7B6E-E240-0B54-A82DD494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84D8CBF-8A43-298F-670C-F12A102B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D1A1DEB-F1E0-002A-C954-24A26C73F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35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6C23BA-D2E5-20CC-907C-91AB44F2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276712-48AF-7151-10D6-FA84DAD6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C28CF34-D633-3842-AF05-4FC7B10A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9538247-DE76-A211-716E-9F24843BE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029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0A8C8E6-9EE7-019C-023D-2EB6BC7EA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D418002-46D2-19E6-078B-C541C7EB9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11666D0-BDFD-DC49-A31B-B017AE64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38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C9C8CB-DFE9-0D25-E2C5-69C308888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809346-377B-B3D4-B22A-3D721B25F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2AF931-7DE2-3A2A-EF7B-65BCB503C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EF19B2C-BB36-85EB-4D8D-1F09C736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79850C9-74BA-516F-9AFA-C0EB74E02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F555BC-B7B0-265E-D4B4-D04465CB1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02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288E15-F3D8-A726-5BF8-DE5862451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94A0DAF-0514-1C9A-02BD-4EF4FD396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46B64A2-A06F-CBB7-90E9-820BA8D71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DA1D49D-5EE4-DE95-6755-1292DA595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78899ED-661B-3105-3113-076377911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656BF8-62C2-DEAA-DB10-5741C61A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05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C418CFA-E756-BDFA-389C-B194E4901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FFB49B-CAE0-0E13-AC14-AAC337DBC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6DB041-37BE-281E-08E2-FDB7EE37F9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82FF-896A-4FFE-91B0-43028D41A504}" type="datetimeFigureOut">
              <a:rPr lang="fi-FI" smtClean="0"/>
              <a:t>19.9.2023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AA6E4FF-A40B-199D-5E1F-C8F634C33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B3EA546-AB6A-0EBE-52B0-2394FBA9C9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ADEF4-C8DB-4F2D-BEC2-99EEC7FB9D0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53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27961F5-1725-D740-3FF0-6144D0692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fi-FI" sz="7200"/>
              <a:t>Riita-asian käsittely oikeudessa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06262AD-1086-D3F0-9877-FFDB0F227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fi-FI" sz="2800"/>
              <a:t>(Kpl 22)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07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B666C87-3A50-A911-6031-C84E95C84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667719" y="216139"/>
            <a:ext cx="10515600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24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4F13CF-26AB-23C2-0F7B-DCE40261E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09" y="477996"/>
            <a:ext cx="11470975" cy="6380003"/>
          </a:xfrm>
        </p:spPr>
        <p:txBody>
          <a:bodyPr>
            <a:normAutofit/>
          </a:bodyPr>
          <a:lstStyle/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i="1" dirty="0"/>
              <a:t>Kantajan</a:t>
            </a:r>
            <a:r>
              <a:rPr lang="fi-FI" sz="2000" b="1" dirty="0"/>
              <a:t> </a:t>
            </a:r>
            <a:r>
              <a:rPr lang="fi-FI" sz="2000" b="1" i="1" dirty="0"/>
              <a:t>haastehakemus käräjäoikeuteen</a:t>
            </a:r>
          </a:p>
          <a:p>
            <a:pPr marL="914400" lvl="2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fi-FI" dirty="0"/>
              <a:t>-&gt; sisältää vaatimuksen eli </a:t>
            </a:r>
            <a:r>
              <a:rPr lang="fi-FI" i="1" dirty="0"/>
              <a:t>kanteen </a:t>
            </a:r>
            <a:r>
              <a:rPr lang="fi-FI" dirty="0"/>
              <a:t>perusteluineen, liitettyine asiakirjoineen ja mahdollisine todisteineen</a:t>
            </a:r>
            <a:r>
              <a:rPr lang="fi-FI" i="1" dirty="0"/>
              <a:t> -&gt; yksinkertainen riita-asia </a:t>
            </a:r>
            <a:r>
              <a:rPr lang="fi-FI" dirty="0"/>
              <a:t>ei vaadi tarkkoja perusteluja (mm. velan perintä ja häätö)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fi-FI" sz="2000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dirty="0"/>
              <a:t>Käräjäoikeus toimittaa </a:t>
            </a:r>
            <a:r>
              <a:rPr lang="fi-FI" sz="2000" dirty="0"/>
              <a:t>haastehakemuksen hyväksyttyään, postitse tai </a:t>
            </a:r>
            <a:r>
              <a:rPr lang="fi-FI" sz="2000" i="1" dirty="0"/>
              <a:t>haastemiehen</a:t>
            </a:r>
            <a:r>
              <a:rPr lang="fi-FI" sz="2000" dirty="0"/>
              <a:t> toimesta, </a:t>
            </a:r>
            <a:r>
              <a:rPr lang="fi-FI" sz="2000" b="1" dirty="0"/>
              <a:t>kantajan kanteen </a:t>
            </a:r>
            <a:r>
              <a:rPr lang="fi-FI" sz="2000" b="1" i="1" dirty="0"/>
              <a:t>vastaajalle</a:t>
            </a:r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§"/>
            </a:pPr>
            <a:endParaRPr lang="fi-FI" sz="2000" i="1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i="1" dirty="0"/>
              <a:t> </a:t>
            </a:r>
            <a:r>
              <a:rPr lang="fi-FI" sz="2000" dirty="0"/>
              <a:t>Jos vastaaja 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dirty="0"/>
              <a:t>ei reagoi -&gt; käräjäoikeus tekee </a:t>
            </a:r>
            <a:r>
              <a:rPr lang="fi-FI" b="1" i="1" dirty="0"/>
              <a:t>yksipuolisen tuomion </a:t>
            </a:r>
            <a:r>
              <a:rPr lang="fi-FI" dirty="0"/>
              <a:t>kantajan eduksi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dirty="0"/>
              <a:t>myöntää kanteen -&gt; riita tuomitaan kantajan eduksi</a:t>
            </a:r>
          </a:p>
          <a:p>
            <a:pPr lvl="2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dirty="0"/>
              <a:t>vastustaa kannetta -&gt; </a:t>
            </a:r>
            <a:r>
              <a:rPr lang="fi-FI" b="1" i="1" dirty="0"/>
              <a:t>suullinen valmisteluistunto </a:t>
            </a:r>
            <a:r>
              <a:rPr lang="fi-FI" dirty="0"/>
              <a:t>ja </a:t>
            </a:r>
            <a:r>
              <a:rPr lang="fi-FI" b="1" dirty="0"/>
              <a:t>mahdollinen sovittelu (kompromissiratkaisu)</a:t>
            </a:r>
          </a:p>
          <a:p>
            <a:pPr marL="1257300" lvl="2" indent="-342900">
              <a:buClr>
                <a:schemeClr val="accent1">
                  <a:lumMod val="60000"/>
                  <a:lumOff val="40000"/>
                </a:schemeClr>
              </a:buClr>
              <a:buFontTx/>
              <a:buChar char="-"/>
            </a:pPr>
            <a:endParaRPr lang="fi-FI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b="1" i="1" dirty="0"/>
              <a:t>Pääkäsittely</a:t>
            </a:r>
            <a:r>
              <a:rPr lang="fi-FI" sz="2000" dirty="0"/>
              <a:t> oikeudessa -&gt; </a:t>
            </a:r>
            <a:r>
              <a:rPr lang="fi-FI" sz="2000" i="1" dirty="0"/>
              <a:t>Asianosaisten</a:t>
            </a:r>
            <a:r>
              <a:rPr lang="fi-FI" sz="2000" dirty="0"/>
              <a:t> kuuleminen ja todistelu -&gt; </a:t>
            </a:r>
            <a:r>
              <a:rPr lang="fi-FI" sz="2000" b="1" i="1" dirty="0"/>
              <a:t>Päätös</a:t>
            </a:r>
            <a:r>
              <a:rPr lang="fi-FI" sz="2000" dirty="0"/>
              <a:t> eli tuomio, josta voi </a:t>
            </a:r>
            <a:r>
              <a:rPr lang="fi-FI" sz="2000" b="1" dirty="0"/>
              <a:t>valittaa </a:t>
            </a:r>
            <a:r>
              <a:rPr lang="fi-FI" sz="2000" b="1" i="1" dirty="0"/>
              <a:t>hovioikeuteen </a:t>
            </a:r>
            <a:r>
              <a:rPr lang="fi-FI" sz="2000" dirty="0"/>
              <a:t>ja edelleen </a:t>
            </a:r>
            <a:r>
              <a:rPr lang="fi-FI" sz="2000" b="1" dirty="0"/>
              <a:t>hakea valituslupaa</a:t>
            </a:r>
            <a:r>
              <a:rPr lang="fi-FI" sz="2000" b="1" i="1" dirty="0"/>
              <a:t> korkeimmasta oikeudesta</a:t>
            </a:r>
          </a:p>
          <a:p>
            <a:pPr marL="457200" lvl="1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endParaRPr lang="fi-FI" sz="2000" b="1" i="1" dirty="0"/>
          </a:p>
          <a:p>
            <a:pPr lvl="1">
              <a:buClr>
                <a:schemeClr val="accent1">
                  <a:lumMod val="60000"/>
                  <a:lumOff val="40000"/>
                </a:schemeClr>
              </a:buClr>
            </a:pPr>
            <a:r>
              <a:rPr lang="fi-FI" sz="2000" dirty="0"/>
              <a:t>Hävinnyt osapuoli maksaa oikeudenkäyntikulut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02266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106</Words>
  <Application>Microsoft Office PowerPoint</Application>
  <PresentationFormat>Laajakuva</PresentationFormat>
  <Paragraphs>15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Office-teema</vt:lpstr>
      <vt:lpstr>Riita-asian käsittely oikeudessa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Riita-asian käsittely oikeudessa</dc:title>
  <dc:creator>Mikko Niemi</dc:creator>
  <cp:lastModifiedBy>Mikko Niemi</cp:lastModifiedBy>
  <cp:revision>1</cp:revision>
  <dcterms:created xsi:type="dcterms:W3CDTF">2023-09-19T17:39:06Z</dcterms:created>
  <dcterms:modified xsi:type="dcterms:W3CDTF">2023-09-19T18:07:07Z</dcterms:modified>
</cp:coreProperties>
</file>