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5" d="100"/>
          <a:sy n="65" d="100"/>
        </p:scale>
        <p:origin x="7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44556-5D86-EAC6-2F8E-7CDDCBCD0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CFB6A24-3DA4-DDD8-EAF1-E159B350B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CC67C8E-38B2-558B-3A8E-13BA8B9A1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C30-5B06-4151-9C64-CAE6A91F37B6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0497B1-F73D-EFF8-1857-ECB40686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FC3B7EB-6D4C-D32D-23C5-924962E84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10D2-378C-4005-A277-A6C4D06BC6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039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93CE4D-0C6C-FE38-16B7-0120F2F01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9A426F0-921F-108C-7506-733F33478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371F331-11E0-9164-4254-33481FA89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C30-5B06-4151-9C64-CAE6A91F37B6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626942-010A-DFBF-00BB-B0AB07CF5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7FC7E13-98B3-AB55-DA92-28195DDAA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10D2-378C-4005-A277-A6C4D06BC6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466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603B4F1-C2BD-F6A3-62AC-195FC656D6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AFBB1C0-5BCB-075B-18D0-C1B92CED0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C5690AF-65D3-D236-426D-224DE82E5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C30-5B06-4151-9C64-CAE6A91F37B6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1D4BC1F-637F-4596-348D-10AB2E4D9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3E9DCA0-D0EF-CF78-FFCA-50EB1CBDF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10D2-378C-4005-A277-A6C4D06BC6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813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5A0FB8-C677-DD7E-3FA6-B6179FA78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6ADA3B8-18DF-EFFE-632A-44DA82742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F0E33F-6081-D57D-3D93-97A696C67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C30-5B06-4151-9C64-CAE6A91F37B6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771CBA9-55DA-880E-17FA-62CC626F0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CC9644-645A-0B4E-A1AA-EE38F3C81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10D2-378C-4005-A277-A6C4D06BC6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31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D6C681-7780-CCB1-0FB7-8965B7003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5640280-95B9-DC4D-FCA8-4425DC039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2A1A78-5B36-F8F9-C093-CBB99BD46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C30-5B06-4151-9C64-CAE6A91F37B6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47C5EA0-4FE9-53E9-A7CF-C00B81A68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E6FF376-3E75-9B4A-93D1-CF0F0C005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10D2-378C-4005-A277-A6C4D06BC6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369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4725ED-968B-C03A-D51A-BEEE70BC0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F2C5B2-294F-AACA-EF1C-0E6936E807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C8BCC5D-C130-41B0-4E48-67169BB62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64B5E22-1FC1-1DE3-B245-E63258D11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C30-5B06-4151-9C64-CAE6A91F37B6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9DF1683-66D4-903B-74B6-E95F6980D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BA71948-E47E-E462-9D20-94E79D802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10D2-378C-4005-A277-A6C4D06BC6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955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438062-F2DD-8CB3-13B4-33D3EC766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713FB4-B4D3-B135-46EC-21BADAE1C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D3871E8-3712-AC40-3074-32F33C094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0F33C4B-D10E-DA8E-1D65-9020583F1C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980A804-92BF-D67C-4D4F-DBB9E0D36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0CE9814-9F29-89BC-B7E1-C9B0292D5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C30-5B06-4151-9C64-CAE6A91F37B6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1A01A68-F757-7A74-B551-BC47F781E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8EAF86-0202-7E73-EF1A-0F0B34001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10D2-378C-4005-A277-A6C4D06BC6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788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D76DA6-E5B4-D0AB-FC82-CAF02C2E0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1A0E1D4-89D2-0228-6BD2-753327277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C30-5B06-4151-9C64-CAE6A91F37B6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53309E4-2FE2-F320-957D-4184F0ABF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5E595BA-9A57-E0D5-37F9-D68D34983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10D2-378C-4005-A277-A6C4D06BC6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909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9F4D355-0BB9-5789-88C0-AD7BA7D09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C30-5B06-4151-9C64-CAE6A91F37B6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42E5019-D282-3E38-72E0-4BB523218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34CCF4F-E3C0-DE1A-5421-06D8AF012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10D2-378C-4005-A277-A6C4D06BC6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342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90FFA1-BE96-DDDD-2A81-AFFBF5830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1F163E-7C8E-06A6-050D-263213FFF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24B7A0D-E892-C4A6-3E18-A376C2E59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DA6031F-0F27-C576-9E96-4C03EAB93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C30-5B06-4151-9C64-CAE6A91F37B6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CA6F960-401D-6F2F-B9E7-68EACF774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3D9B2AA-472B-EA0A-D220-4E1575FB1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10D2-378C-4005-A277-A6C4D06BC6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808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E765CE-50E6-787F-EBA5-7F8A9F1BC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65E76AE-1A59-A371-9DCD-4E8EC5011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EA7ADDE-DB36-6F94-2EDA-EC7C8657A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EE7247D-04C9-08CE-3523-CEBC3152E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C30-5B06-4151-9C64-CAE6A91F37B6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AB271E3-1CEF-DDE7-50FC-E7CF309CF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8D41291-03D3-D272-D259-0A711AF8F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10D2-378C-4005-A277-A6C4D06BC6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485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7D9F09D-F9B7-4F17-FEB2-13AA7A1AF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66F14B-C2CF-4F0D-1A19-C6075D338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C5E5E84-8AE4-2B75-12BE-5CEDAAE45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13C30-5B06-4151-9C64-CAE6A91F37B6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AD79B5-1871-30EF-205E-698FC3CC4D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C3927D1-FC3A-11E9-991E-7BDE08BC5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110D2-378C-4005-A277-A6C4D06BC6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523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ähikuva ketjun renkaasta">
            <a:extLst>
              <a:ext uri="{FF2B5EF4-FFF2-40B4-BE49-F238E27FC236}">
                <a16:creationId xmlns:a16="http://schemas.microsoft.com/office/drawing/2014/main" id="{7F2E98D3-4238-F06B-124A-0AD62B0967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024AB92-42DD-0C99-E20D-D51B0AA69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i-FI" sz="4800" b="1">
                <a:solidFill>
                  <a:schemeClr val="bg1"/>
                </a:solidFill>
              </a:rPr>
              <a:t>Rangaistukset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40FD808-D30A-69EA-BE09-06F61D2F2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fi-FI" sz="2000" b="1" dirty="0">
                <a:solidFill>
                  <a:schemeClr val="bg1"/>
                </a:solidFill>
              </a:rPr>
              <a:t>(Kpl 21)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212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5083CA2-D726-8F65-4EDD-5A20AEAD7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fi-FI" b="1">
                <a:solidFill>
                  <a:schemeClr val="bg1"/>
                </a:solidFill>
              </a:rPr>
              <a:t>Sakkorangaistus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B428D2-4501-CB6C-6A4F-AE36F37B8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02956"/>
            <a:ext cx="5008901" cy="6307807"/>
          </a:xfrm>
        </p:spPr>
        <p:txBody>
          <a:bodyPr anchor="ctr">
            <a:norm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fi-FI" altLang="fi-FI" sz="2400" b="1" i="1" kern="0" dirty="0">
                <a:solidFill>
                  <a:schemeClr val="bg1"/>
                </a:solidFill>
                <a:latin typeface="Arial"/>
              </a:rPr>
              <a:t>Rikesakko</a:t>
            </a:r>
            <a:r>
              <a:rPr lang="fi-FI" altLang="fi-FI" sz="2400" i="1" kern="0" dirty="0">
                <a:solidFill>
                  <a:schemeClr val="bg1"/>
                </a:solidFill>
                <a:latin typeface="Arial"/>
              </a:rPr>
              <a:t>:</a:t>
            </a:r>
            <a:r>
              <a:rPr lang="fi-FI" altLang="fi-FI" sz="2400" kern="0" dirty="0">
                <a:solidFill>
                  <a:schemeClr val="bg1"/>
                </a:solidFill>
                <a:latin typeface="Arial"/>
              </a:rPr>
              <a:t> Vähäiset rikkomukset (40-100 euroa) -&gt; Kaikille saman suuruinen, yleensä poliisi määrää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None/>
            </a:pPr>
            <a:endParaRPr lang="fi-FI" altLang="fi-FI" sz="2400" kern="0" dirty="0">
              <a:solidFill>
                <a:schemeClr val="bg1"/>
              </a:solidFill>
              <a:latin typeface="Aria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fi-FI" altLang="fi-FI" sz="2400" b="1" i="1" kern="0" dirty="0">
                <a:solidFill>
                  <a:schemeClr val="bg1"/>
                </a:solidFill>
                <a:latin typeface="Arial"/>
              </a:rPr>
              <a:t>Päiväsakko</a:t>
            </a:r>
            <a:r>
              <a:rPr lang="fi-FI" altLang="fi-FI" sz="2400" i="1" kern="0" dirty="0">
                <a:solidFill>
                  <a:schemeClr val="bg1"/>
                </a:solidFill>
                <a:latin typeface="Arial"/>
              </a:rPr>
              <a:t>:</a:t>
            </a:r>
            <a:r>
              <a:rPr lang="fi-FI" altLang="fi-FI" sz="2400" kern="0" dirty="0">
                <a:solidFill>
                  <a:schemeClr val="bg1"/>
                </a:solidFill>
                <a:latin typeface="Arial"/>
              </a:rPr>
              <a:t> Nettokuukausitulojen mukaan (1-120 ps) -&gt; Yleensä syyttäjä antaa </a:t>
            </a:r>
            <a:r>
              <a:rPr lang="fi-FI" altLang="fi-FI" sz="2400" i="1" kern="0" dirty="0">
                <a:solidFill>
                  <a:schemeClr val="bg1"/>
                </a:solidFill>
                <a:latin typeface="Arial"/>
              </a:rPr>
              <a:t>rangaistusmääräysmenettelyssä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None/>
            </a:pPr>
            <a:endParaRPr lang="fi-FI" altLang="fi-FI" sz="2400" i="1" kern="0" dirty="0">
              <a:solidFill>
                <a:schemeClr val="bg1"/>
              </a:solidFill>
              <a:latin typeface="Aria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fi-FI" altLang="fi-FI" sz="2400" b="1" i="1" kern="0" dirty="0">
                <a:solidFill>
                  <a:schemeClr val="bg1"/>
                </a:solidFill>
                <a:latin typeface="Arial"/>
              </a:rPr>
              <a:t>Yhteisösakko</a:t>
            </a:r>
            <a:r>
              <a:rPr lang="fi-FI" altLang="fi-FI" sz="2400" i="1" kern="0" dirty="0">
                <a:solidFill>
                  <a:schemeClr val="bg1"/>
                </a:solidFill>
                <a:latin typeface="Arial"/>
              </a:rPr>
              <a:t>: </a:t>
            </a:r>
            <a:r>
              <a:rPr lang="fi-FI" altLang="fi-FI" sz="2400" kern="0" dirty="0">
                <a:solidFill>
                  <a:schemeClr val="bg1"/>
                </a:solidFill>
                <a:latin typeface="Arial"/>
              </a:rPr>
              <a:t>Oikeushenkilöille, 850-850 000 euroa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None/>
            </a:pPr>
            <a:endParaRPr lang="fi-FI" altLang="fi-FI" sz="2400" kern="0" dirty="0">
              <a:solidFill>
                <a:schemeClr val="bg1"/>
              </a:solidFill>
              <a:latin typeface="Aria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fi-FI" altLang="fi-FI" sz="2400" b="1" i="1" kern="0" dirty="0">
                <a:solidFill>
                  <a:schemeClr val="bg1"/>
                </a:solidFill>
                <a:latin typeface="Arial"/>
              </a:rPr>
              <a:t>Liikennevirhemaksu </a:t>
            </a:r>
            <a:r>
              <a:rPr lang="fi-FI" altLang="fi-FI" sz="2400" kern="0" dirty="0">
                <a:solidFill>
                  <a:schemeClr val="bg1"/>
                </a:solidFill>
                <a:latin typeface="Arial"/>
              </a:rPr>
              <a:t>(20-200 euroa) verrattavissa rikesakkoon</a:t>
            </a:r>
          </a:p>
          <a:p>
            <a:endParaRPr lang="fi-FI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64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9EC6698-0E12-BA5E-6388-F31659C7F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6"/>
            <a:ext cx="4508946" cy="910902"/>
          </a:xfrm>
        </p:spPr>
        <p:txBody>
          <a:bodyPr anchor="b">
            <a:normAutofit/>
          </a:bodyPr>
          <a:lstStyle/>
          <a:p>
            <a:pPr algn="r"/>
            <a:r>
              <a:rPr lang="fi-FI" b="1" dirty="0">
                <a:solidFill>
                  <a:schemeClr val="bg1"/>
                </a:solidFill>
              </a:rPr>
              <a:t>Vankeusrangaistus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1088596-CA99-9D00-62E7-AD957587F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959" y="2141534"/>
            <a:ext cx="11577234" cy="4601271"/>
          </a:xfrm>
        </p:spPr>
        <p:txBody>
          <a:bodyPr>
            <a:norm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fi-FI" altLang="fi-FI" sz="2000" b="1" i="1" kern="0" dirty="0">
                <a:solidFill>
                  <a:schemeClr val="bg1"/>
                </a:solidFill>
                <a:latin typeface="Arial"/>
              </a:rPr>
              <a:t>Ehdollinen vankeus:</a:t>
            </a:r>
            <a:r>
              <a:rPr lang="fi-FI" altLang="fi-FI" sz="2000" b="1" kern="0" dirty="0">
                <a:solidFill>
                  <a:schemeClr val="bg1"/>
                </a:solidFill>
                <a:latin typeface="Arial"/>
              </a:rPr>
              <a:t> </a:t>
            </a:r>
            <a:r>
              <a:rPr lang="fi-FI" altLang="fi-FI" sz="2000" kern="0" dirty="0">
                <a:solidFill>
                  <a:schemeClr val="bg1"/>
                </a:solidFill>
                <a:latin typeface="Arial"/>
              </a:rPr>
              <a:t>Enintään kahden vuoden vankeusrangaistus voidaan määrätä ehdollisena, jolloin täytäntöönpano lykkääntyy </a:t>
            </a:r>
            <a:r>
              <a:rPr lang="fi-FI" altLang="fi-FI" sz="2000" b="1" i="1" kern="0" dirty="0">
                <a:solidFill>
                  <a:schemeClr val="bg1"/>
                </a:solidFill>
                <a:latin typeface="Arial"/>
              </a:rPr>
              <a:t>koeajan </a:t>
            </a:r>
            <a:r>
              <a:rPr lang="fi-FI" altLang="fi-FI" sz="2000" b="1" kern="0" dirty="0">
                <a:solidFill>
                  <a:schemeClr val="bg1"/>
                </a:solidFill>
                <a:latin typeface="Arial"/>
              </a:rPr>
              <a:t>(1-3v)</a:t>
            </a:r>
            <a:r>
              <a:rPr lang="fi-FI" altLang="fi-FI" sz="2000" kern="0" dirty="0">
                <a:solidFill>
                  <a:schemeClr val="bg1"/>
                </a:solidFill>
                <a:latin typeface="Arial"/>
              </a:rPr>
              <a:t> ajaksi -&gt; Mahdollinen </a:t>
            </a:r>
            <a:r>
              <a:rPr lang="fi-FI" altLang="fi-FI" sz="2000" i="1" kern="0" dirty="0">
                <a:solidFill>
                  <a:schemeClr val="bg1"/>
                </a:solidFill>
                <a:latin typeface="Arial"/>
              </a:rPr>
              <a:t>oheissakko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None/>
            </a:pPr>
            <a:endParaRPr lang="fi-FI" altLang="fi-FI" sz="2000" i="1" kern="0" dirty="0">
              <a:solidFill>
                <a:schemeClr val="bg1"/>
              </a:solidFill>
              <a:latin typeface="Aria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fi-FI" altLang="fi-FI" sz="2000" b="1" i="1" kern="0" dirty="0">
                <a:solidFill>
                  <a:schemeClr val="bg1"/>
                </a:solidFill>
                <a:latin typeface="Arial"/>
              </a:rPr>
              <a:t>Ehdoton vankeus</a:t>
            </a:r>
            <a:r>
              <a:rPr lang="fi-FI" altLang="fi-FI" sz="2000" i="1" kern="0" dirty="0">
                <a:solidFill>
                  <a:schemeClr val="bg1"/>
                </a:solidFill>
                <a:latin typeface="Arial"/>
              </a:rPr>
              <a:t>: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</a:pPr>
            <a:r>
              <a:rPr lang="fi-FI" altLang="fi-FI" sz="2000" kern="0" dirty="0">
                <a:solidFill>
                  <a:schemeClr val="bg1"/>
                </a:solidFill>
                <a:latin typeface="Arial"/>
              </a:rPr>
              <a:t>Elinkautinen tai </a:t>
            </a:r>
            <a:r>
              <a:rPr lang="fi-FI" altLang="fi-FI" sz="2000" b="1" kern="0" dirty="0">
                <a:solidFill>
                  <a:schemeClr val="bg1"/>
                </a:solidFill>
                <a:latin typeface="Arial"/>
              </a:rPr>
              <a:t>määräaikainen </a:t>
            </a:r>
            <a:r>
              <a:rPr lang="fi-FI" altLang="fi-FI" sz="2000" kern="0" dirty="0">
                <a:solidFill>
                  <a:schemeClr val="bg1"/>
                </a:solidFill>
                <a:latin typeface="Arial"/>
              </a:rPr>
              <a:t>(14pv-12v)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</a:pPr>
            <a:r>
              <a:rPr lang="fi-FI" altLang="fi-FI" sz="2000" kern="0" dirty="0">
                <a:solidFill>
                  <a:schemeClr val="bg1"/>
                </a:solidFill>
                <a:latin typeface="Arial"/>
              </a:rPr>
              <a:t>Loppuosa määräaikaisesta vankeusrangaistuksesta suoritetaan </a:t>
            </a:r>
            <a:r>
              <a:rPr lang="fi-FI" altLang="fi-FI" sz="2000" b="1" i="1" kern="0" dirty="0">
                <a:solidFill>
                  <a:schemeClr val="bg1"/>
                </a:solidFill>
                <a:latin typeface="Arial"/>
              </a:rPr>
              <a:t>ehdonalaisessa vapaudessa</a:t>
            </a:r>
            <a:r>
              <a:rPr lang="fi-FI" altLang="fi-FI" sz="2000" kern="0" dirty="0">
                <a:solidFill>
                  <a:schemeClr val="bg1"/>
                </a:solidFill>
                <a:latin typeface="Arial"/>
              </a:rPr>
              <a:t>, kun tuomiosta kärsitty 2/3 tai nuorena eli alle 21v puolet (tai ensikertalaisena puolet; nuori ensikertalainen 1/3 kärsittyään)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</a:pPr>
            <a:r>
              <a:rPr lang="fi-FI" altLang="fi-FI" sz="2000" kern="0" dirty="0">
                <a:solidFill>
                  <a:schemeClr val="bg1"/>
                </a:solidFill>
                <a:latin typeface="Arial"/>
              </a:rPr>
              <a:t>Vanki voidaan päästää </a:t>
            </a:r>
            <a:r>
              <a:rPr lang="fi-FI" altLang="fi-FI" sz="2000" b="1" i="1" kern="0" dirty="0">
                <a:solidFill>
                  <a:schemeClr val="bg1"/>
                </a:solidFill>
                <a:latin typeface="Arial"/>
              </a:rPr>
              <a:t>valvottuun koevapauteen </a:t>
            </a:r>
            <a:r>
              <a:rPr lang="fi-FI" altLang="fi-FI" sz="2000" kern="0" dirty="0">
                <a:solidFill>
                  <a:schemeClr val="bg1"/>
                </a:solidFill>
                <a:latin typeface="Arial"/>
              </a:rPr>
              <a:t>6 kk ennen ehdonalaista vapauttamista</a:t>
            </a:r>
          </a:p>
          <a:p>
            <a:pPr marL="457200" lvl="1" indent="0" fontAlgn="base">
              <a:spcBef>
                <a:spcPct val="20000"/>
              </a:spcBef>
              <a:spcAft>
                <a:spcPct val="0"/>
              </a:spcAft>
              <a:buNone/>
            </a:pPr>
            <a:endParaRPr lang="fi-FI" altLang="fi-FI" sz="2000" kern="0" dirty="0">
              <a:solidFill>
                <a:schemeClr val="bg1"/>
              </a:solidFill>
              <a:latin typeface="Aria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fi-FI" altLang="fi-FI" sz="2000" b="1" i="1" kern="0" dirty="0">
                <a:solidFill>
                  <a:schemeClr val="bg1"/>
                </a:solidFill>
                <a:latin typeface="Arial"/>
              </a:rPr>
              <a:t>Elinkautinen vankeusrangaistus </a:t>
            </a:r>
            <a:r>
              <a:rPr lang="fi-FI" altLang="fi-FI" sz="2000" kern="0" dirty="0">
                <a:solidFill>
                  <a:schemeClr val="bg1"/>
                </a:solidFill>
                <a:latin typeface="Arial"/>
              </a:rPr>
              <a:t>päättyy tasavallan presidentin armahduksella (teoreettinen tilanne nykyisin) tai Helsingin hovioikeus voi päästää tuomitun ehdonalaiseen vapauteen (kesto 3v) vähintään 12 vuotta istuttuaan (tekohetkellä alle 21v 10v istuttuaan)</a:t>
            </a:r>
          </a:p>
          <a:p>
            <a:endParaRPr lang="fi-FI" sz="20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8A65059-E7BE-FF92-30E3-9ACDAE7F9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07" y="669925"/>
            <a:ext cx="6259095" cy="1325563"/>
          </a:xfrm>
        </p:spPr>
        <p:txBody>
          <a:bodyPr anchor="b">
            <a:noAutofit/>
          </a:bodyPr>
          <a:lstStyle/>
          <a:p>
            <a:pPr algn="r"/>
            <a:r>
              <a:rPr lang="fi-FI" sz="4800" b="1" dirty="0">
                <a:solidFill>
                  <a:schemeClr val="bg1"/>
                </a:solidFill>
              </a:rPr>
              <a:t>Vaihtoehtorangaistukset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4A6A3D5-C54A-6949-576A-94FB24BDA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fi-FI" altLang="fi-FI" sz="2400" b="1" i="1" kern="0" dirty="0">
                <a:solidFill>
                  <a:schemeClr val="bg1"/>
                </a:solidFill>
                <a:latin typeface="Arial"/>
              </a:rPr>
              <a:t>Yhdyskuntapalvelu</a:t>
            </a:r>
            <a:r>
              <a:rPr lang="fi-FI" altLang="fi-FI" sz="2400" kern="0" dirty="0">
                <a:solidFill>
                  <a:schemeClr val="bg1"/>
                </a:solidFill>
                <a:latin typeface="Arial"/>
              </a:rPr>
              <a:t> </a:t>
            </a:r>
            <a:r>
              <a:rPr lang="fi-FI" altLang="fi-FI" sz="2400" i="1" kern="0" dirty="0">
                <a:solidFill>
                  <a:schemeClr val="bg1"/>
                </a:solidFill>
                <a:latin typeface="Arial"/>
              </a:rPr>
              <a:t> </a:t>
            </a:r>
            <a:r>
              <a:rPr lang="fi-FI" altLang="fi-FI" sz="2400" kern="0" dirty="0">
                <a:solidFill>
                  <a:schemeClr val="bg1"/>
                </a:solidFill>
                <a:latin typeface="Arial"/>
              </a:rPr>
              <a:t>(enintään 8kk:n ehdottoman vankeuden sijaan 14-240h) -&gt; Säännöllinen, palkaton ja valvottu yleishyödyllinen työ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fi-FI" altLang="fi-FI" sz="2400" b="1" i="1" kern="0" dirty="0">
                <a:solidFill>
                  <a:schemeClr val="bg1"/>
                </a:solidFill>
                <a:latin typeface="Arial"/>
              </a:rPr>
              <a:t>Valvontarangaistus</a:t>
            </a:r>
            <a:r>
              <a:rPr lang="fi-FI" altLang="fi-FI" sz="2400" kern="0" dirty="0">
                <a:solidFill>
                  <a:schemeClr val="bg1"/>
                </a:solidFill>
                <a:latin typeface="Arial"/>
              </a:rPr>
              <a:t> (enintään 6kk:n ehdottoman vankeuden sijaan) -&gt; tekninen valvonta ja valvontakäynnit sekä päiväohjelma / kotiaresti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fi-FI" altLang="fi-FI" sz="2400" kern="0" dirty="0">
                <a:solidFill>
                  <a:schemeClr val="bg1"/>
                </a:solidFill>
                <a:latin typeface="Arial"/>
              </a:rPr>
              <a:t>Alle 18v. voidaan tuomita </a:t>
            </a:r>
            <a:r>
              <a:rPr lang="fi-FI" altLang="fi-FI" sz="2400" b="1" i="1" kern="0" dirty="0">
                <a:solidFill>
                  <a:schemeClr val="bg1"/>
                </a:solidFill>
                <a:latin typeface="Arial"/>
              </a:rPr>
              <a:t>nuorisorangaistukseen</a:t>
            </a:r>
            <a:r>
              <a:rPr lang="fi-FI" altLang="fi-FI" sz="2400" i="1" kern="0" dirty="0">
                <a:solidFill>
                  <a:schemeClr val="bg1"/>
                </a:solidFill>
                <a:latin typeface="Arial"/>
              </a:rPr>
              <a:t> </a:t>
            </a:r>
            <a:r>
              <a:rPr lang="fi-FI" altLang="fi-FI" sz="2400" kern="0" dirty="0">
                <a:solidFill>
                  <a:schemeClr val="bg1"/>
                </a:solidFill>
                <a:latin typeface="Arial"/>
              </a:rPr>
              <a:t>(4kk-1v.)</a:t>
            </a:r>
            <a:endParaRPr lang="fi-FI" altLang="fi-FI" sz="2400" i="1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6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!!Rectangle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F29F9A-6F94-D8FD-660F-73F6830F58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80A3C325-A833-7D19-9424-EF95FFF2E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r>
              <a:rPr lang="fi-FI" sz="5000" b="1" dirty="0">
                <a:solidFill>
                  <a:schemeClr val="bg1"/>
                </a:solidFill>
              </a:rPr>
              <a:t>Rikoksen muut seuraamukset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F61A32C-2A66-D37B-9CEB-AE8D1F991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>
            <a:norm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fi-FI" altLang="fi-FI" i="1" kern="0" dirty="0">
                <a:solidFill>
                  <a:schemeClr val="bg1"/>
                </a:solidFill>
                <a:latin typeface="Arial"/>
              </a:rPr>
              <a:t>menettämisseuraamukset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fi-FI" altLang="fi-FI" i="1" kern="0" dirty="0">
                <a:solidFill>
                  <a:schemeClr val="bg1"/>
                </a:solidFill>
                <a:latin typeface="Arial"/>
              </a:rPr>
              <a:t>ajo- ja lähestymiskielto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fi-FI" altLang="fi-FI" i="1" kern="0" dirty="0">
                <a:solidFill>
                  <a:schemeClr val="bg1"/>
                </a:solidFill>
                <a:latin typeface="Arial"/>
              </a:rPr>
              <a:t>vahingonkorvaus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fi-FI" altLang="fi-FI" i="1" kern="0" dirty="0">
                <a:solidFill>
                  <a:schemeClr val="bg1"/>
                </a:solidFill>
                <a:latin typeface="Arial"/>
              </a:rPr>
              <a:t>rikosrekisteri</a:t>
            </a:r>
            <a:endParaRPr lang="fi-FI" dirty="0">
              <a:solidFill>
                <a:schemeClr val="bg1"/>
              </a:solidFill>
            </a:endParaRPr>
          </a:p>
          <a:p>
            <a:endParaRPr lang="fi-FI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45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209</Words>
  <Application>Microsoft Office PowerPoint</Application>
  <PresentationFormat>Laajakuva</PresentationFormat>
  <Paragraphs>28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Rangaistukset</vt:lpstr>
      <vt:lpstr>Sakkorangaistus</vt:lpstr>
      <vt:lpstr>Vankeusrangaistus</vt:lpstr>
      <vt:lpstr>Vaihtoehtorangaistukset</vt:lpstr>
      <vt:lpstr>Rikoksen muut seuraamukset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Rangaistukset</dc:title>
  <dc:creator>Mikko Niemi</dc:creator>
  <cp:lastModifiedBy>Mikko Niemi</cp:lastModifiedBy>
  <cp:revision>1</cp:revision>
  <dcterms:created xsi:type="dcterms:W3CDTF">2023-09-12T16:50:15Z</dcterms:created>
  <dcterms:modified xsi:type="dcterms:W3CDTF">2023-09-12T17:25:12Z</dcterms:modified>
</cp:coreProperties>
</file>