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CA68AA-E6DC-A33C-497E-184CDA6D6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4410017-C35C-8EA9-0E7A-2F972EEDC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0F4191F-3B8D-E384-DB77-529A9679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8F1A6D-E87F-B174-819B-9A925C51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35AAF8-7261-740C-7EFB-D812920D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762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2E2716-DB43-90B4-6A3A-A35B5E445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3746F9B-69C7-964B-73AD-89A8521BD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4291C9-40B2-337D-E680-12188964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E3EBCE-62B5-0045-66D9-8322B5957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329020-FEF6-105A-797E-3DBB2A6E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030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6B8A245-8907-0088-08B1-27A1545B5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9BE710E-DB6E-EC6A-7EE0-0807ADC36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6EB4F3-E54C-6123-3E5E-EF372AE6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B490E5-1707-8886-C8DE-B69AB5C8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9501EB-C80F-6DF2-FDC4-E7BBD5A3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70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E4105A-43E1-40A9-8333-2C2547DE2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66D68E-0103-54AA-AC63-CD1AFD4B5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7D6881-FEA1-DEE4-E586-8D730E3A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60E432-41BC-42C9-7620-257F2A29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8A47E9-075B-7301-A993-E561349B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11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95A5B5-154E-9173-488B-943841EE2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C12967E-6BE5-E413-72C8-C2BF1AFC7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5D2F3F-F54E-A272-6B56-5A3B2FD4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3C0698-056B-1D6C-B16E-60E77AE1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4544E1-F8A1-E74B-58E1-0BD62999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23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BF1C46-7A73-6EE7-25A1-93BED170E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2B69DF-D968-4C0F-496D-18F77EC1D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5CEE51-8A0C-B802-4CD5-F4608BF68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D1974FA-7A5D-7669-8E20-5B1E7604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FDDA308-26EE-C903-7DB7-8C33B207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A641EB8-182A-6643-F876-333EB347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579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3E2983-1DE4-3784-9618-02FBC245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BF7EAB-2020-C9D0-47C5-2EF848ED5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FD1CA3-1980-96BF-CF90-BBB786D07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0F2EAC6-AB4F-AEF2-B0C3-76D132E14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346EA3B-62EF-58B4-5F04-50E917021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379169C-5C14-4FE5-4502-BB2EA4F7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42E5AAF-CDDD-37A6-E153-737D3B8B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7330E22-C324-51F6-5C60-054FDEF8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43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046F6C-0176-6C6A-2F2A-6AFBC153F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AC4A5C0-5535-F078-2463-D695FB2A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3890526-979D-786B-9CAC-9E418F2E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48E1187-EE63-F61C-930F-5A075541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315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ADF4B9A-F37E-7779-5245-CA2A76CE9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95C0CB7-DC18-9AF8-0DD8-E7D90D15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36FA26D-532C-1986-2172-7D7AC4E5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706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F253CD-A47D-BE43-D055-C1F38B9A0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884149-97F9-8801-44EA-51867E2D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B8FDD4C-1D1A-B6A8-F7A1-67F5C91FF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81C8E54-548C-351E-1D74-9E3201B95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D855F6-18AD-0C0A-CF7B-31746BC3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B634FC1-033A-5DC5-AC9F-C4412114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7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158EC0-2105-0880-C14E-60E367043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63CE135-D0FB-CB3D-D6CB-90475C56B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3E349BA-D383-8A27-AD20-493F0EFF5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FF260E-21B5-8B2D-78CC-AC6C854E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4FD9CA9-EF41-87EA-5475-09D393A9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FFDF86-AFCF-F76B-A6EE-6166A024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324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2AE9546-B4F5-8F7C-F8EB-6D96895FE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73C171-6440-6C49-B535-6497E4FB6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298D41-7011-FDC9-67C1-C83266D177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14887-1029-459E-9451-F9BCFE7BB362}" type="datetimeFigureOut">
              <a:rPr lang="fi-FI" smtClean="0"/>
              <a:t>26.8.2023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2ADEDB-0E8C-D7BF-B27C-B73748AD7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3E32FB-866F-8801-F6B5-6F28F8441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2CD4-105D-4269-BE21-7C2CA253CC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69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erkki sijoitettu allekirjoitus rivin alkuun">
            <a:extLst>
              <a:ext uri="{FF2B5EF4-FFF2-40B4-BE49-F238E27FC236}">
                <a16:creationId xmlns:a16="http://schemas.microsoft.com/office/drawing/2014/main" id="{6E3A208B-6B30-6FD5-AE3D-EB509D2FDD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D5D2F2A8-6FEE-570D-8E83-149033469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Perintö ja testamentti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2CFC50E-EFFA-CCEC-435E-E2EC5473C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(Kpl 9)</a:t>
            </a:r>
          </a:p>
        </p:txBody>
      </p:sp>
    </p:spTree>
    <p:extLst>
      <p:ext uri="{BB962C8B-B14F-4D97-AF65-F5344CB8AC3E}">
        <p14:creationId xmlns:p14="http://schemas.microsoft.com/office/powerpoint/2010/main" val="3833444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8A2005B-C97E-47F4-9BD0-AC503A75D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1092043"/>
          </a:xfrm>
        </p:spPr>
        <p:txBody>
          <a:bodyPr anchor="b">
            <a:normAutofit/>
          </a:bodyPr>
          <a:lstStyle/>
          <a:p>
            <a:pPr algn="r"/>
            <a:r>
              <a:rPr lang="fi-FI" sz="4000" b="1" dirty="0">
                <a:solidFill>
                  <a:srgbClr val="FFFFFF"/>
                </a:solidFill>
              </a:rPr>
              <a:t>Perunkirjoitus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847AC1-D9C6-6DCC-A30F-B01893961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0" y="224852"/>
            <a:ext cx="8054141" cy="6623010"/>
          </a:xfrm>
        </p:spPr>
        <p:txBody>
          <a:bodyPr anchor="ctr">
            <a:normAutofit/>
          </a:bodyPr>
          <a:lstStyle/>
          <a:p>
            <a:r>
              <a:rPr lang="fi-FI" sz="2400" i="1" dirty="0"/>
              <a:t>Kuolinpesä</a:t>
            </a:r>
            <a:r>
              <a:rPr lang="fi-FI" sz="2400" dirty="0"/>
              <a:t> = Vainajan kiinteä ja irtain omaisuus sekä velat -&gt; Kuolema saatettava tiedoksi kuolinpesän </a:t>
            </a:r>
            <a:r>
              <a:rPr lang="fi-FI" sz="2400" i="1" dirty="0"/>
              <a:t>osakkaille</a:t>
            </a:r>
          </a:p>
          <a:p>
            <a:r>
              <a:rPr lang="fi-FI" sz="2400" i="1" dirty="0"/>
              <a:t>Pesänselvityksessä </a:t>
            </a:r>
            <a:r>
              <a:rPr lang="fi-FI" sz="2400" dirty="0"/>
              <a:t>yksi osakkaista (= yleensä myös </a:t>
            </a:r>
            <a:r>
              <a:rPr lang="fi-FI" sz="2400" i="1" dirty="0"/>
              <a:t>pesänhoitaja</a:t>
            </a:r>
            <a:r>
              <a:rPr lang="fi-FI" sz="2400" dirty="0"/>
              <a:t>) ottaa pesän haltuunsa (juoksevat asiat) </a:t>
            </a:r>
            <a:endParaRPr lang="fi-FI" sz="2400" i="1" dirty="0"/>
          </a:p>
          <a:p>
            <a:r>
              <a:rPr lang="fi-FI" sz="2400" i="1" dirty="0"/>
              <a:t>Perunkirjoitustilaisuudessa </a:t>
            </a:r>
            <a:r>
              <a:rPr lang="fi-FI" sz="2400" dirty="0"/>
              <a:t>(3kk:n sisällä kuolemasta)</a:t>
            </a:r>
            <a:r>
              <a:rPr lang="fi-FI" sz="2400" i="1" dirty="0"/>
              <a:t> </a:t>
            </a:r>
          </a:p>
          <a:p>
            <a:pPr lvl="1"/>
            <a:r>
              <a:rPr lang="fi-FI" dirty="0"/>
              <a:t>vainajan omaisuus ja velat sekä mahd. </a:t>
            </a:r>
            <a:r>
              <a:rPr lang="fi-FI" i="1" dirty="0"/>
              <a:t>testamentit</a:t>
            </a:r>
            <a:r>
              <a:rPr lang="fi-FI" dirty="0"/>
              <a:t> ja </a:t>
            </a:r>
            <a:r>
              <a:rPr lang="fi-FI" i="1" dirty="0"/>
              <a:t>ennakkoperinnöt</a:t>
            </a:r>
            <a:r>
              <a:rPr lang="fi-FI" dirty="0"/>
              <a:t> luetteloidaan kahden ”</a:t>
            </a:r>
            <a:r>
              <a:rPr lang="fi-FI" i="1" dirty="0"/>
              <a:t>uskotun miehen</a:t>
            </a:r>
            <a:r>
              <a:rPr lang="fi-FI" dirty="0"/>
              <a:t>” toimesta osakkaiden (omaiset, </a:t>
            </a:r>
            <a:r>
              <a:rPr lang="fi-FI" i="1" dirty="0"/>
              <a:t>testamentissa</a:t>
            </a:r>
            <a:r>
              <a:rPr lang="fi-FI" dirty="0"/>
              <a:t> määrätyt) läsnä ollessa </a:t>
            </a:r>
            <a:r>
              <a:rPr lang="fi-FI" i="1" dirty="0"/>
              <a:t>perukirjaan</a:t>
            </a:r>
          </a:p>
          <a:p>
            <a:pPr lvl="1"/>
            <a:r>
              <a:rPr lang="fi-FI" dirty="0"/>
              <a:t>Lasketaan omaisuuden </a:t>
            </a:r>
            <a:r>
              <a:rPr lang="fi-FI" i="1" dirty="0"/>
              <a:t>säästö </a:t>
            </a:r>
            <a:r>
              <a:rPr lang="fi-FI" dirty="0"/>
              <a:t>eli</a:t>
            </a:r>
            <a:r>
              <a:rPr lang="fi-FI" i="1" dirty="0"/>
              <a:t> jäämistö</a:t>
            </a:r>
            <a:r>
              <a:rPr lang="fi-FI" dirty="0"/>
              <a:t> </a:t>
            </a:r>
            <a:r>
              <a:rPr lang="fi-FI" i="1" dirty="0"/>
              <a:t>perintöveron</a:t>
            </a:r>
            <a:r>
              <a:rPr lang="fi-FI" dirty="0"/>
              <a:t> määräämistä varten -&gt; Perukirja verotoimistoon kuukauden sisällä</a:t>
            </a:r>
          </a:p>
          <a:p>
            <a:pPr lvl="1"/>
            <a:r>
              <a:rPr lang="fi-FI" dirty="0"/>
              <a:t>Velat eivät yleensä periydy</a:t>
            </a:r>
          </a:p>
          <a:p>
            <a:pPr lvl="1"/>
            <a:r>
              <a:rPr lang="fi-FI" i="1" dirty="0"/>
              <a:t>Perinnönjakoa </a:t>
            </a:r>
            <a:r>
              <a:rPr lang="fi-FI" dirty="0"/>
              <a:t>ennen suoritetaan mahd. </a:t>
            </a:r>
            <a:r>
              <a:rPr lang="fi-FI" i="1" dirty="0"/>
              <a:t>ositus</a:t>
            </a:r>
            <a:r>
              <a:rPr lang="fi-FI" dirty="0"/>
              <a:t> (avioliitto)  -&gt; Huom. </a:t>
            </a:r>
            <a:r>
              <a:rPr lang="fi-FI" i="1" dirty="0"/>
              <a:t>avio-oikeus</a:t>
            </a:r>
            <a:r>
              <a:rPr lang="fi-FI" dirty="0"/>
              <a:t> ja lesken </a:t>
            </a:r>
            <a:r>
              <a:rPr lang="fi-FI" i="1" dirty="0"/>
              <a:t>tasinkoprivilegi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56278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9FC1BE-89C6-69FE-A57C-79F782F85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224325"/>
            <a:ext cx="3845210" cy="1151329"/>
          </a:xfrm>
        </p:spPr>
        <p:txBody>
          <a:bodyPr anchor="b">
            <a:normAutofit/>
          </a:bodyPr>
          <a:lstStyle/>
          <a:p>
            <a:r>
              <a:rPr lang="fi-FI" b="1" dirty="0"/>
              <a:t>Perinnönjako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EB10B4-1749-6C9B-E204-AAB721244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08879"/>
            <a:ext cx="4721902" cy="4272429"/>
          </a:xfrm>
        </p:spPr>
        <p:txBody>
          <a:bodyPr anchor="t">
            <a:normAutofit/>
          </a:bodyPr>
          <a:lstStyle/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 </a:t>
            </a:r>
            <a:r>
              <a:rPr lang="fi-FI" sz="2400" i="1" dirty="0"/>
              <a:t>Perinnönjako</a:t>
            </a:r>
            <a:r>
              <a:rPr lang="fi-FI" sz="2400" dirty="0"/>
              <a:t> kuolinpesän osakkaiden kesken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i="1" dirty="0"/>
              <a:t>Sopimusjako</a:t>
            </a:r>
            <a:r>
              <a:rPr lang="fi-FI" dirty="0"/>
              <a:t> / toimitusjako, jossa käräjäoikeuden määräämä </a:t>
            </a:r>
            <a:r>
              <a:rPr lang="fi-FI" i="1" dirty="0"/>
              <a:t>pesänjakaja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i="1" dirty="0"/>
              <a:t>Perintövero </a:t>
            </a:r>
            <a:r>
              <a:rPr lang="fi-FI" dirty="0"/>
              <a:t>&gt; 20 000 euron perinnöstä -&gt; 1. ja 2. perintöluokka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i="1" dirty="0"/>
              <a:t>Perimysjärjestys</a:t>
            </a:r>
          </a:p>
          <a:p>
            <a:pPr marL="621792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fi-FI" sz="2000" i="1" dirty="0"/>
          </a:p>
          <a:p>
            <a:pPr marL="621792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fi-FI" sz="2000" dirty="0"/>
          </a:p>
        </p:txBody>
      </p:sp>
      <p:pic>
        <p:nvPicPr>
          <p:cNvPr id="5" name="Kuva 4" descr="Kuva, joka sisältää kohteen teksti, kuvakaappaus, Fontti, muotoilu&#10;&#10;Kuvaus luotu automaattisesti">
            <a:extLst>
              <a:ext uri="{FF2B5EF4-FFF2-40B4-BE49-F238E27FC236}">
                <a16:creationId xmlns:a16="http://schemas.microsoft.com/office/drawing/2014/main" id="{46CD5D6E-5CE7-D48D-E438-B802DFFF7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29" y="602530"/>
            <a:ext cx="6733313" cy="575698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482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E69F9FE-296F-75F2-B526-B43B9F11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5400" b="1" dirty="0"/>
              <a:t>Testamentti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191F3A-F8AD-CC4D-8BC6-15B7C398F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400" dirty="0"/>
              <a:t>Perimysjärjestystä voidaan muuttaa </a:t>
            </a:r>
            <a:r>
              <a:rPr lang="fi-FI" sz="2400" i="1" dirty="0"/>
              <a:t>testamentilla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dirty="0"/>
              <a:t>15v täyttänyt voi tehdä luonnollisen henkilön tai oikeushenkilön hyväksi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i="1" dirty="0"/>
              <a:t>hallinta</a:t>
            </a:r>
            <a:r>
              <a:rPr lang="fi-FI" dirty="0"/>
              <a:t>- ja </a:t>
            </a:r>
            <a:r>
              <a:rPr lang="fi-FI" i="1" dirty="0"/>
              <a:t>omistusoikeustestamentti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i="1" dirty="0"/>
              <a:t>keskinäinen testamentti</a:t>
            </a:r>
            <a:endParaRPr lang="fi-FI" dirty="0"/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dirty="0"/>
              <a:t>tiukat muotomääräykset (poikkeustilanteessa </a:t>
            </a:r>
            <a:r>
              <a:rPr lang="fi-FI" i="1" dirty="0"/>
              <a:t>hätätilatestamentti</a:t>
            </a:r>
            <a:r>
              <a:rPr lang="fi-FI" dirty="0"/>
              <a:t>)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dirty="0"/>
              <a:t>huom. </a:t>
            </a:r>
            <a:r>
              <a:rPr lang="fi-FI" i="1" dirty="0"/>
              <a:t>lesken asumisoikeus </a:t>
            </a:r>
            <a:r>
              <a:rPr lang="fi-FI" dirty="0"/>
              <a:t>(poikkeuksena velkainen pesä) ja rintaperillisten oikeus </a:t>
            </a:r>
            <a:r>
              <a:rPr lang="fi-FI" i="1" dirty="0"/>
              <a:t>lakiosaan</a:t>
            </a:r>
            <a:r>
              <a:rPr lang="fi-FI" dirty="0"/>
              <a:t> (=puolet perillisen perintöosan arvosta)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dirty="0"/>
              <a:t>testamenttia voi </a:t>
            </a:r>
            <a:r>
              <a:rPr lang="fi-FI" i="1" dirty="0"/>
              <a:t>moittia </a:t>
            </a:r>
            <a:r>
              <a:rPr lang="fi-FI" dirty="0"/>
              <a:t>-&gt; esim. </a:t>
            </a:r>
            <a:r>
              <a:rPr lang="fi-FI" i="1" dirty="0"/>
              <a:t>lakiosavaatimuskanne</a:t>
            </a:r>
            <a:r>
              <a:rPr lang="fi-FI" dirty="0"/>
              <a:t> käräjäoikeuteen 6kk:n sisällä tiedosta</a:t>
            </a:r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395106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191</Words>
  <Application>Microsoft Office PowerPoint</Application>
  <PresentationFormat>Laajakuva</PresentationFormat>
  <Paragraphs>23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Office-teema</vt:lpstr>
      <vt:lpstr>Perintö ja testamentti</vt:lpstr>
      <vt:lpstr>Perunkirjoitus</vt:lpstr>
      <vt:lpstr>Perinnönjako</vt:lpstr>
      <vt:lpstr>Testamentti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Perintö ja testamentti</dc:title>
  <dc:creator>Mikko Niemi</dc:creator>
  <cp:lastModifiedBy>Mikko Niemi</cp:lastModifiedBy>
  <cp:revision>1</cp:revision>
  <dcterms:created xsi:type="dcterms:W3CDTF">2023-08-26T08:41:50Z</dcterms:created>
  <dcterms:modified xsi:type="dcterms:W3CDTF">2023-08-26T09:16:45Z</dcterms:modified>
</cp:coreProperties>
</file>