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5CCD72-869C-6D4C-D9D0-9314D1932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F237AE-6C89-A158-FA44-C8BA980AD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9AD0A8-8B2F-808F-6F50-99D476FC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1C770D-7D87-4162-E52F-BDB8CD28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94814F-241E-66E3-6D60-5D1AD2FC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7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0F21D9-CB73-D6CF-2B2E-01499090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DE561F-D50F-916E-3B5E-F9EA822E0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B1844C-A0C6-444C-182D-AAB0F266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BB1CB6-CA13-062E-570C-BD028096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D6933C-E74F-63B1-605E-E8CC564A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09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3ADEDC-2223-5778-796F-74E4AD7B4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4924F1C-9086-CC51-BEF5-544448539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C48F61-A751-031A-9316-852517B9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16BA47-7801-E52F-5B88-C3EE3E1F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0E1778-772C-23EE-E516-C10BC68A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75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9FFDC0-A97E-67FD-B16A-60276D42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273D38-9553-09EC-F3E9-6E427B066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29581B-CEF4-D715-B021-70EF15F9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261FBE-26DA-3FD5-F117-68BE4D4A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76BE09-C7D9-01EE-9D82-335638CD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57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66A9AC-DC40-D96C-5834-252BA5A9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B0BD9EE-CF40-76C7-E8BC-428C70862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8C62CB-BCA2-02E8-38BB-B171DB46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ECBEEC-D59D-B7C9-D075-1F0B4E16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EAC60E-752F-0762-E59A-7C6EE96E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4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8E3332-EA43-728F-1395-B924E492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308B64-3203-183C-5B9E-79558D98C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D01F30F-973E-8EE4-F4C2-0F717EB48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E5468A-D575-BFAC-B50A-1CDD3385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98F0F5-7B4E-C8DC-2AB6-5E8D0CC7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4977A0-C6FC-D9FA-1C41-7E6969D0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78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70EED1-CAD1-E01D-EBC9-1DD50032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AA2B89-A659-B913-AD83-5817F2F4F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D74E02-41C2-5B32-FFC9-A5E4F860F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7583770-CB34-9325-B4DC-CDB7FF182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492965-F434-BB46-3EE5-7572BDE8D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7B33F7D-6BD6-A6EC-F173-8537ED1B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728EEAB-B2AE-CA61-FC74-D0D9BE31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E1A3071-96D5-8599-D133-FBF8B8E1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0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7D7ED1-2B7A-E25A-E743-66660FF1D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39AEF8-957F-35AC-ED69-579DFEFB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30F7CA-905C-EF71-8061-F83EAB16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C12410A-F54D-847C-46FD-3DFACFA7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64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5F16A5-2D4B-F714-D9F2-5572DB718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C4648F-63AC-38CE-0CF8-654CDAF3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B2AD0-FA5F-4207-803B-E3E84DF8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78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300BD-73F1-4F5D-A6FA-FAB655C4E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4A9A4-43F1-3AA6-6BD3-BD0F4BAE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5F22E69-6EFC-CB35-6FD4-EA230265C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3DE88E-68D0-537A-4349-F1EA277A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B2FF49-FCD5-C470-BFAC-CCB495A4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95C798-59B4-120D-B625-5DAC963B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59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0EE41C-FEAE-7019-3F4E-440406E2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3A55B2A-A258-05BC-2394-2FFF2B9A6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9F7BF77-6ED9-4512-D99B-50F501277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BCD2E4-AF83-2C10-4478-8841F2F6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9F8749-7E42-359E-91EC-A6DBC443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80BC7A-7175-FFA4-BFE8-121EC6BB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89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90CB11-437D-29D4-FB18-2974F573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78AD0B-2707-A693-5CD2-06505F008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A8FAF9-457F-70C4-B655-042D992D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F606-84BA-47B1-BF75-A1C29C4D6C39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420879-460E-7ED9-3F26-E6410FAB2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0EAB81-B1B3-7AE4-673C-567A61338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C708-844F-4BF3-A6A0-BEF3445D04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32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7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70D6D25-C159-9AEF-C430-D2D2B9986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i-FI" sz="7200">
                <a:solidFill>
                  <a:schemeClr val="bg1"/>
                </a:solidFill>
              </a:rPr>
              <a:t>Lakitiedon peruskäsitteitä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2D14DD-5B63-DE10-1E47-711ADF7C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i-FI">
                <a:solidFill>
                  <a:schemeClr val="bg1"/>
                </a:solidFill>
              </a:rPr>
              <a:t>(Kpl 2)</a:t>
            </a:r>
          </a:p>
        </p:txBody>
      </p:sp>
    </p:spTree>
    <p:extLst>
      <p:ext uri="{BB962C8B-B14F-4D97-AF65-F5344CB8AC3E}">
        <p14:creationId xmlns:p14="http://schemas.microsoft.com/office/powerpoint/2010/main" val="114373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jesteettisen kaupunkirakennuksen etuosan askelmat ja pylväät">
            <a:extLst>
              <a:ext uri="{FF2B5EF4-FFF2-40B4-BE49-F238E27FC236}">
                <a16:creationId xmlns:a16="http://schemas.microsoft.com/office/drawing/2014/main" id="{9DFC1EF9-3E56-7373-A08C-E98A6CFD1F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566" b="1216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2E09006-12E2-9C9E-5491-8C599E3E5CDD}"/>
              </a:ext>
            </a:extLst>
          </p:cNvPr>
          <p:cNvSpPr txBox="1"/>
          <p:nvPr/>
        </p:nvSpPr>
        <p:spPr>
          <a:xfrm>
            <a:off x="155643" y="233464"/>
            <a:ext cx="11198157" cy="5943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Kaikki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ihmiset</a:t>
            </a:r>
            <a:r>
              <a:rPr lang="en-US" sz="2000" dirty="0">
                <a:solidFill>
                  <a:srgbClr val="FFFFFF"/>
                </a:solidFill>
                <a:effectLst/>
              </a:rPr>
              <a:t> (=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luonnolliset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henkilöt</a:t>
            </a:r>
            <a:r>
              <a:rPr lang="en-US" sz="2000" dirty="0">
                <a:solidFill>
                  <a:srgbClr val="FFFFFF"/>
                </a:solidFill>
                <a:effectLst/>
              </a:rPr>
              <a:t>)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ovat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oikeuskelpoisia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syntymästä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kuolemaan</a:t>
            </a:r>
            <a:r>
              <a:rPr lang="en-US" sz="2000" dirty="0">
                <a:solidFill>
                  <a:srgbClr val="FFFFFF"/>
                </a:solidFill>
                <a:effectLst/>
              </a:rPr>
              <a:t> -&gt;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Oikeudet</a:t>
            </a:r>
            <a:r>
              <a:rPr lang="en-US" sz="2000" dirty="0">
                <a:solidFill>
                  <a:srgbClr val="FFFFFF"/>
                </a:solidFill>
                <a:effectLst/>
              </a:rPr>
              <a:t> ja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velvollisuudet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dirty="0" err="1">
                <a:solidFill>
                  <a:srgbClr val="FFFFFF"/>
                </a:solidFill>
                <a:effectLst/>
              </a:rPr>
              <a:t>Rekisteröidyt</a:t>
            </a:r>
            <a:r>
              <a:rPr lang="en-US" sz="2000" u="sng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yritykset</a:t>
            </a:r>
            <a:r>
              <a:rPr lang="en-US" sz="2000" dirty="0">
                <a:solidFill>
                  <a:srgbClr val="FFFFFF"/>
                </a:solidFill>
                <a:effectLst/>
              </a:rPr>
              <a:t> ja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yhdistykset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(=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oikeushenkilöt</a:t>
            </a:r>
            <a:r>
              <a:rPr lang="en-US" sz="2000" dirty="0">
                <a:solidFill>
                  <a:srgbClr val="FFFFFF"/>
                </a:solidFill>
                <a:effectLst/>
              </a:rPr>
              <a:t>)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ovat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myös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oikeus</a:t>
            </a:r>
            <a:r>
              <a:rPr lang="en-US" sz="2000" dirty="0">
                <a:solidFill>
                  <a:srgbClr val="FFFFFF"/>
                </a:solidFill>
                <a:effectLst/>
              </a:rPr>
              <a:t>- ja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oikeustoimikelpoisia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Oikeustoimikelpoisuus</a:t>
            </a:r>
            <a:r>
              <a:rPr lang="en-US" sz="20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tuo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mahdollisuuden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tehd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ä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oikeustoimia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kuten</a:t>
            </a:r>
            <a:r>
              <a:rPr lang="en-US" sz="20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effectLst/>
              </a:rPr>
              <a:t>sopimuksia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(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esim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kauppa</a:t>
            </a:r>
            <a:r>
              <a:rPr lang="en-US" sz="2000" dirty="0">
                <a:solidFill>
                  <a:srgbClr val="FFFFFF"/>
                </a:solidFill>
                <a:effectLst/>
              </a:rPr>
              <a:t> ja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avioliitto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)</a:t>
            </a:r>
          </a:p>
          <a:p>
            <a:pPr marL="742950" lvl="1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kaksipuolinen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/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yksipuolinen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742950" lvl="1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vastikkeellinen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/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vastikkeeton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742950" lvl="1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vapaamuotoinen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/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määrämuotoinen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Oikeustoimikelpoisuutta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rajoittaa</a:t>
            </a:r>
            <a:r>
              <a:rPr lang="en-US" sz="2000" dirty="0">
                <a:solidFill>
                  <a:srgbClr val="FFFFFF"/>
                </a:solidFill>
                <a:effectLst/>
              </a:rPr>
              <a:t> mm.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alaikäisyys</a:t>
            </a:r>
            <a:r>
              <a:rPr lang="en-US" sz="2000" dirty="0">
                <a:solidFill>
                  <a:srgbClr val="FFFFFF"/>
                </a:solidFill>
                <a:effectLst/>
              </a:rPr>
              <a:t> tai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holhouksenalaisuus</a:t>
            </a:r>
            <a:r>
              <a:rPr lang="en-US" sz="2000" dirty="0">
                <a:solidFill>
                  <a:srgbClr val="FFFFFF"/>
                </a:solidFill>
                <a:effectLst/>
              </a:rPr>
              <a:t> -&gt;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Vajaavaltaisen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oikeustoimia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tekee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tämän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puole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sta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edunvalvoja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Luonnolliset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henkilöt</a:t>
            </a:r>
            <a:r>
              <a:rPr lang="en-US" sz="2000" dirty="0">
                <a:solidFill>
                  <a:srgbClr val="FFFFFF"/>
                </a:solidFill>
                <a:effectLst/>
              </a:rPr>
              <a:t> ja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oikeushenkilöt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voivat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valtuuttaa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toisen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tekemään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oikeustoimia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kuten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sopimuksia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puolestaan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esim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valtakirjalla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</a:rPr>
              <a:t>tai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edunvalvontavaltuutuksella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b="1" i="1" dirty="0" err="1">
                <a:solidFill>
                  <a:srgbClr val="FFFFFF"/>
                </a:solidFill>
                <a:effectLst/>
              </a:rPr>
              <a:t>Oikeudellinen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vastuu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</a:rPr>
              <a:t>(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ikärajaa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esim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vahingonkorvausvastuu</a:t>
            </a:r>
            <a:r>
              <a:rPr lang="en-US" sz="2000" dirty="0">
                <a:solidFill>
                  <a:srgbClr val="FFFFFF"/>
                </a:solidFill>
                <a:effectLst/>
              </a:rPr>
              <a:t>) ja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rikosoikeudellinen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i="1" dirty="0" err="1">
                <a:solidFill>
                  <a:srgbClr val="FFFFFF"/>
                </a:solidFill>
                <a:effectLst/>
              </a:rPr>
              <a:t>vastuu</a:t>
            </a:r>
            <a:r>
              <a:rPr lang="en-US" sz="2000" b="1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>
                <a:solidFill>
                  <a:srgbClr val="FFFFFF"/>
                </a:solidFill>
                <a:effectLst/>
              </a:rPr>
              <a:t>(15v.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Ikäraja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rangaistus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rikoksesta</a:t>
            </a:r>
            <a:r>
              <a:rPr lang="en-US" sz="2000" dirty="0">
                <a:solidFill>
                  <a:srgbClr val="FFFFFF"/>
                </a:solidFill>
                <a:effectLst/>
              </a:rPr>
              <a:t>)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7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B76C2361-38D7-7169-DCC8-D143DF59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fi-FI" sz="4800" dirty="0">
                <a:solidFill>
                  <a:schemeClr val="bg1"/>
                </a:solidFill>
              </a:rPr>
              <a:t>Sopimus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3C4F4B-8E26-AEBE-6CD5-EACFF1B8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i="1" dirty="0">
                <a:solidFill>
                  <a:schemeClr val="bg1"/>
                </a:solidFill>
              </a:rPr>
              <a:t>= kaksipuolinen oikeustoimi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i="1" dirty="0">
                <a:solidFill>
                  <a:schemeClr val="bg1"/>
                </a:solidFill>
              </a:rPr>
              <a:t>Sopimusvapauden periaatetta </a:t>
            </a:r>
            <a:r>
              <a:rPr lang="fi-FI" sz="2000" dirty="0">
                <a:solidFill>
                  <a:schemeClr val="bg1"/>
                </a:solidFill>
              </a:rPr>
              <a:t>rajoittaa joissain tapauksissa </a:t>
            </a:r>
            <a:r>
              <a:rPr lang="fi-FI" sz="2000" b="1" i="1" dirty="0">
                <a:solidFill>
                  <a:schemeClr val="bg1"/>
                </a:solidFill>
              </a:rPr>
              <a:t>ehto</a:t>
            </a:r>
            <a:r>
              <a:rPr lang="fi-FI" sz="2000" dirty="0">
                <a:solidFill>
                  <a:schemeClr val="bg1"/>
                </a:solidFill>
              </a:rPr>
              <a:t> tai </a:t>
            </a:r>
            <a:r>
              <a:rPr lang="fi-FI" sz="2000" b="1" i="1" dirty="0">
                <a:solidFill>
                  <a:schemeClr val="bg1"/>
                </a:solidFill>
              </a:rPr>
              <a:t>muoto </a:t>
            </a:r>
            <a:r>
              <a:rPr lang="fi-FI" sz="2000" dirty="0">
                <a:solidFill>
                  <a:schemeClr val="bg1"/>
                </a:solidFill>
              </a:rPr>
              <a:t>(kirjallinen, suullinen, sähköinen) -&gt; esim. </a:t>
            </a:r>
            <a:r>
              <a:rPr lang="fi-FI" sz="2000" b="1" i="1" dirty="0">
                <a:solidFill>
                  <a:schemeClr val="bg1"/>
                </a:solidFill>
              </a:rPr>
              <a:t>pakottava lainsäädäntö</a:t>
            </a:r>
            <a:r>
              <a:rPr lang="fi-FI" sz="2000" dirty="0">
                <a:solidFill>
                  <a:schemeClr val="bg1"/>
                </a:solidFill>
              </a:rPr>
              <a:t>, kuten työsopimuslain työehdot tai kiinteistökaupan kauppakirja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dirty="0">
                <a:solidFill>
                  <a:schemeClr val="bg1"/>
                </a:solidFill>
              </a:rPr>
              <a:t>Sopimuksen pohjana on usein </a:t>
            </a:r>
            <a:r>
              <a:rPr lang="fi-FI" sz="2000" b="1" i="1" dirty="0">
                <a:solidFill>
                  <a:schemeClr val="bg1"/>
                </a:solidFill>
              </a:rPr>
              <a:t>tarjous</a:t>
            </a:r>
            <a:r>
              <a:rPr lang="fi-FI" sz="2000" dirty="0">
                <a:solidFill>
                  <a:schemeClr val="bg1"/>
                </a:solidFill>
              </a:rPr>
              <a:t>, joka hyväksyttynä sitoo sen osapuolia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fi-FI" sz="2000" dirty="0">
              <a:solidFill>
                <a:schemeClr val="bg1"/>
              </a:solidFill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b="1" dirty="0">
                <a:solidFill>
                  <a:schemeClr val="bg1"/>
                </a:solidFill>
              </a:rPr>
              <a:t>TEHTÄVÄ:</a:t>
            </a:r>
            <a:r>
              <a:rPr lang="fi-FI" sz="2000" dirty="0">
                <a:solidFill>
                  <a:schemeClr val="bg1"/>
                </a:solidFill>
              </a:rPr>
              <a:t> Missä tilanteissa sopimus on </a:t>
            </a:r>
            <a:r>
              <a:rPr lang="fi-FI" sz="2000" b="1" i="1" dirty="0">
                <a:solidFill>
                  <a:schemeClr val="bg1"/>
                </a:solidFill>
              </a:rPr>
              <a:t>pätemätön</a:t>
            </a:r>
            <a:r>
              <a:rPr lang="fi-FI" sz="2000" dirty="0">
                <a:solidFill>
                  <a:schemeClr val="bg1"/>
                </a:solidFill>
              </a:rPr>
              <a:t> eli se ei ole </a:t>
            </a:r>
            <a:r>
              <a:rPr lang="fi-FI" sz="2000" b="1" i="1" dirty="0">
                <a:solidFill>
                  <a:schemeClr val="bg1"/>
                </a:solidFill>
              </a:rPr>
              <a:t>lainvoimainen</a:t>
            </a:r>
            <a:r>
              <a:rPr lang="fi-FI" sz="2000" dirty="0">
                <a:solidFill>
                  <a:schemeClr val="bg1"/>
                </a:solidFill>
              </a:rPr>
              <a:t>? </a:t>
            </a:r>
          </a:p>
          <a:p>
            <a:endParaRPr lang="fi-FI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166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Office-teema</vt:lpstr>
      <vt:lpstr>Lakitiedon peruskäsitteitä</vt:lpstr>
      <vt:lpstr>PowerPoint-esitys</vt:lpstr>
      <vt:lpstr>Sopimus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Lakitiedon peruskäsitteitä</dc:title>
  <dc:creator>Mikko Niemi</dc:creator>
  <cp:lastModifiedBy>Mikko Niemi</cp:lastModifiedBy>
  <cp:revision>1</cp:revision>
  <dcterms:created xsi:type="dcterms:W3CDTF">2023-08-08T16:07:13Z</dcterms:created>
  <dcterms:modified xsi:type="dcterms:W3CDTF">2023-08-08T16:52:44Z</dcterms:modified>
</cp:coreProperties>
</file>