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sldIdLst>
    <p:sldId id="256" r:id="rId2"/>
    <p:sldId id="275" r:id="rId3"/>
    <p:sldId id="291" r:id="rId4"/>
    <p:sldId id="298" r:id="rId5"/>
    <p:sldId id="295" r:id="rId6"/>
    <p:sldId id="293" r:id="rId7"/>
    <p:sldId id="300" r:id="rId8"/>
    <p:sldId id="302" r:id="rId9"/>
    <p:sldId id="301" r:id="rId10"/>
    <p:sldId id="299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B2D5"/>
    <a:srgbClr val="46C7D5"/>
    <a:srgbClr val="D4117F"/>
    <a:srgbClr val="D411B6"/>
    <a:srgbClr val="D4119E"/>
    <a:srgbClr val="D41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92"/>
    <p:restoredTop sz="94697"/>
  </p:normalViewPr>
  <p:slideViewPr>
    <p:cSldViewPr snapToGrid="0" snapToObjects="1">
      <p:cViewPr varScale="1">
        <p:scale>
          <a:sx n="73" d="100"/>
          <a:sy n="73" d="100"/>
        </p:scale>
        <p:origin x="6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8AC034-93C2-9F46-9A3E-03E8885B7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304802-3138-264A-B740-979EE4332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AD7AA1-3E48-864F-B31E-4E4E3B86E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9D9CAA-493E-BD4B-B4F2-C7E0D8B8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2F318D-4826-3A42-9B33-B892E255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44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ED95DC-08AC-474A-A0A5-C25DB5393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95C645B-03C4-BB4E-86DE-5BE54899A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2C253E-FBC7-254B-91B9-5409DA7D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FCB9C5-8189-F845-A51E-D38CF3828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907B10-84A7-4C4D-B0EC-20C7E246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19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D58C3DC-0257-C240-86E8-E7C3E02FA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9235381-7FFE-0F4D-B1CE-7F489B05A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CF82DE-2118-7441-ADD4-78FFA9AE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A3E19E-46A1-3C46-9F00-8A6BC789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1E51EF-D0DF-3B47-8C7A-490CF6F2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61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68" y="2071262"/>
            <a:ext cx="11086228" cy="392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C510-0933-0342-9AFF-9978B941BD0F}" type="datetime3">
              <a:rPr lang="fi-FI" smtClean="0"/>
              <a:t>25/3/26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370047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ED9BDE-89CF-684E-9477-78972AF42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6D69D7-10E6-3A4B-9607-B9EBB9048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46C727-4A27-6547-A3C0-CA4EE4813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369FD99-B9DA-5642-B332-5E78F2A37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4C52F0-049A-F443-A270-F8A0473D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52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9EFDC1-46B3-F648-B0FA-CA8EB2731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F44081-D8BD-5047-B1E9-3D1099C5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89A861-1A47-CF44-96F5-EE2C6AB7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212792-90EB-1644-AA16-B14A18E6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BC6AC2-64FD-234E-97EB-F252CA8F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895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7DC260-82DB-7740-BDD1-AC5AFB9D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9A964F-32AE-3241-9467-6475D5E2D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B5B4488-CD28-C04C-B162-36F5ABABD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BE3B194-90A3-D347-AF11-92AD5FCF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1A88513-3F7C-484D-BFF4-9F1ABAE72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3499617-2FAA-F34C-85CF-591B2980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99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EACA46-379C-8843-8350-AB4211C2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3A6BFE-B61F-0744-A5B1-04592F069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001192A-D5C4-6347-ABD4-1F48D09C2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AAE31D4-9D92-A545-98F2-F08905485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C655C2E-FF6D-6849-96F3-1E1572FB6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5F0DFF7-9AB0-0F47-BFC5-83287ADAB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DA1E4C8-3906-494A-9013-378302E7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08C1867-69A4-B64A-BCBE-34DA686F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46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29AE77-0319-5F45-B2BA-CE458B1D4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626D60D-9F4F-9543-87FE-5B9BB94E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6875043-02F8-814F-9A1A-23BD772D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6F584C6-2FA4-274C-8C99-BD9C2B12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678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481F8B3-9A50-A547-83B1-3EADC74C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647ABF3-98AD-FB47-92D0-B7E53436D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4EFEF0A-F189-C040-A54C-58F2087B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926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894DF4-E5A0-FC40-B61D-F8837939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F4A732-4519-E04C-9693-D5EB54617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287CE24-3C8F-254E-AEFA-48E3A90D0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143273C-1405-B04A-948E-35C2E2FF9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8A0942E-262A-5748-B259-08BF2F288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F6F60A-1DCE-3E44-8F95-17732FEC8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873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DD0CD4-DCA7-084B-9900-B0A1D39DE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93AC4B6-1EA0-394D-9BC6-FC41BFE06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F2FEAAE-3090-6A47-A214-324154065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7FF5212-76DF-9A43-838B-FDD115887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8611CF9-A720-F34A-8CF5-E75FC615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DD39D3-F744-5E4F-B504-D87CBD0C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829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C87606D-4B12-E746-BA83-E6115AFB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864C8FF-2F81-BF4D-BF84-63F6AD060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0C5F84-9111-B447-A959-A4ADE53A4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00F2D-F1D0-864D-85B4-6ED5A54B5465}" type="datetimeFigureOut">
              <a:rPr lang="fi-FI" smtClean="0"/>
              <a:t>25.3.2026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EFDE95-AF17-BF4A-8E1F-019292108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2DBB84-A8C9-424B-82CC-7601D007F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3A0CE-166B-194D-AF78-29FA983840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6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DD46EB4A-3FAD-9041-BAFB-54B3807D7C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3219" r="2033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E847901-C4D9-524C-9D42-7BEB6E38F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9432" y="2752152"/>
            <a:ext cx="7662396" cy="2900518"/>
          </a:xfrm>
        </p:spPr>
        <p:txBody>
          <a:bodyPr>
            <a:normAutofit/>
          </a:bodyPr>
          <a:lstStyle/>
          <a:p>
            <a:r>
              <a:rPr lang="en-US" b="1" i="0" u="none" strike="noStrike" dirty="0">
                <a:effectLst/>
                <a:latin typeface="Calibri" panose="020F0502020204030204" pitchFamily="34" charset="0"/>
              </a:rPr>
              <a:t>9 </a:t>
            </a:r>
            <a:r>
              <a:rPr lang="en-US" b="1" i="0" u="none" strike="noStrike" dirty="0" err="1">
                <a:effectLst/>
                <a:latin typeface="Calibri" panose="020F0502020204030204" pitchFamily="34" charset="0"/>
              </a:rPr>
              <a:t>Länsimainen</a:t>
            </a:r>
            <a:r>
              <a:rPr lang="en-US" b="1" i="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b="1" i="0" u="none" strike="noStrike" dirty="0" err="1">
                <a:effectLst/>
                <a:latin typeface="Calibri" panose="020F0502020204030204" pitchFamily="34" charset="0"/>
              </a:rPr>
              <a:t>popmusiikki</a:t>
            </a:r>
            <a:r>
              <a:rPr lang="en-US" b="1" i="0" u="none" strike="noStrike" dirty="0">
                <a:effectLst/>
                <a:latin typeface="Calibri" panose="020F0502020204030204" pitchFamily="34" charset="0"/>
              </a:rPr>
              <a:t> ja </a:t>
            </a:r>
            <a:r>
              <a:rPr lang="en-US" b="1" i="0" u="none" strike="noStrike" dirty="0" err="1">
                <a:effectLst/>
                <a:latin typeface="Calibri" panose="020F0502020204030204" pitchFamily="34" charset="0"/>
              </a:rPr>
              <a:t>uskonto</a:t>
            </a:r>
            <a:br>
              <a:rPr lang="fi-FI" dirty="0">
                <a:solidFill>
                  <a:srgbClr val="FFFFFF"/>
                </a:solidFill>
                <a:effectLst/>
                <a:latin typeface="Helvetica" pitchFamily="2" charset="0"/>
              </a:rPr>
            </a:br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8A9280C-5F36-C54F-9D82-1C3E05D6A7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320889" y="6437608"/>
            <a:ext cx="17145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89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299" y="1546577"/>
            <a:ext cx="5689164" cy="4526013"/>
          </a:xfrm>
        </p:spPr>
        <p:txBody>
          <a:bodyPr>
            <a:normAutofit/>
          </a:bodyPr>
          <a:lstStyle/>
          <a:p>
            <a:r>
              <a:rPr lang="en-GB" sz="1800" b="0" i="0" dirty="0" err="1">
                <a:solidFill>
                  <a:srgbClr val="000000"/>
                </a:solidFill>
                <a:effectLst/>
              </a:rPr>
              <a:t>spirituaali</a:t>
            </a:r>
            <a:endParaRPr lang="en-GB" sz="1800" b="0" i="0" dirty="0">
              <a:solidFill>
                <a:srgbClr val="000000"/>
              </a:solidFill>
              <a:effectLst/>
            </a:endParaRPr>
          </a:p>
          <a:p>
            <a:r>
              <a:rPr lang="en-GB" sz="1800" b="0" i="0" dirty="0">
                <a:solidFill>
                  <a:srgbClr val="000000"/>
                </a:solidFill>
                <a:effectLst/>
              </a:rPr>
              <a:t>gospel</a:t>
            </a:r>
          </a:p>
          <a:p>
            <a:r>
              <a:rPr lang="en-GB" sz="1800" b="0" i="0" dirty="0">
                <a:solidFill>
                  <a:srgbClr val="000000"/>
                </a:solidFill>
                <a:effectLst/>
              </a:rPr>
              <a:t>black metal</a:t>
            </a:r>
          </a:p>
          <a:p>
            <a:r>
              <a:rPr lang="en-GB" sz="1800" b="0" i="0" dirty="0" err="1">
                <a:solidFill>
                  <a:srgbClr val="000000"/>
                </a:solidFill>
                <a:effectLst/>
              </a:rPr>
              <a:t>metallimessu</a:t>
            </a:r>
            <a:endParaRPr lang="en-GB" sz="1800" b="0" i="0" dirty="0">
              <a:solidFill>
                <a:srgbClr val="000000"/>
              </a:solidFill>
              <a:effectLst/>
            </a:endParaRPr>
          </a:p>
          <a:p>
            <a:r>
              <a:rPr lang="en-GB" sz="1800" b="0" i="0" dirty="0">
                <a:solidFill>
                  <a:srgbClr val="000000"/>
                </a:solidFill>
                <a:effectLst/>
              </a:rPr>
              <a:t>klezmer</a:t>
            </a:r>
          </a:p>
          <a:p>
            <a:r>
              <a:rPr lang="en-GB" sz="1800" b="0" i="0" dirty="0">
                <a:solidFill>
                  <a:srgbClr val="000000"/>
                </a:solidFill>
                <a:effectLst/>
              </a:rPr>
              <a:t>pop-</a:t>
            </a:r>
            <a:r>
              <a:rPr lang="en-GB" sz="1800" b="0" i="0" dirty="0" err="1">
                <a:solidFill>
                  <a:srgbClr val="000000"/>
                </a:solidFill>
                <a:effectLst/>
              </a:rPr>
              <a:t>nashid</a:t>
            </a:r>
            <a:endParaRPr lang="en-GB" sz="1800" b="0" i="0" dirty="0">
              <a:solidFill>
                <a:srgbClr val="000000"/>
              </a:solidFill>
              <a:effectLst/>
            </a:endParaRPr>
          </a:p>
          <a:p>
            <a:r>
              <a:rPr lang="en-GB" sz="1800" b="0" i="0" dirty="0">
                <a:solidFill>
                  <a:srgbClr val="000000"/>
                </a:solidFill>
                <a:effectLst/>
              </a:rPr>
              <a:t>pop-bhajan</a:t>
            </a:r>
          </a:p>
          <a:p>
            <a:r>
              <a:rPr lang="en-GB" sz="1800" b="0" i="0" dirty="0" err="1">
                <a:solidFill>
                  <a:srgbClr val="000000"/>
                </a:solidFill>
                <a:effectLst/>
              </a:rPr>
              <a:t>kulttuurinen</a:t>
            </a:r>
            <a:r>
              <a:rPr lang="en-GB" sz="18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</a:rPr>
              <a:t>omiminen</a:t>
            </a:r>
            <a:endParaRPr lang="fi-FI" sz="1800" dirty="0"/>
          </a:p>
          <a:p>
            <a:pPr fontAlgn="base"/>
            <a:endParaRPr lang="fi-FI" sz="18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299" y="485423"/>
            <a:ext cx="5118101" cy="949678"/>
          </a:xfrm>
        </p:spPr>
        <p:txBody>
          <a:bodyPr>
            <a:noAutofit/>
          </a:bodyPr>
          <a:lstStyle/>
          <a:p>
            <a:pPr fontAlgn="base"/>
            <a:r>
              <a:rPr lang="fi-FI" sz="3600" b="1" dirty="0">
                <a:solidFill>
                  <a:srgbClr val="3CB2D5"/>
                </a:solidFill>
              </a:rPr>
              <a:t>Keskeiset käsitteet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900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23B5E4-9A09-73A8-C36B-6ED94754CD6E}"/>
              </a:ext>
            </a:extLst>
          </p:cNvPr>
          <p:cNvSpPr txBox="1"/>
          <p:nvPr/>
        </p:nvSpPr>
        <p:spPr>
          <a:xfrm>
            <a:off x="7435850" y="6280314"/>
            <a:ext cx="2197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I" dirty="0"/>
              <a:t>Kuvat: Pexels ja Flickr</a:t>
            </a:r>
          </a:p>
        </p:txBody>
      </p:sp>
    </p:spTree>
    <p:extLst>
      <p:ext uri="{BB962C8B-B14F-4D97-AF65-F5344CB8AC3E}">
        <p14:creationId xmlns:p14="http://schemas.microsoft.com/office/powerpoint/2010/main" val="18912908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3969" y="2134839"/>
            <a:ext cx="7768544" cy="3496658"/>
          </a:xfrm>
        </p:spPr>
        <p:txBody>
          <a:bodyPr>
            <a:normAutofit/>
          </a:bodyPr>
          <a:lstStyle/>
          <a:p>
            <a:pPr algn="l" rtl="0" fontAlgn="base">
              <a:lnSpc>
                <a:spcPct val="150000"/>
              </a:lnSpc>
            </a:pPr>
            <a:r>
              <a:rPr lang="fi-FI" sz="1800" b="0" i="0" dirty="0">
                <a:solidFill>
                  <a:srgbClr val="000000"/>
                </a:solidFill>
                <a:effectLst/>
              </a:rPr>
              <a:t>Millainen vaikutus uskonnoilla oli popmusiikin syntyyn? </a:t>
            </a:r>
          </a:p>
          <a:p>
            <a:pPr algn="l" rtl="0" fontAlgn="base">
              <a:lnSpc>
                <a:spcPct val="150000"/>
              </a:lnSpc>
            </a:pPr>
            <a:r>
              <a:rPr lang="fi-FI" sz="1800" b="0" i="0" dirty="0">
                <a:solidFill>
                  <a:srgbClr val="000000"/>
                </a:solidFill>
                <a:effectLst/>
              </a:rPr>
              <a:t>Miten kristinusko näkyy popmusiikissa? </a:t>
            </a:r>
          </a:p>
          <a:p>
            <a:pPr algn="l" rtl="0" fontAlgn="base">
              <a:lnSpc>
                <a:spcPct val="150000"/>
              </a:lnSpc>
            </a:pPr>
            <a:r>
              <a:rPr lang="fi-FI" sz="1800" b="0" i="0" dirty="0">
                <a:solidFill>
                  <a:srgbClr val="000000"/>
                </a:solidFill>
                <a:effectLst/>
              </a:rPr>
              <a:t>Miten juutalaisuus ja islam vaikuttavat popmusiikkiin? </a:t>
            </a:r>
          </a:p>
          <a:p>
            <a:pPr algn="l" rtl="0" fontAlgn="base">
              <a:lnSpc>
                <a:spcPct val="150000"/>
              </a:lnSpc>
            </a:pPr>
            <a:r>
              <a:rPr lang="fi-FI" sz="1800" b="0" i="0" dirty="0">
                <a:solidFill>
                  <a:srgbClr val="000000"/>
                </a:solidFill>
                <a:effectLst/>
              </a:rPr>
              <a:t>Miten buddhalaisissa ja hindulaisissa perinteissä suhtaudutaan popmusiikkiin? 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969" y="1226503"/>
            <a:ext cx="4638431" cy="779013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3CB2D5"/>
                </a:solidFill>
              </a:rPr>
              <a:t>Johdattavat kysymykset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</p:spTree>
    <p:extLst>
      <p:ext uri="{BB962C8B-B14F-4D97-AF65-F5344CB8AC3E}">
        <p14:creationId xmlns:p14="http://schemas.microsoft.com/office/powerpoint/2010/main" val="98232805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1841353"/>
            <a:ext cx="6707703" cy="43848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i-FI" sz="1800" dirty="0"/>
              <a:t>popmusiikin määrittely ei yksiselitteistä</a:t>
            </a:r>
          </a:p>
          <a:p>
            <a:pPr>
              <a:lnSpc>
                <a:spcPct val="150000"/>
              </a:lnSpc>
            </a:pPr>
            <a:r>
              <a:rPr lang="fi-FI" sz="1800" dirty="0"/>
              <a:t>synnyn taustalla blues, jazz, spirituaalit ja gospel</a:t>
            </a:r>
          </a:p>
          <a:p>
            <a:pPr>
              <a:lnSpc>
                <a:spcPct val="150000"/>
              </a:lnSpc>
            </a:pPr>
            <a:r>
              <a:rPr lang="fi-FI" sz="1800" dirty="0"/>
              <a:t>monilla varhaisilla poptähdillä gospeltausta</a:t>
            </a:r>
          </a:p>
          <a:p>
            <a:pPr>
              <a:lnSpc>
                <a:spcPct val="150000"/>
              </a:lnSpc>
            </a:pPr>
            <a:r>
              <a:rPr lang="fi-FI" sz="1800" dirty="0"/>
              <a:t>rock ja nuorisokulttuurin synty saivat osakseen uskonnollista ja moraalista kritiikkiä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" y="1123802"/>
            <a:ext cx="5797398" cy="717551"/>
          </a:xfrm>
        </p:spPr>
        <p:txBody>
          <a:bodyPr>
            <a:noAutofit/>
          </a:bodyPr>
          <a:lstStyle/>
          <a:p>
            <a:pPr fontAlgn="base"/>
            <a:r>
              <a:rPr lang="fi-FI" sz="3600" b="1" i="0" dirty="0">
                <a:solidFill>
                  <a:srgbClr val="3CB2D5"/>
                </a:solidFill>
                <a:effectLst/>
              </a:rPr>
              <a:t>Popmusiikin synty ja uskonto </a:t>
            </a:r>
            <a:br>
              <a:rPr lang="en-US" sz="3600" dirty="0"/>
            </a:br>
            <a:endParaRPr lang="fi-FI" sz="3600" b="1" dirty="0">
              <a:solidFill>
                <a:srgbClr val="0070C0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19E8FD-8558-EA44-8954-09BD8D4A3C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9" name="Picture 8" descr="A picture containing person, indoor, people, group&#10;&#10;Description automatically generated">
            <a:extLst>
              <a:ext uri="{FF2B5EF4-FFF2-40B4-BE49-F238E27FC236}">
                <a16:creationId xmlns:a16="http://schemas.microsoft.com/office/drawing/2014/main" id="{2F686153-7D66-C646-B27C-992C596639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463" y="2152651"/>
            <a:ext cx="452824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2700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717550"/>
            <a:ext cx="5416617" cy="1325563"/>
          </a:xfrm>
        </p:spPr>
        <p:txBody>
          <a:bodyPr>
            <a:noAutofit/>
          </a:bodyPr>
          <a:lstStyle/>
          <a:p>
            <a:pPr fontAlgn="base"/>
            <a:r>
              <a:rPr lang="en-US" sz="3600" b="1" dirty="0" err="1">
                <a:solidFill>
                  <a:srgbClr val="3CB2D5"/>
                </a:solidFill>
              </a:rPr>
              <a:t>Kristinusko</a:t>
            </a:r>
            <a:r>
              <a:rPr lang="en-US" sz="3600" b="1" dirty="0">
                <a:solidFill>
                  <a:srgbClr val="3CB2D5"/>
                </a:solidFill>
              </a:rPr>
              <a:t> ja </a:t>
            </a:r>
            <a:r>
              <a:rPr lang="en-US" sz="3600" b="1" dirty="0" err="1">
                <a:solidFill>
                  <a:srgbClr val="3CB2D5"/>
                </a:solidFill>
              </a:rPr>
              <a:t>länsimainen</a:t>
            </a:r>
            <a:r>
              <a:rPr lang="en-US" sz="3600" b="1" dirty="0">
                <a:solidFill>
                  <a:srgbClr val="3CB2D5"/>
                </a:solidFill>
              </a:rPr>
              <a:t> </a:t>
            </a:r>
            <a:r>
              <a:rPr lang="en-US" sz="3600" b="1" dirty="0" err="1">
                <a:solidFill>
                  <a:srgbClr val="3CB2D5"/>
                </a:solidFill>
              </a:rPr>
              <a:t>popmusiikki</a:t>
            </a:r>
            <a:br>
              <a:rPr lang="fi-FI" sz="3600" dirty="0"/>
            </a:b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B15625E-36BF-334F-912C-702188240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120" y="2043113"/>
            <a:ext cx="6494343" cy="45361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i-FI" sz="1800" dirty="0"/>
              <a:t>länsimaisessa popmusiikissa paljon kristillisiä vaikutteita</a:t>
            </a:r>
          </a:p>
          <a:p>
            <a:pPr>
              <a:lnSpc>
                <a:spcPct val="150000"/>
              </a:lnSpc>
            </a:pPr>
            <a:r>
              <a:rPr lang="fi-FI" sz="1800" dirty="0"/>
              <a:t>viittaukset kristinuskoon ja Raamattuun usein tahattomia</a:t>
            </a:r>
          </a:p>
          <a:p>
            <a:pPr>
              <a:lnSpc>
                <a:spcPct val="150000"/>
              </a:lnSpc>
            </a:pPr>
            <a:r>
              <a:rPr lang="fi-FI" sz="1800" dirty="0"/>
              <a:t>amerikkalaisessa popmusiikissa kristinuskon näkyminen sanoituksissa tavallista</a:t>
            </a:r>
          </a:p>
          <a:p>
            <a:pPr>
              <a:lnSpc>
                <a:spcPct val="150000"/>
              </a:lnSpc>
            </a:pPr>
            <a:r>
              <a:rPr lang="fi-FI" sz="1800" dirty="0"/>
              <a:t>suhtautuminen popmusiikkiin vaihtelee voimakkaasti eri kristillisten suuntausten parissa</a:t>
            </a:r>
          </a:p>
          <a:p>
            <a:pPr>
              <a:lnSpc>
                <a:spcPct val="150000"/>
              </a:lnSpc>
            </a:pPr>
            <a:r>
              <a:rPr lang="fi-FI" sz="1800" dirty="0"/>
              <a:t>kaikissa popin lajityypeistä tehdään myös uskonnollista kristillistä musiikkia</a:t>
            </a:r>
          </a:p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19E8FD-8558-EA44-8954-09BD8D4A3C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12" name="Picture 11" descr="A person with the arms raised in front of a drum set&#10;&#10;Description automatically generated with low confidence">
            <a:extLst>
              <a:ext uri="{FF2B5EF4-FFF2-40B4-BE49-F238E27FC236}">
                <a16:creationId xmlns:a16="http://schemas.microsoft.com/office/drawing/2014/main" id="{5C29FEF9-F826-CA85-E23A-B35AE127A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8888" y="1846861"/>
            <a:ext cx="4503991" cy="300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88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45" y="1532950"/>
            <a:ext cx="6477000" cy="503555"/>
          </a:xfrm>
        </p:spPr>
        <p:txBody>
          <a:bodyPr>
            <a:noAutofit/>
          </a:bodyPr>
          <a:lstStyle/>
          <a:p>
            <a:pPr fontAlgn="base"/>
            <a:br>
              <a:rPr lang="fi-FI" sz="3600" dirty="0"/>
            </a:br>
            <a:r>
              <a:rPr lang="fi-FI" sz="3600" b="1" i="0" dirty="0">
                <a:solidFill>
                  <a:srgbClr val="3CB2D5"/>
                </a:solidFill>
                <a:effectLst/>
              </a:rPr>
              <a:t>Kristinuskon vaikutuksia musiikin eri tyylisuunnissa </a:t>
            </a:r>
            <a:br>
              <a:rPr lang="fi-FI" sz="3600" dirty="0"/>
            </a:br>
            <a:br>
              <a:rPr lang="fi-FI" sz="3600" dirty="0"/>
            </a:br>
            <a:br>
              <a:rPr lang="fi-FI" sz="3600" dirty="0"/>
            </a:br>
            <a:endParaRPr lang="fi-FI" sz="3600" b="1" dirty="0">
              <a:solidFill>
                <a:srgbClr val="0070C0"/>
              </a:solidFill>
            </a:endParaRP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845" y="1999342"/>
            <a:ext cx="6739617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i-FI" sz="1800" dirty="0"/>
              <a:t>popin genreistä erityisesti metallimusiikissa paljon kristillistä symboliikkaa</a:t>
            </a:r>
          </a:p>
          <a:p>
            <a:pPr>
              <a:lnSpc>
                <a:spcPct val="150000"/>
              </a:lnSpc>
            </a:pPr>
            <a:r>
              <a:rPr lang="fi-FI" sz="1800" dirty="0"/>
              <a:t>Paholainen, hyvän ja pahan taistelu, helvetti ja apokalyptiikka tyypillisiä aiheita</a:t>
            </a:r>
          </a:p>
          <a:p>
            <a:pPr>
              <a:lnSpc>
                <a:spcPct val="150000"/>
              </a:lnSpc>
            </a:pPr>
            <a:r>
              <a:rPr lang="fi-FI" sz="1800" dirty="0"/>
              <a:t>myös rapmusiikissa usein viittauksia kristillisyyteen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463" y="0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E19E8FD-8558-EA44-8954-09BD8D4A3C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073463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12" name="Picture 11" descr="A person playing a guitar on a stage&#10;&#10;Description automatically generated">
            <a:extLst>
              <a:ext uri="{FF2B5EF4-FFF2-40B4-BE49-F238E27FC236}">
                <a16:creationId xmlns:a16="http://schemas.microsoft.com/office/drawing/2014/main" id="{1EC8072F-2D83-426F-FEA5-69052B44D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9135" y="1999342"/>
            <a:ext cx="4337685" cy="325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17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21" y="1756405"/>
            <a:ext cx="6434671" cy="45260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i-FI" sz="1800" dirty="0"/>
              <a:t>juutalaiset lauluntekijät vaikuttaneet merkittävästi popmusiikkiin</a:t>
            </a:r>
          </a:p>
          <a:p>
            <a:pPr>
              <a:lnSpc>
                <a:spcPct val="150000"/>
              </a:lnSpc>
            </a:pPr>
            <a:r>
              <a:rPr lang="fi-FI" sz="1800" dirty="0"/>
              <a:t>Itä-Euroopassa syntynyt juutalainen kansanmusiikki </a:t>
            </a:r>
            <a:r>
              <a:rPr lang="fi-FI" sz="1800" dirty="0" err="1"/>
              <a:t>klezmer</a:t>
            </a:r>
            <a:endParaRPr lang="fi-FI" sz="1800" dirty="0"/>
          </a:p>
          <a:p>
            <a:pPr>
              <a:lnSpc>
                <a:spcPct val="150000"/>
              </a:lnSpc>
            </a:pPr>
            <a:r>
              <a:rPr lang="fi-FI" sz="1800" dirty="0" err="1"/>
              <a:t>klezmer</a:t>
            </a:r>
            <a:r>
              <a:rPr lang="fi-FI" sz="1800" dirty="0"/>
              <a:t> inspiroi erityisesti 1900-luvun lopun ja 2000-luvun popmusiikkia</a:t>
            </a:r>
          </a:p>
          <a:p>
            <a:pPr fontAlgn="base"/>
            <a:endParaRPr lang="fi-FI" sz="1800" dirty="0"/>
          </a:p>
          <a:p>
            <a:pPr fontAlgn="base"/>
            <a:endParaRPr lang="fi-FI" sz="1800" dirty="0"/>
          </a:p>
          <a:p>
            <a:pPr fontAlgn="base"/>
            <a:endParaRPr lang="fi-FI" sz="1800" dirty="0"/>
          </a:p>
          <a:p>
            <a:pPr fontAlgn="base"/>
            <a:endParaRPr lang="fi-FI" sz="18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1" y="485423"/>
            <a:ext cx="6037180" cy="949678"/>
          </a:xfrm>
        </p:spPr>
        <p:txBody>
          <a:bodyPr>
            <a:noAutofit/>
          </a:bodyPr>
          <a:lstStyle/>
          <a:p>
            <a:pPr fontAlgn="base"/>
            <a:r>
              <a:rPr lang="fi-FI" sz="3600" b="1" i="0" dirty="0">
                <a:solidFill>
                  <a:srgbClr val="3CB2D5"/>
                </a:solidFill>
                <a:effectLst/>
              </a:rPr>
              <a:t>Juutalaisuus ja länsimainen popmusiikki</a:t>
            </a:r>
            <a:endParaRPr lang="fi-FI" sz="3600" b="1" dirty="0">
              <a:solidFill>
                <a:srgbClr val="3CB2D5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900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9" name="Picture 8" descr="A picture containing person, person, hair, posing&#10;&#10;Description automatically generated">
            <a:extLst>
              <a:ext uri="{FF2B5EF4-FFF2-40B4-BE49-F238E27FC236}">
                <a16:creationId xmlns:a16="http://schemas.microsoft.com/office/drawing/2014/main" id="{F63877B6-8831-9CB7-AF60-D14FDBDDD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628" y="20447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7924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21" y="1756405"/>
            <a:ext cx="6434671" cy="45260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i-FI" sz="1800" dirty="0"/>
              <a:t>eri puolilla muslimimaailmaa suhtautuminen popmusiikkiin vaihtelee</a:t>
            </a:r>
          </a:p>
          <a:p>
            <a:pPr>
              <a:lnSpc>
                <a:spcPct val="150000"/>
              </a:lnSpc>
            </a:pPr>
            <a:r>
              <a:rPr lang="fi-FI" sz="1800" dirty="0"/>
              <a:t>osa muslimeista kieltää maallisen popin, osa sallii</a:t>
            </a:r>
          </a:p>
          <a:p>
            <a:pPr>
              <a:lnSpc>
                <a:spcPct val="150000"/>
              </a:lnSpc>
            </a:pPr>
            <a:r>
              <a:rPr lang="fi-FI" sz="1800" dirty="0"/>
              <a:t>pop-</a:t>
            </a:r>
            <a:r>
              <a:rPr lang="fi-FI" sz="1800" dirty="0" err="1"/>
              <a:t>nashid</a:t>
            </a:r>
            <a:r>
              <a:rPr lang="fi-FI" sz="1800" dirty="0"/>
              <a:t> musiikki = islamin oppeja kunnioittavaa popmusiikkia</a:t>
            </a:r>
          </a:p>
          <a:p>
            <a:pPr>
              <a:lnSpc>
                <a:spcPct val="150000"/>
              </a:lnSpc>
            </a:pPr>
            <a:r>
              <a:rPr lang="fi-FI" sz="1800" dirty="0"/>
              <a:t>naisartisteja melko vähän</a:t>
            </a:r>
          </a:p>
          <a:p>
            <a:pPr fontAlgn="base"/>
            <a:endParaRPr lang="fi-FI" sz="1800" dirty="0"/>
          </a:p>
          <a:p>
            <a:pPr fontAlgn="base"/>
            <a:endParaRPr lang="fi-FI" sz="1800" dirty="0"/>
          </a:p>
          <a:p>
            <a:pPr fontAlgn="base"/>
            <a:endParaRPr lang="fi-FI" sz="1800" dirty="0"/>
          </a:p>
          <a:p>
            <a:pPr fontAlgn="base"/>
            <a:endParaRPr lang="fi-FI" sz="18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1" y="485423"/>
            <a:ext cx="6037180" cy="949678"/>
          </a:xfrm>
        </p:spPr>
        <p:txBody>
          <a:bodyPr>
            <a:noAutofit/>
          </a:bodyPr>
          <a:lstStyle/>
          <a:p>
            <a:pPr fontAlgn="base"/>
            <a:r>
              <a:rPr lang="fi-FI" sz="3600" b="1" i="0" dirty="0">
                <a:solidFill>
                  <a:srgbClr val="3CB2D5"/>
                </a:solidFill>
                <a:effectLst/>
              </a:rPr>
              <a:t>Islam ja länsimainen popmusiikki</a:t>
            </a:r>
            <a:endParaRPr lang="fi-FI" sz="3600" b="1" dirty="0">
              <a:solidFill>
                <a:srgbClr val="3CB2D5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900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7" name="Picture 6" descr="A group of wom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93D1CC85-6EDF-F18A-4D13-B25EEBBE7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038" y="2287650"/>
            <a:ext cx="4400590" cy="260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6349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21" y="1756405"/>
            <a:ext cx="6434671" cy="45260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i-FI" sz="1800" dirty="0"/>
              <a:t>hindulaisuus muotiin popmusiikkiin Beatlesin välityksellä</a:t>
            </a:r>
          </a:p>
          <a:p>
            <a:pPr>
              <a:lnSpc>
                <a:spcPct val="150000"/>
              </a:lnSpc>
            </a:pPr>
            <a:r>
              <a:rPr lang="fi-FI" sz="1800" dirty="0"/>
              <a:t>2000-luvulla popissa uudelleen kiinnostusta hindulaisuutta kohtaan</a:t>
            </a:r>
          </a:p>
          <a:p>
            <a:pPr>
              <a:lnSpc>
                <a:spcPct val="150000"/>
              </a:lnSpc>
            </a:pPr>
            <a:r>
              <a:rPr lang="fi-FI" sz="1800" dirty="0"/>
              <a:t>länsimaisen popin käsittelytapa usein vahvistaa stereotyyppistä hindulaiskuvaa</a:t>
            </a:r>
          </a:p>
          <a:p>
            <a:pPr>
              <a:lnSpc>
                <a:spcPct val="150000"/>
              </a:lnSpc>
            </a:pPr>
            <a:r>
              <a:rPr lang="fi-FI" sz="1800" dirty="0"/>
              <a:t>Intiassa hindukulttuurin lainaamiseen ei aina suhtauduta myönteisesti</a:t>
            </a:r>
          </a:p>
          <a:p>
            <a:pPr fontAlgn="base"/>
            <a:endParaRPr lang="fi-FI" sz="1800" dirty="0"/>
          </a:p>
          <a:p>
            <a:pPr fontAlgn="base"/>
            <a:endParaRPr lang="fi-FI" sz="1800" dirty="0"/>
          </a:p>
          <a:p>
            <a:pPr fontAlgn="base"/>
            <a:endParaRPr lang="fi-FI" sz="1800" dirty="0"/>
          </a:p>
          <a:p>
            <a:pPr fontAlgn="base"/>
            <a:endParaRPr lang="fi-FI" sz="18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1" y="485423"/>
            <a:ext cx="6037180" cy="949678"/>
          </a:xfrm>
        </p:spPr>
        <p:txBody>
          <a:bodyPr>
            <a:noAutofit/>
          </a:bodyPr>
          <a:lstStyle/>
          <a:p>
            <a:pPr fontAlgn="base"/>
            <a:r>
              <a:rPr lang="fi-FI" sz="3600" b="1" i="0" dirty="0">
                <a:solidFill>
                  <a:srgbClr val="3CB2D5"/>
                </a:solidFill>
                <a:effectLst/>
              </a:rPr>
              <a:t>Hindulaisuus ja länsimainen popmusiikki</a:t>
            </a:r>
            <a:endParaRPr lang="fi-FI" sz="3600" b="1" dirty="0">
              <a:solidFill>
                <a:srgbClr val="3CB2D5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900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7" name="Picture 6" descr="A picture containing indoor, ceiling&#10;&#10;Description automatically generated">
            <a:extLst>
              <a:ext uri="{FF2B5EF4-FFF2-40B4-BE49-F238E27FC236}">
                <a16:creationId xmlns:a16="http://schemas.microsoft.com/office/drawing/2014/main" id="{36E1A64C-0C53-7419-5B25-25D3860D8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900" y="2070050"/>
            <a:ext cx="4588328" cy="306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381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37E74AB-AC9B-7844-A56F-6F606114B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21" y="1756405"/>
            <a:ext cx="6434671" cy="45260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i-FI" sz="1800" dirty="0"/>
              <a:t>buddhalaisuuden suuntauksista erityisesti Tiibetin ja </a:t>
            </a:r>
            <a:r>
              <a:rPr lang="fi-FI" sz="1800" dirty="0" err="1"/>
              <a:t>zen</a:t>
            </a:r>
            <a:r>
              <a:rPr lang="fi-FI" sz="1800" dirty="0"/>
              <a:t>-buddhalaisuus vaikuttaneet popmusiikkiin</a:t>
            </a:r>
          </a:p>
          <a:p>
            <a:pPr>
              <a:lnSpc>
                <a:spcPct val="150000"/>
              </a:lnSpc>
            </a:pPr>
            <a:r>
              <a:rPr lang="fi-FI" sz="1800" dirty="0"/>
              <a:t>tiibetiläisiä mantroja hyödynnetty kaupallisiin tarkoituksiin</a:t>
            </a:r>
          </a:p>
          <a:p>
            <a:pPr>
              <a:lnSpc>
                <a:spcPct val="150000"/>
              </a:lnSpc>
            </a:pPr>
            <a:r>
              <a:rPr lang="fi-FI" sz="1800" dirty="0"/>
              <a:t>2000-luvulla buddhalaiset opetukset suosituiksi monien artistien parissa</a:t>
            </a:r>
          </a:p>
          <a:p>
            <a:pPr fontAlgn="base"/>
            <a:endParaRPr lang="fi-FI" sz="1800" dirty="0"/>
          </a:p>
          <a:p>
            <a:pPr fontAlgn="base"/>
            <a:endParaRPr lang="fi-FI" sz="1800" dirty="0"/>
          </a:p>
          <a:p>
            <a:pPr fontAlgn="base"/>
            <a:endParaRPr lang="fi-FI" sz="1800" dirty="0"/>
          </a:p>
          <a:p>
            <a:pPr fontAlgn="base"/>
            <a:endParaRPr lang="fi-FI" sz="18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3ED644E-0B77-EB40-B8B8-D1BCDD277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1" y="485423"/>
            <a:ext cx="6037180" cy="949678"/>
          </a:xfrm>
        </p:spPr>
        <p:txBody>
          <a:bodyPr>
            <a:noAutofit/>
          </a:bodyPr>
          <a:lstStyle/>
          <a:p>
            <a:pPr fontAlgn="base"/>
            <a:r>
              <a:rPr lang="fi-FI" sz="3600" b="1" i="0" dirty="0">
                <a:solidFill>
                  <a:srgbClr val="3CB2D5"/>
                </a:solidFill>
                <a:effectLst/>
              </a:rPr>
              <a:t>Buddhalaisuus ja länsimainen popmusiikki</a:t>
            </a:r>
            <a:endParaRPr lang="fi-FI" sz="3600" b="1" dirty="0">
              <a:solidFill>
                <a:srgbClr val="3CB2D5"/>
              </a:solidFill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C810606-240B-7742-8E82-F63CD0D854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722320" y="6350680"/>
            <a:ext cx="1714500" cy="2286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99BD84-43FA-6244-A51C-7E14C0A8F1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73900" y="1"/>
            <a:ext cx="5118100" cy="1435100"/>
          </a:xfrm>
          <a:prstGeom prst="rect">
            <a:avLst/>
          </a:prstGeom>
          <a:solidFill>
            <a:srgbClr val="D4119E"/>
          </a:solidFill>
        </p:spPr>
      </p:pic>
      <p:pic>
        <p:nvPicPr>
          <p:cNvPr id="7" name="Picture 6" descr="A statue of a person&#10;&#10;Description automatically generated with low confidence">
            <a:extLst>
              <a:ext uri="{FF2B5EF4-FFF2-40B4-BE49-F238E27FC236}">
                <a16:creationId xmlns:a16="http://schemas.microsoft.com/office/drawing/2014/main" id="{8BD9268A-2EFE-BF63-E90E-03D553BD9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165" y="2258504"/>
            <a:ext cx="4305463" cy="287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3862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9381</TotalTime>
  <Words>258</Words>
  <Application>Microsoft Office PowerPoint</Application>
  <PresentationFormat>Laajakuva</PresentationFormat>
  <Paragraphs>57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Office-teema</vt:lpstr>
      <vt:lpstr>9 Länsimainen popmusiikki ja uskonto </vt:lpstr>
      <vt:lpstr>Johdattavat kysymykset</vt:lpstr>
      <vt:lpstr>Popmusiikin synty ja uskonto  </vt:lpstr>
      <vt:lpstr>Kristinusko ja länsimainen popmusiikki </vt:lpstr>
      <vt:lpstr> Kristinuskon vaikutuksia musiikin eri tyylisuunnissa    </vt:lpstr>
      <vt:lpstr>Juutalaisuus ja länsimainen popmusiikki</vt:lpstr>
      <vt:lpstr>Islam ja länsimainen popmusiikki</vt:lpstr>
      <vt:lpstr>Hindulaisuus ja länsimainen popmusiikki</vt:lpstr>
      <vt:lpstr>Buddhalaisuus ja länsimainen popmusiikki</vt:lpstr>
      <vt:lpstr>Keskeiset käsitteet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Islamin synty ja Koraani</dc:title>
  <dc:creator>Taina Nyström</dc:creator>
  <cp:lastModifiedBy>Syrjäläinen Jarno Antero</cp:lastModifiedBy>
  <cp:revision>29</cp:revision>
  <dcterms:created xsi:type="dcterms:W3CDTF">2020-12-21T15:15:55Z</dcterms:created>
  <dcterms:modified xsi:type="dcterms:W3CDTF">2026-03-25T09:09:07Z</dcterms:modified>
</cp:coreProperties>
</file>