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298" r:id="rId5"/>
    <p:sldId id="295" r:id="rId6"/>
    <p:sldId id="293" r:id="rId7"/>
    <p:sldId id="299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2D5"/>
    <a:srgbClr val="46C7D5"/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05"/>
    <p:restoredTop sz="94697"/>
  </p:normalViewPr>
  <p:slideViewPr>
    <p:cSldViewPr snapToGrid="0" snapToObjects="1">
      <p:cViewPr varScale="1">
        <p:scale>
          <a:sx n="71" d="100"/>
          <a:sy n="71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25/3/26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D46EB4A-3FAD-9041-BAFB-54B3807D7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19" r="203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203" y="2752152"/>
            <a:ext cx="9461241" cy="290051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Calibri" panose="020F0502020204030204" pitchFamily="34" charset="0"/>
              </a:rPr>
              <a:t>7 </a:t>
            </a:r>
            <a:r>
              <a:rPr lang="en-US" b="1" i="0" u="none" strike="noStrike" dirty="0" err="1">
                <a:effectLst/>
                <a:latin typeface="Calibri" panose="020F0502020204030204" pitchFamily="34" charset="0"/>
              </a:rPr>
              <a:t>Populaarikulttuuri</a:t>
            </a:r>
            <a:r>
              <a:rPr lang="en-US" b="1" i="0" u="none" strike="noStrike" dirty="0">
                <a:effectLst/>
                <a:latin typeface="Calibri" panose="020F0502020204030204" pitchFamily="34" charset="0"/>
              </a:rPr>
              <a:t>, </a:t>
            </a:r>
            <a:r>
              <a:rPr lang="en-US" b="1" i="0" u="none" strike="noStrike" dirty="0" err="1">
                <a:effectLst/>
                <a:latin typeface="Calibri" panose="020F0502020204030204" pitchFamily="34" charset="0"/>
              </a:rPr>
              <a:t>uskonto</a:t>
            </a:r>
            <a:r>
              <a:rPr lang="en-US" b="1" i="0" u="none" strike="noStrike" dirty="0">
                <a:effectLst/>
                <a:latin typeface="Calibri" panose="020F0502020204030204" pitchFamily="34" charset="0"/>
              </a:rPr>
              <a:t> ja </a:t>
            </a:r>
            <a:r>
              <a:rPr lang="en-US" b="1" i="0" u="none" strike="noStrike" dirty="0" err="1">
                <a:effectLst/>
                <a:latin typeface="Calibri" panose="020F0502020204030204" pitchFamily="34" charset="0"/>
              </a:rPr>
              <a:t>uskonnontutkimus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8A9280C-5F36-C54F-9D82-1C3E05D6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20889" y="6437608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134839"/>
            <a:ext cx="7768544" cy="3496658"/>
          </a:xfrm>
        </p:spPr>
        <p:txBody>
          <a:bodyPr>
            <a:norm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Mitä populaarikulttuurilla tarkoitetaan? </a:t>
            </a:r>
            <a:endParaRPr lang="fi-FI" sz="12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Miten populaarikulttuuri ja uskonnot vaikuttavat toisiinsa? </a:t>
            </a:r>
            <a:endParaRPr lang="fi-FI" sz="12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Miten populaarikulttuuri voi vaikuttaa elämänkatsomukseen? </a:t>
            </a:r>
            <a:endParaRPr lang="fi-FI" sz="12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Millaisin eri tavoin uskonnontutkijat tarkastelevat populaarikulttuuria? </a:t>
            </a:r>
            <a:endParaRPr lang="fi-FI" sz="12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226503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3CB2D5"/>
                </a:solidFill>
              </a:rPr>
              <a:t>Johdattavat kysymykset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61" y="1841353"/>
            <a:ext cx="6707703" cy="43848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viihde 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massakulttuuri 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raja taiteeseen häilyvä 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esim. elokuva, sarjakuva, pop-musiikki, pelit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561" y="1123802"/>
            <a:ext cx="5118100" cy="717551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3CB2D5"/>
                </a:solidFill>
              </a:rPr>
              <a:t>Populaarikulttuuri</a:t>
            </a:r>
            <a:br>
              <a:rPr lang="en-US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6" name="Picture 5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113A7A1D-110D-A142-5F34-C0EF8CBC0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151" y="2152651"/>
            <a:ext cx="4897339" cy="32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51" y="717550"/>
            <a:ext cx="6494342" cy="1325563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3CB2D5"/>
                </a:solidFill>
              </a:rPr>
              <a:t>Uskonnon</a:t>
            </a:r>
            <a:r>
              <a:rPr lang="en-US" sz="3600" b="1" dirty="0">
                <a:solidFill>
                  <a:srgbClr val="3CB2D5"/>
                </a:solidFill>
              </a:rPr>
              <a:t> ja </a:t>
            </a:r>
            <a:r>
              <a:rPr lang="en-US" sz="3600" b="1" dirty="0" err="1">
                <a:solidFill>
                  <a:srgbClr val="3CB2D5"/>
                </a:solidFill>
              </a:rPr>
              <a:t>populaarikulttuurin</a:t>
            </a:r>
            <a:r>
              <a:rPr lang="en-US" sz="3600" b="1" dirty="0">
                <a:solidFill>
                  <a:srgbClr val="3CB2D5"/>
                </a:solidFill>
              </a:rPr>
              <a:t> </a:t>
            </a:r>
            <a:r>
              <a:rPr lang="en-US" sz="3600" b="1" dirty="0" err="1">
                <a:solidFill>
                  <a:srgbClr val="3CB2D5"/>
                </a:solidFill>
              </a:rPr>
              <a:t>vuorovaikutus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1" y="2043113"/>
            <a:ext cx="5856186" cy="453616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uskonnolliset yhteisöt hyödyntävät populaarikulttuurin tuotteita ja tuottavat omaa populaarikulttuuria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-FI" sz="1800" dirty="0"/>
              <a:t>esim. YouTube -kanavat, kristillinen populaarimusiikki ja elokuvat 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populaarikulttuurissa esillä uskonnollisia teemoja 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populaarikulttuuri synnyttää uskonnollisia tai uskonnon kaltaisia ilmiöitä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-FI" sz="1800" dirty="0"/>
              <a:t>esim. fanikulttuuri 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populaarikulttuurin avulla rakennetaan omaa elämänkatsomusta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2186A1-A80E-094D-17BD-30A0466AF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463" y="2667958"/>
            <a:ext cx="4562285" cy="25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1532950"/>
            <a:ext cx="6477000" cy="503555"/>
          </a:xfrm>
        </p:spPr>
        <p:txBody>
          <a:bodyPr>
            <a:noAutofit/>
          </a:bodyPr>
          <a:lstStyle/>
          <a:p>
            <a:pPr fontAlgn="base"/>
            <a:br>
              <a:rPr lang="fi-FI" sz="3600" dirty="0"/>
            </a:br>
            <a:r>
              <a:rPr lang="fi-FI" sz="3600" b="1" i="0" u="none" strike="noStrike" dirty="0">
                <a:solidFill>
                  <a:srgbClr val="3CB2D5"/>
                </a:solidFill>
                <a:effectLst/>
              </a:rPr>
              <a:t>Uskonnontutkimus ja populaarikulttuuri</a:t>
            </a:r>
            <a:br>
              <a:rPr lang="fi-FI" sz="3600" dirty="0"/>
            </a:br>
            <a:br>
              <a:rPr lang="fi-FI" sz="3600" dirty="0"/>
            </a:b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845" y="1999342"/>
            <a:ext cx="6739617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1800" dirty="0"/>
              <a:t>useita tarkastelunäkökulmia </a:t>
            </a:r>
          </a:p>
          <a:p>
            <a:pPr>
              <a:lnSpc>
                <a:spcPct val="150000"/>
              </a:lnSpc>
            </a:pPr>
            <a:r>
              <a:rPr lang="fi-FI" sz="1900" dirty="0"/>
              <a:t>tekijälähtöinen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-FI" sz="1900" dirty="0"/>
              <a:t>tarkastellaan tekijän suhdetta uskontoon ja sitä, miten tekijän maailmankatsomus näkyy hänen tuotannossaan </a:t>
            </a:r>
          </a:p>
          <a:p>
            <a:pPr>
              <a:lnSpc>
                <a:spcPct val="150000"/>
              </a:lnSpc>
            </a:pPr>
            <a:r>
              <a:rPr lang="fi-FI" sz="1900" dirty="0"/>
              <a:t>tekstilähtöinen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-FI" sz="1900" dirty="0"/>
              <a:t>tutkitaan, miten uskonto näkyy teosten teksteissä </a:t>
            </a:r>
          </a:p>
          <a:p>
            <a:pPr>
              <a:lnSpc>
                <a:spcPct val="150000"/>
              </a:lnSpc>
            </a:pPr>
            <a:r>
              <a:rPr lang="fi-FI" sz="1900" dirty="0"/>
              <a:t>uskonnon ulottuvuus -teorian hyödyntäminen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i-FI" sz="1900" dirty="0"/>
              <a:t>tarkastellaan, miten uskonnon ulottuvuus/ulottuvuudet näkyvät teoksessa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BD562C1A-1352-BB04-62D1-4B2C8EF54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450" y="3048882"/>
            <a:ext cx="4782705" cy="16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1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868501"/>
            <a:ext cx="6434671" cy="45260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teologinen </a:t>
            </a:r>
          </a:p>
          <a:p>
            <a:pPr lvl="1">
              <a:lnSpc>
                <a:spcPct val="150000"/>
              </a:lnSpc>
            </a:pPr>
            <a:r>
              <a:rPr lang="fi-FI" sz="1800" dirty="0"/>
              <a:t>elokuvan sisältöä analysoidaan suhteessa kristilliseen perinteeseen, esim. Jeesus-hahmo 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mytologinen </a:t>
            </a:r>
          </a:p>
          <a:p>
            <a:pPr lvl="1">
              <a:lnSpc>
                <a:spcPct val="150000"/>
              </a:lnSpc>
            </a:pPr>
            <a:r>
              <a:rPr lang="fi-FI" sz="1800" dirty="0"/>
              <a:t>analysoidaan elokuvan myyttistä sisältöä, esim. monomyytti, amerikkalainen monomyytti 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yhteiskunnallinen </a:t>
            </a:r>
          </a:p>
          <a:p>
            <a:pPr lvl="1">
              <a:lnSpc>
                <a:spcPct val="150000"/>
              </a:lnSpc>
            </a:pPr>
            <a:r>
              <a:rPr lang="fi-FI" sz="1800" dirty="0"/>
              <a:t>elokuvan sisältöä tarkastellaan kriittisesti, esim. vallankäyttö, uskonnon kuvaus elokuvassa</a:t>
            </a:r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711779"/>
            <a:ext cx="6037180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3CB2D5"/>
                </a:solidFill>
              </a:rPr>
              <a:t>Uskonnontutkimus ja populaarikulttuuri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A26637B-EAAA-2A4B-EC27-D1871C394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88" y="1868501"/>
            <a:ext cx="3456667" cy="40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r>
              <a:rPr lang="fi-FI" sz="1800" b="0" i="0" dirty="0">
                <a:solidFill>
                  <a:srgbClr val="000000"/>
                </a:solidFill>
                <a:effectLst/>
              </a:rPr>
              <a:t>populaarikulttuuri</a:t>
            </a:r>
          </a:p>
          <a:p>
            <a:r>
              <a:rPr lang="fi-FI" sz="1800" b="0" i="0" dirty="0">
                <a:solidFill>
                  <a:srgbClr val="000000"/>
                </a:solidFill>
                <a:effectLst/>
              </a:rPr>
              <a:t>tekijälähtöisyys</a:t>
            </a:r>
          </a:p>
          <a:p>
            <a:r>
              <a:rPr lang="fi-FI" sz="1800" b="0" i="0" dirty="0">
                <a:solidFill>
                  <a:srgbClr val="000000"/>
                </a:solidFill>
                <a:effectLst/>
              </a:rPr>
              <a:t>tekstilähtöisyys</a:t>
            </a:r>
          </a:p>
          <a:p>
            <a:r>
              <a:rPr lang="fi-FI" sz="1800" b="0" i="0" dirty="0">
                <a:solidFill>
                  <a:srgbClr val="000000"/>
                </a:solidFill>
                <a:effectLst/>
              </a:rPr>
              <a:t>teologinen tarkastelutapa</a:t>
            </a:r>
          </a:p>
          <a:p>
            <a:r>
              <a:rPr lang="fi-FI" sz="1800" b="0" i="0" dirty="0">
                <a:solidFill>
                  <a:srgbClr val="000000"/>
                </a:solidFill>
                <a:effectLst/>
              </a:rPr>
              <a:t>mytologinen tarkastelutapa</a:t>
            </a:r>
          </a:p>
          <a:p>
            <a:r>
              <a:rPr lang="fi-FI" sz="1800" b="0" i="0" dirty="0">
                <a:solidFill>
                  <a:srgbClr val="000000"/>
                </a:solidFill>
                <a:effectLst/>
              </a:rPr>
              <a:t>monomyytti</a:t>
            </a:r>
          </a:p>
          <a:p>
            <a:r>
              <a:rPr lang="fi-FI" sz="1800" b="0" i="0" dirty="0">
                <a:solidFill>
                  <a:srgbClr val="000000"/>
                </a:solidFill>
                <a:effectLst/>
              </a:rPr>
              <a:t>yhteiskunnallinen tarkastelutapa</a:t>
            </a:r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3CB2D5"/>
                </a:solidFill>
              </a:rPr>
              <a:t>Keskeiset käsitteet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7CE57-1460-2ABB-9115-A851C7C3AAC4}"/>
              </a:ext>
            </a:extLst>
          </p:cNvPr>
          <p:cNvSpPr txBox="1"/>
          <p:nvPr/>
        </p:nvSpPr>
        <p:spPr>
          <a:xfrm>
            <a:off x="7466203" y="6286346"/>
            <a:ext cx="2166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Kuvat: Pexels ja Flickr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912908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7849</TotalTime>
  <Words>193</Words>
  <Application>Microsoft Office PowerPoint</Application>
  <PresentationFormat>Laajakuva</PresentationFormat>
  <Paragraphs>44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Helvetica</vt:lpstr>
      <vt:lpstr>Office-teema</vt:lpstr>
      <vt:lpstr>7 Populaarikulttuuri, uskonto ja uskonnontutkimus </vt:lpstr>
      <vt:lpstr>Johdattavat kysymykset</vt:lpstr>
      <vt:lpstr>Populaarikulttuuri </vt:lpstr>
      <vt:lpstr>Uskonnon ja populaarikulttuurin vuorovaikutus </vt:lpstr>
      <vt:lpstr> Uskonnontutkimus ja populaarikulttuuri   </vt:lpstr>
      <vt:lpstr>Uskonnontutkimus ja populaarikulttuuri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Islamin synty ja Koraani</dc:title>
  <dc:creator>Taina Nyström</dc:creator>
  <cp:lastModifiedBy>Syrjäläinen Jarno Antero</cp:lastModifiedBy>
  <cp:revision>33</cp:revision>
  <dcterms:created xsi:type="dcterms:W3CDTF">2020-12-21T15:15:55Z</dcterms:created>
  <dcterms:modified xsi:type="dcterms:W3CDTF">2026-03-25T09:08:18Z</dcterms:modified>
</cp:coreProperties>
</file>