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sldIdLst>
    <p:sldId id="256" r:id="rId2"/>
    <p:sldId id="275" r:id="rId3"/>
    <p:sldId id="284" r:id="rId4"/>
    <p:sldId id="286" r:id="rId5"/>
    <p:sldId id="285" r:id="rId6"/>
    <p:sldId id="282" r:id="rId7"/>
    <p:sldId id="288" r:id="rId8"/>
    <p:sldId id="287" r:id="rId9"/>
    <p:sldId id="289" r:id="rId10"/>
    <p:sldId id="290" r:id="rId11"/>
    <p:sldId id="281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117F"/>
    <a:srgbClr val="D411B6"/>
    <a:srgbClr val="D411C4"/>
    <a:srgbClr val="D41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784"/>
    <p:restoredTop sz="94697"/>
  </p:normalViewPr>
  <p:slideViewPr>
    <p:cSldViewPr snapToGrid="0" snapToObjects="1">
      <p:cViewPr varScale="1">
        <p:scale>
          <a:sx n="71" d="100"/>
          <a:sy n="71" d="100"/>
        </p:scale>
        <p:origin x="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8AC034-93C2-9F46-9A3E-03E8885B7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E304802-3138-264A-B740-979EE4332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AD7AA1-3E48-864F-B31E-4E4E3B86E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39D9CAA-493E-BD4B-B4F2-C7E0D8B8E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2F318D-4826-3A42-9B33-B892E255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1442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ED95DC-08AC-474A-A0A5-C25DB5393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95C645B-03C4-BB4E-86DE-5BE54899A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D2C253E-FBC7-254B-91B9-5409DA7DC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FCB9C5-8189-F845-A51E-D38CF3828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907B10-84A7-4C4D-B0EC-20C7E2465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919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D58C3DC-0257-C240-86E8-E7C3E02FA4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9235381-7FFE-0F4D-B1CE-7F489B05A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CF82DE-2118-7441-ADD4-78FFA9AED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A3E19E-46A1-3C46-9F00-8A6BC7895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51E51EF-D0DF-3B47-8C7A-490CF6F24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9619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68" y="2071262"/>
            <a:ext cx="11086228" cy="39298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C510-0933-0342-9AFF-9978B941BD0F}" type="datetime3">
              <a:rPr lang="fi-FI" smtClean="0"/>
              <a:t>12/3/26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370047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ED9BDE-89CF-684E-9477-78972AF42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6D69D7-10E6-3A4B-9607-B9EBB9048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46C727-4A27-6547-A3C0-CA4EE4813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369FD99-B9DA-5642-B332-5E78F2A37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14C52F0-049A-F443-A270-F8A0473D8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52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9EFDC1-46B3-F648-B0FA-CA8EB2731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EF44081-D8BD-5047-B1E9-3D1099C5B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89A861-1A47-CF44-96F5-EE2C6AB7A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212792-90EB-1644-AA16-B14A18E65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BC6AC2-64FD-234E-97EB-F252CA8F2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895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7DC260-82DB-7740-BDD1-AC5AFB9DE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9A964F-32AE-3241-9467-6475D5E2D3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B5B4488-CD28-C04C-B162-36F5ABABD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BE3B194-90A3-D347-AF11-92AD5FCFB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1A88513-3F7C-484D-BFF4-9F1ABAE72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3499617-2FAA-F34C-85CF-591B29804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399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EACA46-379C-8843-8350-AB4211C24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B3A6BFE-B61F-0744-A5B1-04592F069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001192A-D5C4-6347-ABD4-1F48D09C2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AAE31D4-9D92-A545-98F2-F089054859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C655C2E-FF6D-6849-96F3-1E1572FB64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5F0DFF7-9AB0-0F47-BFC5-83287ADAB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DA1E4C8-3906-494A-9013-378302E77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08C1867-69A4-B64A-BCBE-34DA686F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46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29AE77-0319-5F45-B2BA-CE458B1D4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626D60D-9F4F-9543-87FE-5B9BB94EC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6875043-02F8-814F-9A1A-23BD772DB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6F584C6-2FA4-274C-8C99-BD9C2B126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678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481F8B3-9A50-A547-83B1-3EADC74C3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647ABF3-98AD-FB47-92D0-B7E53436D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4EFEF0A-F189-C040-A54C-58F2087B4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926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894DF4-E5A0-FC40-B61D-F88379390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F4A732-4519-E04C-9693-D5EB54617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287CE24-3C8F-254E-AEFA-48E3A90D0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143273C-1405-B04A-948E-35C2E2FF9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8A0942E-262A-5748-B259-08BF2F288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F6F60A-1DCE-3E44-8F95-17732FEC8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8736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DD0CD4-DCA7-084B-9900-B0A1D39DE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93AC4B6-1EA0-394D-9BC6-FC41BFE068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F2FEAAE-3090-6A47-A214-324154065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7FF5212-76DF-9A43-838B-FDD115887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8611CF9-A720-F34A-8CF5-E75FC615D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7DD39D3-F744-5E4F-B504-D87CBD0C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829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C87606D-4B12-E746-BA83-E6115AFBA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864C8FF-2F81-BF4D-BF84-63F6AD060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0C5F84-9111-B447-A959-A4ADE53A47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00F2D-F1D0-864D-85B4-6ED5A54B5465}" type="datetimeFigureOut">
              <a:rPr lang="fi-FI" smtClean="0"/>
              <a:t>12.3.2026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AEFDE95-AF17-BF4A-8E1F-019292108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B2DBB84-A8C9-424B-82CC-7601D007F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614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622C57C-0310-CE4B-A73C-FAAC3A826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639" r="2091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E847901-C4D9-524C-9D42-7BEB6E38F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i-FI" sz="5400" b="1" dirty="0"/>
              <a:t>7 Uskonto suomalaisen yhteiskunnan eri alueilla </a:t>
            </a:r>
            <a:br>
              <a:rPr lang="fi-FI" dirty="0">
                <a:solidFill>
                  <a:srgbClr val="FFFFFF"/>
                </a:solidFill>
                <a:effectLst/>
                <a:latin typeface="Helvetica" pitchFamily="2" charset="0"/>
              </a:rPr>
            </a:br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6359B60-5EE8-6343-8FB2-73491998C5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096500" y="6310312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89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430" y="1827806"/>
            <a:ext cx="6674023" cy="3761836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fi-FI" sz="1900" dirty="0"/>
              <a:t>Uskonto vaikuttaa monin tavoin perhe-elämässä: </a:t>
            </a:r>
          </a:p>
          <a:p>
            <a:pPr fontAlgn="base"/>
            <a:r>
              <a:rPr lang="fi-FI" sz="1900" dirty="0"/>
              <a:t>Kenen kanssa perhe perustetaan? </a:t>
            </a:r>
          </a:p>
          <a:p>
            <a:pPr fontAlgn="base"/>
            <a:r>
              <a:rPr lang="fi-FI" sz="1900" dirty="0"/>
              <a:t>Miten lapset kasvatetaan? </a:t>
            </a:r>
          </a:p>
          <a:p>
            <a:pPr fontAlgn="base"/>
            <a:r>
              <a:rPr lang="fi-FI" sz="1900" dirty="0"/>
              <a:t>Miten juhlapäiviä vietetään? </a:t>
            </a:r>
          </a:p>
          <a:p>
            <a:pPr fontAlgn="base"/>
            <a:r>
              <a:rPr lang="fi-FI" sz="1900" dirty="0"/>
              <a:t>Miten uskonto on mukana siirtymäriiteissä? </a:t>
            </a:r>
          </a:p>
          <a:p>
            <a:pPr fontAlgn="base"/>
            <a:r>
              <a:rPr lang="fi-FI" sz="1900" dirty="0"/>
              <a:t>Mitä arvoja välitetään sukupolvelta toiselle? </a:t>
            </a:r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57" y="392706"/>
            <a:ext cx="5750943" cy="1435100"/>
          </a:xfrm>
        </p:spPr>
        <p:txBody>
          <a:bodyPr>
            <a:noAutofit/>
          </a:bodyPr>
          <a:lstStyle/>
          <a:p>
            <a:pPr algn="ctr" fontAlgn="base"/>
            <a:r>
              <a:rPr lang="fi-FI" sz="3600" b="1" dirty="0">
                <a:solidFill>
                  <a:srgbClr val="D4117F"/>
                </a:solidFill>
              </a:rPr>
              <a:t>Uskonto ja neljäs sektori </a:t>
            </a:r>
            <a:br>
              <a:rPr lang="fi-FI" sz="3600" b="1" dirty="0"/>
            </a:br>
            <a:endParaRPr lang="fi-FI" sz="3600" b="1" dirty="0">
              <a:solidFill>
                <a:srgbClr val="D4117F"/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83074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356" y="365126"/>
            <a:ext cx="4700162" cy="927780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rgbClr val="D4117F"/>
                </a:solidFill>
              </a:rPr>
              <a:t>Keskeiset käsitteet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8E0E495-0102-E24D-B75A-AC8C7DFC2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72355" y="1435100"/>
            <a:ext cx="4323646" cy="4915580"/>
          </a:xfrm>
        </p:spPr>
        <p:txBody>
          <a:bodyPr>
            <a:normAutofit/>
          </a:bodyPr>
          <a:lstStyle/>
          <a:p>
            <a:pPr fontAlgn="base"/>
            <a:r>
              <a:rPr lang="en-GB" sz="1800" dirty="0" err="1"/>
              <a:t>hyvinvointiyhteiskunta</a:t>
            </a:r>
            <a:endParaRPr lang="en-GB" sz="1800" dirty="0"/>
          </a:p>
          <a:p>
            <a:pPr fontAlgn="base"/>
            <a:r>
              <a:rPr lang="en-GB" sz="1800" dirty="0" err="1"/>
              <a:t>diakoniatyö</a:t>
            </a:r>
            <a:endParaRPr lang="en-GB" sz="1800" dirty="0"/>
          </a:p>
          <a:p>
            <a:pPr fontAlgn="base"/>
            <a:r>
              <a:rPr lang="en-GB" sz="1800" dirty="0" err="1"/>
              <a:t>regimenttioppi</a:t>
            </a:r>
            <a:endParaRPr lang="en-GB" sz="1800" dirty="0"/>
          </a:p>
          <a:p>
            <a:pPr fontAlgn="base"/>
            <a:r>
              <a:rPr lang="en-GB" sz="1800" dirty="0" err="1"/>
              <a:t>kansankirkkojärjestelmä</a:t>
            </a:r>
            <a:endParaRPr lang="en-GB" sz="1800" dirty="0"/>
          </a:p>
          <a:p>
            <a:pPr fontAlgn="base"/>
            <a:r>
              <a:rPr lang="en-GB" sz="1800" dirty="0" err="1"/>
              <a:t>yhdenvertaisuuslaki</a:t>
            </a:r>
            <a:endParaRPr lang="en-GB" sz="1800" dirty="0"/>
          </a:p>
          <a:p>
            <a:pPr fontAlgn="base"/>
            <a:r>
              <a:rPr lang="en-GB" sz="1800" dirty="0" err="1"/>
              <a:t>verotusoikeus</a:t>
            </a:r>
            <a:endParaRPr lang="en-GB" sz="1800" dirty="0"/>
          </a:p>
          <a:p>
            <a:pPr fontAlgn="base"/>
            <a:r>
              <a:rPr lang="en-GB" sz="1800" dirty="0" err="1"/>
              <a:t>valtiokirkkojärjestelmä</a:t>
            </a:r>
            <a:endParaRPr lang="en-GB" sz="1800" dirty="0"/>
          </a:p>
          <a:p>
            <a:pPr fontAlgn="base"/>
            <a:r>
              <a:rPr lang="en-GB" sz="1800" dirty="0" err="1"/>
              <a:t>arkipyhä</a:t>
            </a:r>
            <a:endParaRPr lang="fi-FI" sz="180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03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3969" y="2575932"/>
            <a:ext cx="7768544" cy="3496658"/>
          </a:xfrm>
        </p:spPr>
        <p:txBody>
          <a:bodyPr>
            <a:normAutofit/>
          </a:bodyPr>
          <a:lstStyle/>
          <a:p>
            <a:pPr fontAlgn="base"/>
            <a:r>
              <a:rPr lang="fi-FI" sz="1800" dirty="0"/>
              <a:t>Miten uskonto on vaikuttanut hyvinvointiyhteiskunnan kehittymiseen?</a:t>
            </a:r>
            <a:r>
              <a:rPr lang="fi-FI" sz="1800" i="1" dirty="0"/>
              <a:t> </a:t>
            </a:r>
          </a:p>
          <a:p>
            <a:pPr fontAlgn="base"/>
            <a:r>
              <a:rPr lang="fi-FI" sz="1800" dirty="0"/>
              <a:t>Miten uskonto näkyy työ- ja talouselämässä sekä koulutuksessa? </a:t>
            </a:r>
          </a:p>
          <a:p>
            <a:pPr fontAlgn="base"/>
            <a:r>
              <a:rPr lang="fi-FI" sz="1800" dirty="0"/>
              <a:t>Millainen on kirkon ja valtion suhde? </a:t>
            </a:r>
          </a:p>
          <a:p>
            <a:pPr fontAlgn="base"/>
            <a:r>
              <a:rPr lang="fi-FI" sz="1800" dirty="0"/>
              <a:t>Miten eri tavoin kirkot ja uskonnolliset järjestöt toimivat yhteiskunnassa? 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969" y="1718860"/>
            <a:ext cx="9489831" cy="779013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rgbClr val="D4117F"/>
                </a:solidFill>
              </a:rPr>
              <a:t>Johdattavat kysymykset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98232805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81" y="210230"/>
            <a:ext cx="6806194" cy="1435100"/>
          </a:xfrm>
        </p:spPr>
        <p:txBody>
          <a:bodyPr>
            <a:noAutofit/>
          </a:bodyPr>
          <a:lstStyle/>
          <a:p>
            <a:pPr algn="ctr" fontAlgn="base"/>
            <a:r>
              <a:rPr lang="fi-FI" sz="3600" b="1" dirty="0">
                <a:solidFill>
                  <a:srgbClr val="D4117F"/>
                </a:solidFill>
              </a:rPr>
              <a:t>Uskonnon vaikutus hyvinvointiyhteiskunnan kehittymiseen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F4653F0B-31C0-4D4D-89CB-F2962A3FE3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14731" y="1911377"/>
            <a:ext cx="7386129" cy="3316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800" b="1" dirty="0" err="1"/>
              <a:t>Evankelis</a:t>
            </a:r>
            <a:r>
              <a:rPr lang="fi-FI" sz="1800" b="1" dirty="0"/>
              <a:t>-luterilaiset seurakunnat</a:t>
            </a:r>
          </a:p>
          <a:p>
            <a:r>
              <a:rPr lang="fi-FI" sz="1800" dirty="0"/>
              <a:t>vastasivat pitkään köyhäinhoidosta ja opetuksesta</a:t>
            </a:r>
          </a:p>
          <a:p>
            <a:pPr marL="0" indent="0">
              <a:buNone/>
            </a:pPr>
            <a:r>
              <a:rPr lang="fi-FI" sz="1800" b="1" dirty="0"/>
              <a:t>Kirkollinen diakonityö</a:t>
            </a:r>
          </a:p>
          <a:p>
            <a:r>
              <a:rPr lang="fi-FI" sz="1800" dirty="0"/>
              <a:t>historia ulottuu 1800-luvulle</a:t>
            </a:r>
          </a:p>
          <a:p>
            <a:pPr marL="0" indent="0">
              <a:buNone/>
            </a:pPr>
            <a:r>
              <a:rPr lang="fi-FI" sz="1800" b="1" dirty="0"/>
              <a:t>Hyvinvointivaltio ja luterilaisuus</a:t>
            </a:r>
          </a:p>
          <a:p>
            <a:r>
              <a:rPr lang="fi-FI" sz="1800" dirty="0"/>
              <a:t>yhteneviä arvoja</a:t>
            </a:r>
          </a:p>
          <a:p>
            <a:pPr marL="0" indent="0">
              <a:buNone/>
            </a:pPr>
            <a:r>
              <a:rPr lang="fi-FI" sz="1800" b="1" dirty="0"/>
              <a:t>Nykytilanne</a:t>
            </a:r>
          </a:p>
          <a:p>
            <a:r>
              <a:rPr lang="fi-FI" sz="1800" dirty="0"/>
              <a:t>esimerkiksi Suomen </a:t>
            </a:r>
            <a:r>
              <a:rPr lang="fi-FI" sz="1800" dirty="0" err="1"/>
              <a:t>evankelis</a:t>
            </a:r>
            <a:r>
              <a:rPr lang="fi-FI" sz="1800" dirty="0"/>
              <a:t>-luterilaisen kirkon tuki- ja työmuodot täydentävät julkisia sekä yksityisiä palveluja</a:t>
            </a:r>
          </a:p>
          <a:p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27E369B-E9C5-D84B-A8FE-BEB138B56D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900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3736523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951" y="402956"/>
            <a:ext cx="5576001" cy="1623615"/>
          </a:xfrm>
        </p:spPr>
        <p:txBody>
          <a:bodyPr>
            <a:noAutofit/>
          </a:bodyPr>
          <a:lstStyle/>
          <a:p>
            <a:pPr fontAlgn="base"/>
            <a:r>
              <a:rPr lang="fi-FI" sz="3600" b="1" dirty="0">
                <a:solidFill>
                  <a:srgbClr val="D4117F"/>
                </a:solidFill>
              </a:rPr>
              <a:t>Yhteiskunnan sektorit 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1DA5417-CED7-F240-9ADB-E9FE18911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509" y="1834072"/>
            <a:ext cx="6717229" cy="4620972"/>
          </a:xfrm>
        </p:spPr>
        <p:txBody>
          <a:bodyPr>
            <a:normAutofit/>
          </a:bodyPr>
          <a:lstStyle/>
          <a:p>
            <a:pPr fontAlgn="base"/>
            <a:r>
              <a:rPr lang="fi-FI" sz="1800" dirty="0"/>
              <a:t>Ensimmäinen sektori: kaupalliset yritykset ja markkinat </a:t>
            </a:r>
          </a:p>
          <a:p>
            <a:pPr fontAlgn="base"/>
            <a:r>
              <a:rPr lang="fi-FI" sz="1800" dirty="0"/>
              <a:t>Toinen sektori eli julkinen sektori: valtio ja kunnat </a:t>
            </a:r>
          </a:p>
          <a:p>
            <a:pPr fontAlgn="base"/>
            <a:r>
              <a:rPr lang="fi-FI" sz="1800" dirty="0"/>
              <a:t>Kolmas sektori: kansalaisjärjestöt ja vapaaehtoinen kansalaistoiminta sekä uskonnolliset yhteisöt </a:t>
            </a:r>
          </a:p>
          <a:p>
            <a:pPr fontAlgn="base"/>
            <a:r>
              <a:rPr lang="fi-FI" sz="1800" dirty="0"/>
              <a:t>Neljäs sektori: perhe ja kotitaloudet sekä ihmissuhteet 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446344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015" y="1564902"/>
            <a:ext cx="6317673" cy="47175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800" b="1" dirty="0"/>
              <a:t>Yhdenvertaisuuslaki</a:t>
            </a:r>
          </a:p>
          <a:p>
            <a:r>
              <a:rPr lang="fi-FI" sz="1800" dirty="0"/>
              <a:t>tavoitteena syrjinnän ehkäiseminen</a:t>
            </a:r>
          </a:p>
          <a:p>
            <a:pPr marL="0" indent="0">
              <a:buNone/>
            </a:pPr>
            <a:r>
              <a:rPr lang="fi-FI" sz="1800" b="1" dirty="0"/>
              <a:t>Kristinusko</a:t>
            </a:r>
          </a:p>
          <a:p>
            <a:r>
              <a:rPr lang="fi-FI" sz="1800" dirty="0"/>
              <a:t>vaikuttanut työ- ja vapaapäivien jaksotukseen sekä juhlapyhiin</a:t>
            </a:r>
          </a:p>
          <a:p>
            <a:pPr marL="0" indent="0">
              <a:buNone/>
            </a:pPr>
            <a:r>
              <a:rPr lang="fi-FI" sz="1800" b="1" dirty="0"/>
              <a:t>Vakaumus</a:t>
            </a:r>
          </a:p>
          <a:p>
            <a:r>
              <a:rPr lang="fi-FI" sz="1800" dirty="0"/>
              <a:t>voi vaikuttaa työtehtävien suorittamiseen, vaikka pääsääntöisesti työntekijän tulee tehdä hänelle osoitetut tehtävät</a:t>
            </a:r>
          </a:p>
          <a:p>
            <a:pPr marL="0" indent="0">
              <a:buNone/>
            </a:pPr>
            <a:r>
              <a:rPr lang="fi-FI" sz="1800" b="1" dirty="0"/>
              <a:t>Yhteistyö</a:t>
            </a:r>
          </a:p>
          <a:p>
            <a:r>
              <a:rPr lang="fi-FI" sz="1800" dirty="0"/>
              <a:t>esimerkiksi Suomen </a:t>
            </a:r>
            <a:r>
              <a:rPr lang="fi-FI" sz="1800" dirty="0" err="1"/>
              <a:t>evankelis</a:t>
            </a:r>
            <a:r>
              <a:rPr lang="fi-FI" sz="1800" dirty="0"/>
              <a:t>-luterilaisella kirkolla yhteistyötä työpaikkojen kanssa</a:t>
            </a:r>
          </a:p>
          <a:p>
            <a:pPr marL="0" indent="0">
              <a:buNone/>
            </a:pPr>
            <a:r>
              <a:rPr lang="fi-FI" sz="1800" b="1" dirty="0"/>
              <a:t>Taloudellinen apu</a:t>
            </a:r>
          </a:p>
          <a:p>
            <a:r>
              <a:rPr lang="fi-FI" sz="1800" dirty="0"/>
              <a:t>huonoina taloudellisina aikoina kirkkojen ja uskonnollisten yhdyskuntien antama taloudellinen apu korostuu</a:t>
            </a:r>
          </a:p>
          <a:p>
            <a:pPr marL="0" indent="0" fontAlgn="base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015" y="304000"/>
            <a:ext cx="4799215" cy="1015870"/>
          </a:xfrm>
        </p:spPr>
        <p:txBody>
          <a:bodyPr>
            <a:noAutofit/>
          </a:bodyPr>
          <a:lstStyle/>
          <a:p>
            <a:pPr fontAlgn="base"/>
            <a:r>
              <a:rPr lang="fi-FI" sz="3600" b="1" dirty="0">
                <a:solidFill>
                  <a:srgbClr val="D4117F"/>
                </a:solidFill>
              </a:rPr>
              <a:t>Työ- ja talouselämä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693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411" y="1865083"/>
            <a:ext cx="7745380" cy="4461945"/>
          </a:xfrm>
        </p:spPr>
        <p:txBody>
          <a:bodyPr>
            <a:normAutofit/>
          </a:bodyPr>
          <a:lstStyle/>
          <a:p>
            <a:r>
              <a:rPr lang="fi-FI" sz="1800" dirty="0"/>
              <a:t>valtiokirkkojärjestelmä</a:t>
            </a:r>
          </a:p>
          <a:p>
            <a:pPr lvl="1"/>
            <a:r>
              <a:rPr lang="fi-FI" sz="1800" dirty="0"/>
              <a:t>kirkolla lakiin perustuva erityisasema</a:t>
            </a:r>
          </a:p>
          <a:p>
            <a:r>
              <a:rPr lang="fi-FI" sz="1800" dirty="0"/>
              <a:t>kansankirkkojärjestelmä</a:t>
            </a:r>
          </a:p>
          <a:p>
            <a:pPr lvl="1"/>
            <a:r>
              <a:rPr lang="fi-FI" sz="1800" dirty="0"/>
              <a:t>kirkolla erityisasema, mutta se voi päättää asioistaan itsenäisesti</a:t>
            </a:r>
          </a:p>
          <a:p>
            <a:r>
              <a:rPr lang="fi-FI" sz="1800" dirty="0"/>
              <a:t>yhteistyösopimusmalli</a:t>
            </a:r>
          </a:p>
          <a:p>
            <a:pPr lvl="1"/>
            <a:r>
              <a:rPr lang="fi-FI" sz="1800" dirty="0"/>
              <a:t>suhteet määritellään erillisillä sopimuksilla</a:t>
            </a:r>
          </a:p>
          <a:p>
            <a:r>
              <a:rPr lang="fi-FI" sz="1800" dirty="0"/>
              <a:t>Suomi</a:t>
            </a:r>
          </a:p>
          <a:p>
            <a:pPr lvl="1"/>
            <a:r>
              <a:rPr lang="fi-FI" sz="1800" dirty="0"/>
              <a:t>Suomen itsenäistyttyä valtiosta uskonnollisesti puolueeton ja sitoutumaton</a:t>
            </a:r>
          </a:p>
          <a:p>
            <a:pPr lvl="1"/>
            <a:r>
              <a:rPr lang="fi-FI" sz="1800" dirty="0"/>
              <a:t>vuonna 1923 Suomen </a:t>
            </a:r>
            <a:r>
              <a:rPr lang="fi-FI" sz="1800" dirty="0" err="1"/>
              <a:t>evankelis</a:t>
            </a:r>
            <a:r>
              <a:rPr lang="fi-FI" sz="1800" dirty="0"/>
              <a:t>-luterilaisen ja Suomen ortodoksisen kirkon aseman vahvistaminen</a:t>
            </a:r>
          </a:p>
          <a:p>
            <a:pPr marL="0" indent="0" fontAlgn="base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411" y="1005116"/>
            <a:ext cx="5742615" cy="859967"/>
          </a:xfrm>
        </p:spPr>
        <p:txBody>
          <a:bodyPr>
            <a:noAutofit/>
          </a:bodyPr>
          <a:lstStyle/>
          <a:p>
            <a:pPr fontAlgn="base"/>
            <a:r>
              <a:rPr lang="fi-FI" sz="3600" b="1" dirty="0">
                <a:solidFill>
                  <a:srgbClr val="D4117F"/>
                </a:solidFill>
              </a:rPr>
              <a:t>Uskonnollisten yhteisöjen ja valtion suhteet</a:t>
            </a:r>
            <a:br>
              <a:rPr lang="fi-FI" sz="3200" b="1" dirty="0"/>
            </a:br>
            <a:br>
              <a:rPr lang="fi-FI" sz="3200" b="1" dirty="0"/>
            </a:br>
            <a:endParaRPr lang="fi-FI" sz="3600" b="1" dirty="0">
              <a:solidFill>
                <a:srgbClr val="D4117F"/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6467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430" y="1827806"/>
            <a:ext cx="6674023" cy="3761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800" b="1" dirty="0"/>
              <a:t>Kristillisdemokraatit</a:t>
            </a:r>
          </a:p>
          <a:p>
            <a:r>
              <a:rPr lang="fi-FI" sz="1800" dirty="0"/>
              <a:t>perustuu kristillisiin arvoihin</a:t>
            </a:r>
          </a:p>
          <a:p>
            <a:pPr marL="0" indent="0">
              <a:buNone/>
            </a:pPr>
            <a:r>
              <a:rPr lang="fi-FI" sz="1800" b="1" dirty="0"/>
              <a:t>Muut puolueet</a:t>
            </a:r>
          </a:p>
          <a:p>
            <a:r>
              <a:rPr lang="fi-FI" sz="1800" dirty="0"/>
              <a:t>suurimmalla osalla puolueista uskontopoliittisia linjauksia</a:t>
            </a:r>
          </a:p>
          <a:p>
            <a:pPr marL="0" indent="0">
              <a:buNone/>
            </a:pPr>
            <a:r>
              <a:rPr lang="fi-FI" sz="1800" b="1" dirty="0"/>
              <a:t>Valtiopäivät</a:t>
            </a:r>
          </a:p>
          <a:p>
            <a:r>
              <a:rPr lang="fi-FI" sz="1800" dirty="0"/>
              <a:t>avataan ja päätetään jumalanpalveluksella</a:t>
            </a:r>
          </a:p>
          <a:p>
            <a:r>
              <a:rPr lang="fi-FI" sz="1800" dirty="0"/>
              <a:t>vaihtoehtoisesti tunnustukseton juhlatilaisuus</a:t>
            </a:r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57" y="392706"/>
            <a:ext cx="5750943" cy="1435100"/>
          </a:xfrm>
        </p:spPr>
        <p:txBody>
          <a:bodyPr>
            <a:noAutofit/>
          </a:bodyPr>
          <a:lstStyle/>
          <a:p>
            <a:pPr algn="ctr" fontAlgn="base"/>
            <a:r>
              <a:rPr lang="fi-FI" sz="3600" b="1" dirty="0">
                <a:solidFill>
                  <a:srgbClr val="D4117F"/>
                </a:solidFill>
              </a:rPr>
              <a:t>Politiikka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8700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2648" y="1827806"/>
            <a:ext cx="6489988" cy="3761836"/>
          </a:xfrm>
        </p:spPr>
        <p:txBody>
          <a:bodyPr>
            <a:normAutofit/>
          </a:bodyPr>
          <a:lstStyle/>
          <a:p>
            <a:r>
              <a:rPr lang="fi-FI" sz="1800" dirty="0"/>
              <a:t>lapset ja nuoret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800" dirty="0"/>
              <a:t>opiskelevat uskontoa tai elämänkatsomustietoa</a:t>
            </a:r>
          </a:p>
          <a:p>
            <a:r>
              <a:rPr lang="fi-FI" sz="1800" dirty="0"/>
              <a:t>eri uskontoperinteet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800" dirty="0"/>
              <a:t>näkyvät esimerkiksi juhlissa ja ruokailussa</a:t>
            </a:r>
          </a:p>
          <a:p>
            <a:r>
              <a:rPr lang="en-GB" sz="1800" dirty="0" err="1"/>
              <a:t>kirkot</a:t>
            </a:r>
            <a:r>
              <a:rPr lang="en-GB" sz="1800" dirty="0"/>
              <a:t> </a:t>
            </a:r>
            <a:r>
              <a:rPr lang="en-GB" sz="1800" dirty="0" err="1"/>
              <a:t>ja</a:t>
            </a:r>
            <a:r>
              <a:rPr lang="en-GB" sz="1800" dirty="0"/>
              <a:t> </a:t>
            </a:r>
            <a:r>
              <a:rPr lang="en-GB" sz="1800" dirty="0" err="1"/>
              <a:t>uskonnolliset</a:t>
            </a:r>
            <a:r>
              <a:rPr lang="en-GB" sz="1800" dirty="0"/>
              <a:t> </a:t>
            </a:r>
            <a:r>
              <a:rPr lang="en-GB" sz="1800" dirty="0" err="1"/>
              <a:t>yhteisöt</a:t>
            </a:r>
            <a:r>
              <a:rPr lang="en-GB" sz="1800" dirty="0"/>
              <a:t> </a:t>
            </a:r>
            <a:r>
              <a:rPr lang="en-GB" sz="1800" dirty="0" err="1"/>
              <a:t>joidenkin</a:t>
            </a:r>
            <a:r>
              <a:rPr lang="en-GB" sz="1800" dirty="0"/>
              <a:t> </a:t>
            </a:r>
            <a:r>
              <a:rPr lang="en-GB" sz="1800" dirty="0" err="1"/>
              <a:t>koulujen</a:t>
            </a:r>
            <a:r>
              <a:rPr lang="en-GB" sz="1800" dirty="0"/>
              <a:t> </a:t>
            </a:r>
            <a:r>
              <a:rPr lang="en-GB" sz="1800" dirty="0" err="1"/>
              <a:t>ja</a:t>
            </a:r>
            <a:r>
              <a:rPr lang="en-GB" sz="1800" dirty="0"/>
              <a:t> </a:t>
            </a:r>
            <a:r>
              <a:rPr lang="en-GB" sz="1800" dirty="0" err="1"/>
              <a:t>opistojen</a:t>
            </a:r>
            <a:r>
              <a:rPr lang="en-GB" sz="1800" dirty="0"/>
              <a:t> </a:t>
            </a:r>
            <a:r>
              <a:rPr lang="en-GB" sz="1800" dirty="0" err="1"/>
              <a:t>taustavaikuttajia</a:t>
            </a:r>
            <a:endParaRPr lang="en-GB" sz="1800" dirty="0"/>
          </a:p>
          <a:p>
            <a:endParaRPr lang="fi-FI" sz="1800" dirty="0"/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57" y="392706"/>
            <a:ext cx="5750943" cy="1435100"/>
          </a:xfrm>
        </p:spPr>
        <p:txBody>
          <a:bodyPr>
            <a:noAutofit/>
          </a:bodyPr>
          <a:lstStyle/>
          <a:p>
            <a:pPr algn="ctr" fontAlgn="base"/>
            <a:r>
              <a:rPr lang="fi-FI" sz="3600" b="1" dirty="0">
                <a:solidFill>
                  <a:srgbClr val="D4117F"/>
                </a:solidFill>
              </a:rPr>
              <a:t>Koulutus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2877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430" y="1827806"/>
            <a:ext cx="6674023" cy="3761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800" b="1" dirty="0"/>
              <a:t>Suomen </a:t>
            </a:r>
            <a:r>
              <a:rPr lang="fi-FI" sz="1800" b="1" dirty="0" err="1"/>
              <a:t>evankelis</a:t>
            </a:r>
            <a:r>
              <a:rPr lang="fi-FI" sz="1800" b="1" dirty="0"/>
              <a:t>-luterilainen kirkko ja Suomen ortodoksikirkko</a:t>
            </a:r>
          </a:p>
          <a:p>
            <a:r>
              <a:rPr lang="fi-FI" sz="1800" dirty="0" err="1"/>
              <a:t>e﻿simerkiksi</a:t>
            </a:r>
            <a:r>
              <a:rPr lang="fi-FI" sz="1800" dirty="0"/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800" dirty="0"/>
              <a:t>lapsi- ja nuorisotyö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800" dirty="0" err="1"/>
              <a:t>evankelis</a:t>
            </a:r>
            <a:r>
              <a:rPr lang="fi-FI" sz="1800" dirty="0"/>
              <a:t>-luterilaisella kirkolla perheneuvontaa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800" dirty="0"/>
              <a:t>kulttuurihistoriallisesti arvokkaiden rakennuksien ylläpito</a:t>
            </a:r>
          </a:p>
          <a:p>
            <a:r>
              <a:rPr lang="fi-FI" sz="1800" dirty="0"/>
              <a:t>useat uskonnolliset yhdyskunnat, yhteisöt ja järjestöt tarjoavat esimerkiksi sosiaalipalveluja sekä ruoka-apua</a:t>
            </a:r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57" y="392706"/>
            <a:ext cx="5750943" cy="1435100"/>
          </a:xfrm>
        </p:spPr>
        <p:txBody>
          <a:bodyPr>
            <a:noAutofit/>
          </a:bodyPr>
          <a:lstStyle/>
          <a:p>
            <a:pPr algn="ctr" fontAlgn="base"/>
            <a:r>
              <a:rPr lang="fi-FI" sz="3600" b="1" dirty="0">
                <a:solidFill>
                  <a:srgbClr val="D4117F"/>
                </a:solidFill>
              </a:rPr>
              <a:t>Kirkot ja järjestöt yhteiskunnallisina toimijoina</a:t>
            </a:r>
            <a:br>
              <a:rPr lang="fi-FI" sz="3600" b="1" dirty="0"/>
            </a:br>
            <a:endParaRPr lang="fi-FI" sz="3600" b="1" dirty="0">
              <a:solidFill>
                <a:srgbClr val="D4117F"/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50337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334</Words>
  <Application>Microsoft Office PowerPoint</Application>
  <PresentationFormat>Laajakuva</PresentationFormat>
  <Paragraphs>79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Helvetica</vt:lpstr>
      <vt:lpstr>Office-teema</vt:lpstr>
      <vt:lpstr>7 Uskonto suomalaisen yhteiskunnan eri alueilla  </vt:lpstr>
      <vt:lpstr>Johdattavat kysymykset</vt:lpstr>
      <vt:lpstr>Uskonnon vaikutus hyvinvointiyhteiskunnan kehittymiseen</vt:lpstr>
      <vt:lpstr>Yhteiskunnan sektorit </vt:lpstr>
      <vt:lpstr>Työ- ja talouselämä</vt:lpstr>
      <vt:lpstr>Uskonnollisten yhteisöjen ja valtion suhteet  </vt:lpstr>
      <vt:lpstr>Politiikka</vt:lpstr>
      <vt:lpstr>Koulutus</vt:lpstr>
      <vt:lpstr>Kirkot ja järjestöt yhteiskunnallisina toimijoina </vt:lpstr>
      <vt:lpstr>Uskonto ja neljäs sektori  </vt:lpstr>
      <vt:lpstr>Keskeiset käsitteet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 Juutalaisuuden kehitys ja pyhä kirjallisuus</dc:title>
  <dc:creator>Taina Nyström</dc:creator>
  <cp:lastModifiedBy>Syrjäläinen Jarno Antero</cp:lastModifiedBy>
  <cp:revision>29</cp:revision>
  <dcterms:created xsi:type="dcterms:W3CDTF">2020-12-18T16:05:32Z</dcterms:created>
  <dcterms:modified xsi:type="dcterms:W3CDTF">2026-03-12T07:47:02Z</dcterms:modified>
</cp:coreProperties>
</file>