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84" r:id="rId4"/>
    <p:sldId id="278" r:id="rId5"/>
    <p:sldId id="279" r:id="rId6"/>
    <p:sldId id="280" r:id="rId7"/>
    <p:sldId id="281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9"/>
    <p:restoredTop sz="94697"/>
  </p:normalViewPr>
  <p:slideViewPr>
    <p:cSldViewPr snapToGrid="0" snapToObjects="1">
      <p:cViewPr varScale="1">
        <p:scale>
          <a:sx n="73" d="100"/>
          <a:sy n="73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86B656-8675-C94F-9BC8-FE3DC3089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9400C0E-9A47-E34F-94C9-38A837EB9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F88854-BA89-E141-A9E0-B1FB9E6C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FA4527-3F77-D342-809D-0FD2ED76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506E50-1303-7048-9619-5C541A68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679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2DE66E-701D-004A-BD20-0AC779460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3E1CB3-2B4A-7E4B-99C7-1AD7DA55A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14DED5-F33A-7240-8A13-7C3DB051F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B3C730-B3F9-7346-BDFF-02977D9EF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2E4513-2EC1-3144-B1E9-A90AF4E93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941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D312641-3116-7940-B0EA-2A831CFDA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5B1812E-39B2-4A47-8AF0-43106CD45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AF1832-07AD-034D-AC2F-15C105EC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582107-E811-E840-8DA9-7E45B865D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8AAB53-EF72-5942-84CB-569299FB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7076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68" y="2071262"/>
            <a:ext cx="11086228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C510-0933-0342-9AFF-9978B941BD0F}" type="datetime3">
              <a:rPr lang="fi-FI" smtClean="0"/>
              <a:t>28/1/22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838833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CC0E33-4D91-8946-A13E-900F8FE7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61F37D-1191-1C47-A03E-5D7504074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752D48-8981-D54A-A738-05B61231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7D9378-2DF4-D347-83BB-93D7BE71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EBCD9A-F852-7549-B403-124858B1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39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907977-FC7D-6F48-9740-98934C22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729DED2-48CA-AF47-8473-2C35F5D84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C9D3E6-DD62-AC47-9B43-4FFE852D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E4723B-A0E5-C940-911B-E525C978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AD7E0E-BC1F-9C47-A912-A905ED9B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14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46DE2A-0382-5F43-B904-887A3FC2A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ED3B2C-753E-7546-9175-94197E9D1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10BDFD5-0A16-724B-8E3A-96DA5698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94B5722-E518-D54D-849C-8385DA91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B414A86-B495-3F42-B1A3-2FA117061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218EBA1-CA1C-8F45-8F30-88486C5E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154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BD355-B426-5C4A-8D10-EE52C9CC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C76E14E-26A2-434C-852A-30195D3B4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97E38DA-C71C-B645-9923-43BA3E1C0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17A4FBD-BC48-6848-8012-254E36CAF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63C9546-3481-F445-8A33-CD80832EE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9135B3B-E7F2-684F-8A77-8BA982B3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BD37323-E74C-7242-8B0C-9C5F9F4D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B9D8852-1324-C644-AEAB-499CBBC2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494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CE652A-68F8-3044-9AD8-66081C46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16898EB-3707-D44D-8E1D-9C1A46F2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57BC782-70A1-8345-B9E9-6297FF75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4AA2695-C18A-D544-A346-FDC0A296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414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CDCE572-09FB-B946-B00E-2D4175F27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2E6CF13-ED86-154A-A7FD-64C6A0A5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CAA1792-F569-8E49-91D9-E1C05D8A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106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0A3DFD-BBBF-B84A-9431-6982EC053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D3FBFD-9D76-9142-838D-17BF5871B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596CA3E-3B3B-264F-AE48-681798507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CABBB2D-6091-224C-8231-56254E56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0E5050-6211-0D4C-AE13-7C4A90C4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FB9F5AB-D787-7245-8441-7FFBC6F7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278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F7E096-74A8-4B44-98CA-C093E9E67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8E9FB78-55BC-B64F-9883-961FE3B9E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89CE492-AF16-BA44-8D48-424AECC6C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383C03C-877C-8C4D-9509-E6360BAA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A26A640-A1F8-7F49-8986-A77C82C8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299F283-53F3-3442-B793-B36402DA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84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09F0251-5AB6-574D-A54B-22799A3C6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2706E14-1E30-7D41-B892-A512456FE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03326C-175E-754B-A0BF-ADA113747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0F2D-F1D0-864D-85B4-6ED5A54B5465}" type="datetimeFigureOut">
              <a:rPr lang="fi-FI" smtClean="0"/>
              <a:t>28.1.2022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CF998E-A883-1347-BFC8-8621CB965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A65917-CF06-6842-AD9C-CBFBF49E0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63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622C57C-0310-CE4B-A73C-FAAC3A826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512" r="2004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E847901-C4D9-524C-9D42-7BEB6E38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/>
              <a:t>4 </a:t>
            </a:r>
            <a:r>
              <a:rPr lang="en-US" b="1" dirty="0" err="1"/>
              <a:t>Uskonnon</a:t>
            </a:r>
            <a:r>
              <a:rPr lang="en-US" b="1" dirty="0"/>
              <a:t> </a:t>
            </a:r>
            <a:r>
              <a:rPr lang="en-US" b="1" dirty="0" err="1"/>
              <a:t>vaikutus</a:t>
            </a:r>
            <a:r>
              <a:rPr lang="en-US" b="1" dirty="0"/>
              <a:t> </a:t>
            </a:r>
            <a:r>
              <a:rPr lang="en-US" b="1" dirty="0" err="1"/>
              <a:t>kulttuuriin</a:t>
            </a:r>
            <a:r>
              <a:rPr lang="en-US" b="1" dirty="0"/>
              <a:t> ja </a:t>
            </a:r>
            <a:r>
              <a:rPr lang="en-US" b="1" dirty="0" err="1"/>
              <a:t>yhteiskuntaan</a:t>
            </a:r>
            <a: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  <a:t/>
            </a:r>
            <a:b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A9A4763-3FFD-B04A-B593-B105858AB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Sivut 44–51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07D6817-9B74-7F4B-9AFF-327AD0AED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892" y="6371772"/>
            <a:ext cx="1714500" cy="23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80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969" y="2575932"/>
            <a:ext cx="7768544" cy="3496658"/>
          </a:xfrm>
        </p:spPr>
        <p:txBody>
          <a:bodyPr>
            <a:normAutofit/>
          </a:bodyPr>
          <a:lstStyle/>
          <a:p>
            <a:r>
              <a:rPr lang="fi-FI" sz="1800" dirty="0"/>
              <a:t>Miten hindulaisuus näkyy arkkitehtuurissa ja kuvataiteessa?</a:t>
            </a:r>
          </a:p>
          <a:p>
            <a:r>
              <a:rPr lang="fi-FI" sz="1800" dirty="0"/>
              <a:t>Mikä on kastijärjestelmän sisältö ja merkitys?</a:t>
            </a:r>
          </a:p>
          <a:p>
            <a:r>
              <a:rPr lang="fi-FI" sz="1800" dirty="0"/>
              <a:t>Miten hindulaisuus vaikuttaa politiikassa?</a:t>
            </a:r>
          </a:p>
          <a:p>
            <a:r>
              <a:rPr lang="fi-FI" sz="1800" dirty="0"/>
              <a:t>Miten länsimaissa on tulkittu ja sovellettu hindulaisia oppeja?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969" y="1718860"/>
            <a:ext cx="9489831" cy="77901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2"/>
                </a:solidFill>
              </a:rPr>
              <a:t>Johdattavat kysymykset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28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02" y="1686064"/>
            <a:ext cx="7098321" cy="434538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800" dirty="0" err="1"/>
              <a:t>temppelit</a:t>
            </a:r>
            <a:r>
              <a:rPr lang="en-US" sz="1800" dirty="0"/>
              <a:t> </a:t>
            </a:r>
            <a:r>
              <a:rPr lang="en-US" sz="1800" dirty="0" err="1"/>
              <a:t>hyvin</a:t>
            </a:r>
            <a:r>
              <a:rPr lang="en-US" sz="1800" dirty="0"/>
              <a:t> </a:t>
            </a:r>
            <a:r>
              <a:rPr lang="en-US" sz="1800" dirty="0" err="1"/>
              <a:t>erilaisia</a:t>
            </a:r>
            <a:r>
              <a:rPr lang="en-US" sz="1800" dirty="0"/>
              <a:t> – </a:t>
            </a:r>
            <a:r>
              <a:rPr lang="en-US" sz="1800" dirty="0" err="1"/>
              <a:t>suurista</a:t>
            </a:r>
            <a:r>
              <a:rPr lang="en-US" sz="1800" dirty="0"/>
              <a:t> </a:t>
            </a:r>
            <a:r>
              <a:rPr lang="en-US" sz="1800" dirty="0" err="1"/>
              <a:t>rakennuskomplekseista</a:t>
            </a:r>
            <a:r>
              <a:rPr lang="en-US" sz="1800" dirty="0"/>
              <a:t> </a:t>
            </a:r>
            <a:r>
              <a:rPr lang="en-US" sz="1800" dirty="0" err="1"/>
              <a:t>pieniin</a:t>
            </a:r>
            <a:r>
              <a:rPr lang="en-US" sz="1800" dirty="0"/>
              <a:t> </a:t>
            </a:r>
            <a:r>
              <a:rPr lang="en-US" sz="1800" dirty="0" err="1"/>
              <a:t>palvontapisteisiin</a:t>
            </a:r>
            <a:endParaRPr lang="en-US" sz="1800" dirty="0"/>
          </a:p>
          <a:p>
            <a:pPr>
              <a:lnSpc>
                <a:spcPct val="140000"/>
              </a:lnSpc>
            </a:pPr>
            <a:r>
              <a:rPr lang="en-US" sz="1800" dirty="0" err="1"/>
              <a:t>temppeli</a:t>
            </a:r>
            <a:r>
              <a:rPr lang="en-US" sz="1800" dirty="0"/>
              <a:t> </a:t>
            </a:r>
            <a:r>
              <a:rPr lang="en-US" sz="1800" dirty="0" err="1"/>
              <a:t>universumin</a:t>
            </a:r>
            <a:r>
              <a:rPr lang="en-US" sz="1800" dirty="0"/>
              <a:t> </a:t>
            </a:r>
            <a:r>
              <a:rPr lang="en-US" sz="1800" dirty="0" err="1"/>
              <a:t>pienoismalli</a:t>
            </a:r>
            <a:endParaRPr lang="en-US" sz="1800" dirty="0"/>
          </a:p>
          <a:p>
            <a:pPr>
              <a:lnSpc>
                <a:spcPct val="140000"/>
              </a:lnSpc>
            </a:pPr>
            <a:r>
              <a:rPr lang="en-US" sz="1800" dirty="0" err="1"/>
              <a:t>ihmisten</a:t>
            </a:r>
            <a:r>
              <a:rPr lang="en-US" sz="1800" dirty="0"/>
              <a:t> ja </a:t>
            </a:r>
            <a:r>
              <a:rPr lang="en-US" sz="1800" dirty="0" err="1"/>
              <a:t>jumalten</a:t>
            </a:r>
            <a:r>
              <a:rPr lang="en-US" sz="1800" dirty="0"/>
              <a:t> </a:t>
            </a:r>
            <a:r>
              <a:rPr lang="en-US" sz="1800" dirty="0" err="1"/>
              <a:t>kohtaamispaikka</a:t>
            </a:r>
            <a:endParaRPr lang="en-US" sz="1800" dirty="0"/>
          </a:p>
          <a:p>
            <a:pPr>
              <a:lnSpc>
                <a:spcPct val="140000"/>
              </a:lnSpc>
            </a:pPr>
            <a:r>
              <a:rPr lang="en-US" sz="1800" dirty="0" err="1"/>
              <a:t>keskellä</a:t>
            </a:r>
            <a:r>
              <a:rPr lang="en-US" sz="1800" dirty="0"/>
              <a:t> </a:t>
            </a:r>
            <a:r>
              <a:rPr lang="en-US" sz="1800" dirty="0" err="1"/>
              <a:t>kohtutalo</a:t>
            </a:r>
            <a:r>
              <a:rPr lang="en-US" sz="1800" dirty="0"/>
              <a:t>, </a:t>
            </a:r>
            <a:r>
              <a:rPr lang="en-US" sz="1800" dirty="0" err="1"/>
              <a:t>jossa</a:t>
            </a:r>
            <a:r>
              <a:rPr lang="en-US" sz="1800" dirty="0"/>
              <a:t> </a:t>
            </a:r>
            <a:r>
              <a:rPr lang="en-US" sz="1800" dirty="0" err="1"/>
              <a:t>temppelin</a:t>
            </a:r>
            <a:r>
              <a:rPr lang="en-US" sz="1800" dirty="0"/>
              <a:t> </a:t>
            </a:r>
            <a:r>
              <a:rPr lang="en-US" sz="1800" dirty="0" err="1"/>
              <a:t>nimikkojumalan</a:t>
            </a:r>
            <a:r>
              <a:rPr lang="en-US" sz="1800" dirty="0"/>
              <a:t> </a:t>
            </a:r>
            <a:r>
              <a:rPr lang="en-US" sz="1800" dirty="0" err="1"/>
              <a:t>patsas</a:t>
            </a:r>
            <a:r>
              <a:rPr lang="en-US" sz="1800" dirty="0"/>
              <a:t> tai </a:t>
            </a:r>
            <a:r>
              <a:rPr lang="en-US" sz="1800" dirty="0" err="1"/>
              <a:t>kuva</a:t>
            </a:r>
            <a:endParaRPr lang="en-US" sz="1800" dirty="0"/>
          </a:p>
          <a:p>
            <a:pPr>
              <a:lnSpc>
                <a:spcPct val="140000"/>
              </a:lnSpc>
            </a:pPr>
            <a:r>
              <a:rPr lang="en-US" sz="1800" dirty="0" err="1"/>
              <a:t>monien</a:t>
            </a:r>
            <a:r>
              <a:rPr lang="en-US" sz="1800" dirty="0"/>
              <a:t> </a:t>
            </a:r>
            <a:r>
              <a:rPr lang="en-US" sz="1800" dirty="0" err="1"/>
              <a:t>eri</a:t>
            </a:r>
            <a:r>
              <a:rPr lang="en-US" sz="1800" dirty="0"/>
              <a:t> </a:t>
            </a:r>
            <a:r>
              <a:rPr lang="en-US" sz="1800" dirty="0" err="1"/>
              <a:t>jumalien</a:t>
            </a:r>
            <a:r>
              <a:rPr lang="en-US" sz="1800" dirty="0"/>
              <a:t> </a:t>
            </a:r>
            <a:r>
              <a:rPr lang="en-US" sz="1800" dirty="0" err="1"/>
              <a:t>kuvia</a:t>
            </a:r>
            <a:endParaRPr lang="en-US" sz="1800" dirty="0"/>
          </a:p>
          <a:p>
            <a:pPr>
              <a:lnSpc>
                <a:spcPct val="140000"/>
              </a:lnSpc>
            </a:pPr>
            <a:r>
              <a:rPr lang="en-US" sz="1800" dirty="0" err="1"/>
              <a:t>portin</a:t>
            </a:r>
            <a:r>
              <a:rPr lang="en-US" sz="1800" dirty="0"/>
              <a:t> </a:t>
            </a:r>
            <a:r>
              <a:rPr lang="en-US" sz="1800" dirty="0" err="1"/>
              <a:t>pielessä</a:t>
            </a:r>
            <a:r>
              <a:rPr lang="en-US" sz="1800" dirty="0"/>
              <a:t> </a:t>
            </a:r>
            <a:r>
              <a:rPr lang="en-US" sz="1800" dirty="0" err="1"/>
              <a:t>usein</a:t>
            </a:r>
            <a:r>
              <a:rPr lang="en-US" sz="1800" dirty="0"/>
              <a:t> </a:t>
            </a:r>
            <a:r>
              <a:rPr lang="en-US" sz="1800" dirty="0" err="1"/>
              <a:t>Gane</a:t>
            </a:r>
            <a:r>
              <a:rPr lang="fi-FI" sz="1800" dirty="0"/>
              <a:t>š</a:t>
            </a:r>
            <a:r>
              <a:rPr lang="en-US" sz="1800" dirty="0"/>
              <a:t>an </a:t>
            </a:r>
            <a:r>
              <a:rPr lang="en-US" sz="1800" dirty="0" err="1"/>
              <a:t>patsas</a:t>
            </a:r>
            <a:endParaRPr lang="en-US" sz="1800" dirty="0"/>
          </a:p>
          <a:p>
            <a:pPr>
              <a:lnSpc>
                <a:spcPct val="140000"/>
              </a:lnSpc>
            </a:pPr>
            <a:r>
              <a:rPr lang="en-US" sz="1800" dirty="0" err="1"/>
              <a:t>värejä</a:t>
            </a:r>
            <a:r>
              <a:rPr lang="en-US" sz="1800" dirty="0"/>
              <a:t> ja </a:t>
            </a:r>
            <a:r>
              <a:rPr lang="en-US" sz="1800" dirty="0" err="1"/>
              <a:t>koristeluja</a:t>
            </a:r>
            <a:endParaRPr lang="en-US" sz="1800" dirty="0"/>
          </a:p>
          <a:p>
            <a:pPr marL="0" indent="0" fontAlgn="base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02" y="292101"/>
            <a:ext cx="5561186" cy="1435100"/>
          </a:xfrm>
        </p:spPr>
        <p:txBody>
          <a:bodyPr>
            <a:normAutofit/>
          </a:bodyPr>
          <a:lstStyle/>
          <a:p>
            <a:pPr fontAlgn="base"/>
            <a:r>
              <a:rPr lang="en-US" sz="3600" b="1" dirty="0" err="1">
                <a:solidFill>
                  <a:srgbClr val="E46C0A"/>
                </a:solidFill>
              </a:rPr>
              <a:t>Hindulaiset</a:t>
            </a:r>
            <a:r>
              <a:rPr lang="en-US" sz="3600" b="1" dirty="0">
                <a:solidFill>
                  <a:srgbClr val="E46C0A"/>
                </a:solidFill>
              </a:rPr>
              <a:t> </a:t>
            </a:r>
            <a:r>
              <a:rPr lang="en-US" sz="3600" b="1" dirty="0" err="1">
                <a:solidFill>
                  <a:srgbClr val="E46C0A"/>
                </a:solidFill>
              </a:rPr>
              <a:t>temppelit</a:t>
            </a:r>
            <a:endParaRPr lang="fi-FI" sz="3600" b="1" dirty="0">
              <a:solidFill>
                <a:schemeClr val="accent2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95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365125"/>
            <a:ext cx="6229350" cy="1325563"/>
          </a:xfrm>
        </p:spPr>
        <p:txBody>
          <a:bodyPr>
            <a:normAutofit/>
          </a:bodyPr>
          <a:lstStyle/>
          <a:p>
            <a:pPr fontAlgn="base"/>
            <a:r>
              <a:rPr lang="en-US" sz="3600" b="1" dirty="0" err="1">
                <a:solidFill>
                  <a:srgbClr val="E46C0A"/>
                </a:solidFill>
              </a:rPr>
              <a:t>Hindulainen</a:t>
            </a:r>
            <a:r>
              <a:rPr lang="en-US" sz="3600" b="1" dirty="0">
                <a:solidFill>
                  <a:srgbClr val="E46C0A"/>
                </a:solidFill>
              </a:rPr>
              <a:t> </a:t>
            </a:r>
            <a:r>
              <a:rPr lang="en-US" sz="3600" b="1" dirty="0" err="1">
                <a:solidFill>
                  <a:srgbClr val="E46C0A"/>
                </a:solidFill>
              </a:rPr>
              <a:t>kuvataide</a:t>
            </a:r>
            <a:r>
              <a:rPr lang="en-US" sz="3600" b="1" dirty="0">
                <a:solidFill>
                  <a:srgbClr val="E46C0A"/>
                </a:solidFill>
              </a:rPr>
              <a:t>, </a:t>
            </a:r>
            <a:r>
              <a:rPr lang="en-US" sz="3600" b="1" dirty="0" err="1">
                <a:solidFill>
                  <a:srgbClr val="E46C0A"/>
                </a:solidFill>
              </a:rPr>
              <a:t>musiikki</a:t>
            </a:r>
            <a:r>
              <a:rPr lang="en-US" sz="3600" b="1" dirty="0">
                <a:solidFill>
                  <a:srgbClr val="E46C0A"/>
                </a:solidFill>
              </a:rPr>
              <a:t> ja </a:t>
            </a:r>
            <a:r>
              <a:rPr lang="en-US" sz="3600" b="1" dirty="0" err="1">
                <a:solidFill>
                  <a:srgbClr val="E46C0A"/>
                </a:solidFill>
              </a:rPr>
              <a:t>tanssi</a:t>
            </a:r>
            <a:endParaRPr lang="fi-FI" sz="3600" b="1" dirty="0">
              <a:solidFill>
                <a:schemeClr val="accent2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F4653F0B-31C0-4D4D-89CB-F2962A3FE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51" y="1800225"/>
            <a:ext cx="8858249" cy="469265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800" dirty="0" err="1"/>
              <a:t>kuvauskohteena</a:t>
            </a:r>
            <a:r>
              <a:rPr lang="en-US" sz="1800" dirty="0"/>
              <a:t> </a:t>
            </a:r>
            <a:r>
              <a:rPr lang="en-US" sz="1800" dirty="0" err="1"/>
              <a:t>jumalat</a:t>
            </a:r>
            <a:r>
              <a:rPr lang="en-US" sz="1800" dirty="0"/>
              <a:t>, </a:t>
            </a:r>
            <a:r>
              <a:rPr lang="en-US" sz="1800" dirty="0" err="1"/>
              <a:t>demonit</a:t>
            </a:r>
            <a:r>
              <a:rPr lang="en-US" sz="1800" dirty="0"/>
              <a:t> ja </a:t>
            </a:r>
            <a:r>
              <a:rPr lang="en-US" sz="1800" dirty="0" err="1"/>
              <a:t>eläin</a:t>
            </a:r>
            <a:r>
              <a:rPr lang="en-US" sz="1800" dirty="0"/>
              <a:t>- </a:t>
            </a:r>
            <a:r>
              <a:rPr lang="en-US" sz="1800" dirty="0" err="1"/>
              <a:t>sekä</a:t>
            </a:r>
            <a:r>
              <a:rPr lang="en-US" sz="1800" dirty="0"/>
              <a:t> </a:t>
            </a:r>
            <a:r>
              <a:rPr lang="en-US" sz="1800" dirty="0" err="1"/>
              <a:t>ihmishahmot</a:t>
            </a:r>
            <a:endParaRPr lang="en-US" sz="1800" dirty="0"/>
          </a:p>
          <a:p>
            <a:pPr>
              <a:lnSpc>
                <a:spcPct val="130000"/>
              </a:lnSpc>
            </a:pPr>
            <a:r>
              <a:rPr lang="en-US" sz="1800" dirty="0" err="1"/>
              <a:t>taiteen</a:t>
            </a:r>
            <a:r>
              <a:rPr lang="en-US" sz="1800" dirty="0"/>
              <a:t> </a:t>
            </a:r>
            <a:r>
              <a:rPr lang="en-US" sz="1800" dirty="0" err="1"/>
              <a:t>teko</a:t>
            </a:r>
            <a:r>
              <a:rPr lang="en-US" sz="1800" dirty="0"/>
              <a:t> </a:t>
            </a:r>
            <a:r>
              <a:rPr lang="en-US" sz="1800" dirty="0" err="1"/>
              <a:t>uskonnon</a:t>
            </a:r>
            <a:r>
              <a:rPr lang="en-US" sz="1800" dirty="0"/>
              <a:t> </a:t>
            </a:r>
            <a:r>
              <a:rPr lang="en-US" sz="1800" dirty="0" err="1"/>
              <a:t>harjoittamista</a:t>
            </a:r>
            <a:endParaRPr lang="en-US" sz="1800" dirty="0"/>
          </a:p>
          <a:p>
            <a:pPr>
              <a:lnSpc>
                <a:spcPct val="130000"/>
              </a:lnSpc>
            </a:pPr>
            <a:r>
              <a:rPr lang="en-US" sz="1800" dirty="0" err="1"/>
              <a:t>tekotapa</a:t>
            </a:r>
            <a:r>
              <a:rPr lang="en-US" sz="1800" dirty="0"/>
              <a:t> </a:t>
            </a:r>
            <a:r>
              <a:rPr lang="en-US" sz="1800" dirty="0" err="1"/>
              <a:t>tarkoin</a:t>
            </a:r>
            <a:r>
              <a:rPr lang="en-US" sz="1800" dirty="0"/>
              <a:t> </a:t>
            </a:r>
            <a:r>
              <a:rPr lang="en-US" sz="1800" dirty="0" err="1"/>
              <a:t>säädettyä</a:t>
            </a:r>
            <a:r>
              <a:rPr lang="en-US" sz="1800" dirty="0"/>
              <a:t> (mm. </a:t>
            </a:r>
            <a:r>
              <a:rPr lang="en-US" sz="1800" dirty="0" err="1"/>
              <a:t>mittasuhteet</a:t>
            </a:r>
            <a:r>
              <a:rPr lang="en-US" sz="1800" dirty="0"/>
              <a:t>, </a:t>
            </a:r>
            <a:r>
              <a:rPr lang="en-US" sz="1800" dirty="0" err="1"/>
              <a:t>symbolit</a:t>
            </a:r>
            <a:r>
              <a:rPr lang="en-US" sz="1800" dirty="0"/>
              <a:t> ja </a:t>
            </a:r>
            <a:r>
              <a:rPr lang="en-US" sz="1800" dirty="0" err="1"/>
              <a:t>värit</a:t>
            </a:r>
            <a:r>
              <a:rPr lang="en-US" sz="1800" dirty="0"/>
              <a:t>)</a:t>
            </a:r>
          </a:p>
          <a:p>
            <a:pPr>
              <a:lnSpc>
                <a:spcPct val="130000"/>
              </a:lnSpc>
            </a:pPr>
            <a:r>
              <a:rPr lang="en-US" sz="1800" dirty="0" err="1"/>
              <a:t>jumalan</a:t>
            </a:r>
            <a:r>
              <a:rPr lang="en-US" sz="1800" dirty="0"/>
              <a:t> </a:t>
            </a:r>
            <a:r>
              <a:rPr lang="en-US" sz="1800" dirty="0" err="1"/>
              <a:t>silmät</a:t>
            </a:r>
            <a:r>
              <a:rPr lang="en-US" sz="1800" dirty="0"/>
              <a:t> </a:t>
            </a:r>
            <a:r>
              <a:rPr lang="en-US" sz="1800" dirty="0" err="1"/>
              <a:t>keskeinen</a:t>
            </a:r>
            <a:r>
              <a:rPr lang="en-US" sz="1800" dirty="0"/>
              <a:t> </a:t>
            </a:r>
            <a:r>
              <a:rPr lang="en-US" sz="1800" dirty="0" err="1"/>
              <a:t>osa</a:t>
            </a:r>
            <a:r>
              <a:rPr lang="en-US" sz="1800" dirty="0"/>
              <a:t> </a:t>
            </a:r>
            <a:r>
              <a:rPr lang="en-US" sz="1800" dirty="0" err="1"/>
              <a:t>kuvaa</a:t>
            </a:r>
            <a:r>
              <a:rPr lang="en-US" sz="1800" dirty="0"/>
              <a:t>: </a:t>
            </a:r>
            <a:r>
              <a:rPr lang="en-US" sz="1800" dirty="0" err="1"/>
              <a:t>darsana</a:t>
            </a:r>
            <a:r>
              <a:rPr lang="en-US" sz="1800" dirty="0"/>
              <a:t> = </a:t>
            </a:r>
            <a:r>
              <a:rPr lang="en-US" sz="1800" dirty="0" err="1"/>
              <a:t>jumalan</a:t>
            </a:r>
            <a:r>
              <a:rPr lang="en-US" sz="1800" dirty="0"/>
              <a:t> </a:t>
            </a:r>
            <a:r>
              <a:rPr lang="en-US" sz="1800" dirty="0" err="1"/>
              <a:t>kohtaaminen</a:t>
            </a:r>
            <a:r>
              <a:rPr lang="en-US" sz="1800" dirty="0"/>
              <a:t> </a:t>
            </a:r>
            <a:r>
              <a:rPr lang="en-US" sz="1800" dirty="0" err="1"/>
              <a:t>silmiin</a:t>
            </a:r>
            <a:r>
              <a:rPr lang="en-US" sz="1800" dirty="0"/>
              <a:t> </a:t>
            </a:r>
            <a:r>
              <a:rPr lang="en-US" sz="1800" dirty="0" err="1"/>
              <a:t>katsomalla</a:t>
            </a:r>
            <a:endParaRPr lang="en-US" sz="1800" dirty="0"/>
          </a:p>
          <a:p>
            <a:pPr>
              <a:lnSpc>
                <a:spcPct val="130000"/>
              </a:lnSpc>
            </a:pPr>
            <a:r>
              <a:rPr lang="en-US" sz="1800" dirty="0" err="1"/>
              <a:t>musiikin</a:t>
            </a:r>
            <a:r>
              <a:rPr lang="en-US" sz="1800" dirty="0"/>
              <a:t> </a:t>
            </a:r>
            <a:r>
              <a:rPr lang="en-US" sz="1800" dirty="0" err="1"/>
              <a:t>vanhin</a:t>
            </a:r>
            <a:r>
              <a:rPr lang="en-US" sz="1800" dirty="0"/>
              <a:t> </a:t>
            </a:r>
            <a:r>
              <a:rPr lang="en-US" sz="1800" dirty="0" err="1"/>
              <a:t>perinne</a:t>
            </a:r>
            <a:r>
              <a:rPr lang="en-US" sz="1800" dirty="0"/>
              <a:t> </a:t>
            </a:r>
            <a:r>
              <a:rPr lang="en-US" sz="1800" dirty="0" err="1"/>
              <a:t>vedatekstien</a:t>
            </a:r>
            <a:r>
              <a:rPr lang="en-US" sz="1800" dirty="0"/>
              <a:t> </a:t>
            </a:r>
            <a:r>
              <a:rPr lang="en-US" sz="1800" dirty="0" err="1"/>
              <a:t>resitointi</a:t>
            </a:r>
            <a:endParaRPr lang="en-US" sz="1800" dirty="0"/>
          </a:p>
          <a:p>
            <a:pPr>
              <a:lnSpc>
                <a:spcPct val="130000"/>
              </a:lnSpc>
            </a:pPr>
            <a:r>
              <a:rPr lang="en-US" sz="1800" dirty="0" err="1"/>
              <a:t>musiikki</a:t>
            </a:r>
            <a:r>
              <a:rPr lang="en-US" sz="1800" dirty="0"/>
              <a:t> </a:t>
            </a:r>
            <a:r>
              <a:rPr lang="en-US" sz="1800" dirty="0" err="1"/>
              <a:t>puhdistautumisväline</a:t>
            </a:r>
            <a:endParaRPr lang="en-US" sz="1800" dirty="0"/>
          </a:p>
          <a:p>
            <a:pPr>
              <a:lnSpc>
                <a:spcPct val="130000"/>
              </a:lnSpc>
            </a:pPr>
            <a:r>
              <a:rPr lang="en-US" sz="1800" dirty="0" err="1"/>
              <a:t>konsertit</a:t>
            </a:r>
            <a:r>
              <a:rPr lang="en-US" sz="1800" dirty="0"/>
              <a:t> </a:t>
            </a:r>
            <a:r>
              <a:rPr lang="en-US" sz="1800" dirty="0" err="1"/>
              <a:t>usein</a:t>
            </a:r>
            <a:r>
              <a:rPr lang="en-US" sz="1800" dirty="0"/>
              <a:t> </a:t>
            </a:r>
            <a:r>
              <a:rPr lang="en-US" sz="1800" dirty="0" err="1"/>
              <a:t>uskonnollisia</a:t>
            </a:r>
            <a:r>
              <a:rPr lang="en-US" sz="1800" dirty="0"/>
              <a:t> </a:t>
            </a:r>
            <a:r>
              <a:rPr lang="en-US" sz="1800" dirty="0" err="1"/>
              <a:t>rituaaleja</a:t>
            </a:r>
            <a:endParaRPr lang="en-US" sz="1800" dirty="0"/>
          </a:p>
          <a:p>
            <a:pPr>
              <a:lnSpc>
                <a:spcPct val="130000"/>
              </a:lnSpc>
            </a:pPr>
            <a:r>
              <a:rPr lang="en-US" sz="1800" dirty="0" err="1"/>
              <a:t>tanssi</a:t>
            </a:r>
            <a:r>
              <a:rPr lang="en-US" sz="1800" dirty="0"/>
              <a:t> </a:t>
            </a:r>
            <a:r>
              <a:rPr lang="en-US" sz="1800" dirty="0" err="1"/>
              <a:t>luomisen</a:t>
            </a:r>
            <a:r>
              <a:rPr lang="en-US" sz="1800" dirty="0"/>
              <a:t> ja </a:t>
            </a:r>
            <a:r>
              <a:rPr lang="en-US" sz="1800" dirty="0" err="1"/>
              <a:t>tuhon</a:t>
            </a:r>
            <a:r>
              <a:rPr lang="en-US" sz="1800" dirty="0"/>
              <a:t> </a:t>
            </a:r>
            <a:r>
              <a:rPr lang="en-US" sz="1800" dirty="0" err="1"/>
              <a:t>väline</a:t>
            </a:r>
            <a:r>
              <a:rPr lang="en-US" sz="1800" dirty="0"/>
              <a:t> (</a:t>
            </a:r>
            <a:r>
              <a:rPr lang="fi-FI" sz="1800" dirty="0"/>
              <a:t>Š</a:t>
            </a:r>
            <a:r>
              <a:rPr lang="en-US" sz="1800" dirty="0" err="1"/>
              <a:t>iva</a:t>
            </a:r>
            <a:r>
              <a:rPr lang="en-US" sz="1800" dirty="0"/>
              <a:t>)</a:t>
            </a:r>
          </a:p>
          <a:p>
            <a:pPr>
              <a:lnSpc>
                <a:spcPct val="130000"/>
              </a:lnSpc>
            </a:pPr>
            <a:r>
              <a:rPr lang="en-US" sz="1800" dirty="0" err="1"/>
              <a:t>temppelitanssit</a:t>
            </a:r>
            <a:r>
              <a:rPr lang="en-US" sz="1800" dirty="0"/>
              <a:t> </a:t>
            </a:r>
            <a:r>
              <a:rPr lang="en-US" sz="1800" dirty="0" err="1"/>
              <a:t>myyttien</a:t>
            </a:r>
            <a:r>
              <a:rPr lang="en-US" sz="1800" dirty="0"/>
              <a:t> </a:t>
            </a:r>
            <a:r>
              <a:rPr lang="en-US" sz="1800" dirty="0" err="1"/>
              <a:t>kerrontaa</a:t>
            </a:r>
            <a:endParaRPr lang="en-US" sz="1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872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8" y="1872343"/>
            <a:ext cx="5854266" cy="4200247"/>
          </a:xfrm>
        </p:spPr>
        <p:txBody>
          <a:bodyPr>
            <a:normAutofit/>
          </a:bodyPr>
          <a:lstStyle/>
          <a:p>
            <a:r>
              <a:rPr lang="en-US" sz="1800" dirty="0" err="1"/>
              <a:t>kasti-sana</a:t>
            </a:r>
            <a:r>
              <a:rPr lang="en-US" sz="1800" dirty="0"/>
              <a:t> </a:t>
            </a:r>
            <a:r>
              <a:rPr lang="en-US" sz="1800" dirty="0" err="1"/>
              <a:t>brittiläistä</a:t>
            </a:r>
            <a:r>
              <a:rPr lang="en-US" sz="1800" dirty="0"/>
              <a:t> </a:t>
            </a:r>
            <a:r>
              <a:rPr lang="en-US" sz="1800" dirty="0" err="1"/>
              <a:t>perua</a:t>
            </a:r>
            <a:r>
              <a:rPr lang="en-US" sz="1800" dirty="0"/>
              <a:t>; </a:t>
            </a:r>
            <a:r>
              <a:rPr lang="en-US" sz="1800" dirty="0" err="1"/>
              <a:t>intialainen</a:t>
            </a:r>
            <a:r>
              <a:rPr lang="en-US" sz="1800" dirty="0"/>
              <a:t> </a:t>
            </a:r>
            <a:r>
              <a:rPr lang="en-US" sz="1800" dirty="0" err="1"/>
              <a:t>termi</a:t>
            </a:r>
            <a:r>
              <a:rPr lang="en-US" sz="1800" dirty="0"/>
              <a:t> varna = </a:t>
            </a:r>
            <a:r>
              <a:rPr lang="en-US" sz="1800" dirty="0" err="1"/>
              <a:t>väri</a:t>
            </a:r>
            <a:endParaRPr lang="en-US" sz="1800" dirty="0"/>
          </a:p>
          <a:p>
            <a:r>
              <a:rPr lang="en-US" sz="1800" dirty="0" err="1"/>
              <a:t>juuret</a:t>
            </a:r>
            <a:r>
              <a:rPr lang="en-US" sz="1800" dirty="0"/>
              <a:t> </a:t>
            </a:r>
            <a:r>
              <a:rPr lang="en-US" sz="1800" dirty="0" err="1"/>
              <a:t>arjalaisten</a:t>
            </a:r>
            <a:r>
              <a:rPr lang="en-US" sz="1800" dirty="0"/>
              <a:t> </a:t>
            </a:r>
            <a:r>
              <a:rPr lang="en-US" sz="1800" dirty="0" err="1"/>
              <a:t>valloituksissa</a:t>
            </a:r>
            <a:endParaRPr lang="en-US" sz="1800" dirty="0"/>
          </a:p>
          <a:p>
            <a:r>
              <a:rPr lang="en-US" sz="1800" dirty="0" err="1"/>
              <a:t>neljä</a:t>
            </a:r>
            <a:r>
              <a:rPr lang="en-US" sz="1800" dirty="0"/>
              <a:t> </a:t>
            </a:r>
            <a:r>
              <a:rPr lang="en-US" sz="1800" dirty="0" err="1"/>
              <a:t>pääluokkaa</a:t>
            </a:r>
            <a:r>
              <a:rPr lang="en-US" sz="1800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err="1"/>
              <a:t>papit</a:t>
            </a:r>
            <a:r>
              <a:rPr lang="en-US" sz="1800" dirty="0"/>
              <a:t> </a:t>
            </a:r>
            <a:r>
              <a:rPr lang="en-US" sz="1800" dirty="0" err="1"/>
              <a:t>eli</a:t>
            </a:r>
            <a:r>
              <a:rPr lang="en-US" sz="1800" dirty="0"/>
              <a:t> </a:t>
            </a:r>
            <a:r>
              <a:rPr lang="en-US" sz="1800" dirty="0" err="1"/>
              <a:t>brahmaanit</a:t>
            </a: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err="1"/>
              <a:t>hallintovirkamiehet</a:t>
            </a:r>
            <a:r>
              <a:rPr lang="en-US" sz="1800" dirty="0"/>
              <a:t>, </a:t>
            </a:r>
            <a:r>
              <a:rPr lang="en-US" sz="1800" dirty="0" err="1"/>
              <a:t>sotilaat</a:t>
            </a:r>
            <a:r>
              <a:rPr lang="en-US" sz="1800" dirty="0"/>
              <a:t> </a:t>
            </a:r>
            <a:r>
              <a:rPr lang="en-US" sz="1800" dirty="0" err="1"/>
              <a:t>eli</a:t>
            </a:r>
            <a:r>
              <a:rPr lang="en-US" sz="1800" dirty="0"/>
              <a:t> k</a:t>
            </a:r>
            <a:r>
              <a:rPr lang="fi-FI" sz="1800" dirty="0"/>
              <a:t>š</a:t>
            </a:r>
            <a:r>
              <a:rPr lang="en-US" sz="1800" dirty="0" err="1"/>
              <a:t>atrijat</a:t>
            </a: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err="1"/>
              <a:t>kauppiaat</a:t>
            </a:r>
            <a:r>
              <a:rPr lang="en-US" sz="1800" dirty="0"/>
              <a:t>, </a:t>
            </a:r>
            <a:r>
              <a:rPr lang="en-US" sz="1800" dirty="0" err="1"/>
              <a:t>käsityöläiset</a:t>
            </a:r>
            <a:r>
              <a:rPr lang="en-US" sz="1800" dirty="0"/>
              <a:t>, </a:t>
            </a:r>
            <a:r>
              <a:rPr lang="en-US" sz="1800" dirty="0" err="1"/>
              <a:t>maanviljelijät</a:t>
            </a:r>
            <a:r>
              <a:rPr lang="en-US" sz="1800" dirty="0"/>
              <a:t> </a:t>
            </a:r>
            <a:r>
              <a:rPr lang="en-US" sz="1800" dirty="0" err="1"/>
              <a:t>eli</a:t>
            </a:r>
            <a:r>
              <a:rPr lang="en-US" sz="1800" dirty="0"/>
              <a:t> </a:t>
            </a:r>
            <a:r>
              <a:rPr lang="en-US" sz="1800" dirty="0" err="1"/>
              <a:t>vai</a:t>
            </a:r>
            <a:r>
              <a:rPr lang="fi-FI" sz="1800" dirty="0"/>
              <a:t>š</a:t>
            </a:r>
            <a:r>
              <a:rPr lang="en-US" sz="1800" dirty="0" err="1"/>
              <a:t>jat</a:t>
            </a: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err="1"/>
              <a:t>palvelijat</a:t>
            </a:r>
            <a:r>
              <a:rPr lang="en-US" sz="1800" dirty="0"/>
              <a:t> </a:t>
            </a:r>
            <a:r>
              <a:rPr lang="en-US" sz="1800" dirty="0" err="1"/>
              <a:t>eli</a:t>
            </a:r>
            <a:r>
              <a:rPr lang="en-US" sz="1800" dirty="0"/>
              <a:t> </a:t>
            </a:r>
            <a:r>
              <a:rPr lang="fi-FI" sz="1800" dirty="0"/>
              <a:t>š</a:t>
            </a:r>
            <a:r>
              <a:rPr lang="en-US" sz="1800" dirty="0" err="1"/>
              <a:t>udrat</a:t>
            </a:r>
            <a:endParaRPr lang="en-US" sz="1800" dirty="0"/>
          </a:p>
          <a:p>
            <a:r>
              <a:rPr lang="en-US" sz="1800" dirty="0" err="1"/>
              <a:t>satoja</a:t>
            </a:r>
            <a:r>
              <a:rPr lang="en-US" sz="1800" dirty="0"/>
              <a:t> </a:t>
            </a:r>
            <a:r>
              <a:rPr lang="en-US" sz="1800" dirty="0" err="1"/>
              <a:t>alakasteja</a:t>
            </a:r>
            <a:endParaRPr lang="en-US" sz="1800" dirty="0"/>
          </a:p>
          <a:p>
            <a:r>
              <a:rPr lang="en-US" sz="1800" dirty="0" err="1"/>
              <a:t>paljon</a:t>
            </a:r>
            <a:r>
              <a:rPr lang="en-US" sz="1800" dirty="0"/>
              <a:t> </a:t>
            </a:r>
            <a:r>
              <a:rPr lang="en-US" sz="1800" dirty="0" err="1"/>
              <a:t>kastijärjestelmän</a:t>
            </a:r>
            <a:r>
              <a:rPr lang="en-US" sz="1800" dirty="0"/>
              <a:t> </a:t>
            </a:r>
            <a:r>
              <a:rPr lang="en-US" sz="1800" dirty="0" err="1"/>
              <a:t>ulkopuolella</a:t>
            </a:r>
            <a:r>
              <a:rPr lang="en-US" sz="1800" dirty="0"/>
              <a:t>: </a:t>
            </a:r>
            <a:r>
              <a:rPr lang="en-US" sz="1800" dirty="0" err="1"/>
              <a:t>koskemattomat</a:t>
            </a:r>
            <a:r>
              <a:rPr lang="en-US" sz="1800" dirty="0"/>
              <a:t>, </a:t>
            </a:r>
            <a:r>
              <a:rPr lang="en-US" sz="1800" dirty="0" err="1"/>
              <a:t>dalitit</a:t>
            </a:r>
            <a:endParaRPr lang="en-US" sz="1800" dirty="0"/>
          </a:p>
          <a:p>
            <a:r>
              <a:rPr lang="en-US" sz="1800" dirty="0" err="1"/>
              <a:t>kastiin</a:t>
            </a:r>
            <a:r>
              <a:rPr lang="en-US" sz="1800" dirty="0"/>
              <a:t> </a:t>
            </a:r>
            <a:r>
              <a:rPr lang="en-US" sz="1800" dirty="0" err="1"/>
              <a:t>perustuva</a:t>
            </a:r>
            <a:r>
              <a:rPr lang="en-US" sz="1800" dirty="0"/>
              <a:t> </a:t>
            </a:r>
            <a:r>
              <a:rPr lang="en-US" sz="1800" dirty="0" err="1"/>
              <a:t>syrjintä</a:t>
            </a:r>
            <a:r>
              <a:rPr lang="en-US" sz="1800" dirty="0"/>
              <a:t> </a:t>
            </a:r>
            <a:r>
              <a:rPr lang="en-US" sz="1800" dirty="0" err="1"/>
              <a:t>virallisesti</a:t>
            </a:r>
            <a:r>
              <a:rPr lang="en-US" sz="1800" dirty="0"/>
              <a:t> </a:t>
            </a:r>
            <a:r>
              <a:rPr lang="en-US" sz="1800" dirty="0" err="1"/>
              <a:t>kielletty</a:t>
            </a:r>
            <a:endParaRPr lang="en-US" sz="18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210457"/>
            <a:ext cx="5854263" cy="2155647"/>
          </a:xfrm>
        </p:spPr>
        <p:txBody>
          <a:bodyPr>
            <a:normAutofit/>
          </a:bodyPr>
          <a:lstStyle/>
          <a:p>
            <a:pPr fontAlgn="base"/>
            <a:r>
              <a:rPr lang="en-US" sz="3600" b="1" dirty="0" err="1">
                <a:solidFill>
                  <a:srgbClr val="E46C0A"/>
                </a:solidFill>
              </a:rPr>
              <a:t>Kastijärjestelmä</a:t>
            </a:r>
            <a:endParaRPr lang="fi-FI" sz="3600" b="1" dirty="0">
              <a:solidFill>
                <a:schemeClr val="accent2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676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2057400"/>
            <a:ext cx="6409191" cy="4015190"/>
          </a:xfrm>
        </p:spPr>
        <p:txBody>
          <a:bodyPr>
            <a:normAutofit/>
          </a:bodyPr>
          <a:lstStyle/>
          <a:p>
            <a:pPr fontAlgn="base"/>
            <a:r>
              <a:rPr lang="fi-FI" sz="1800" dirty="0"/>
              <a:t>hindulaiset ajatukset levinneet länsimaissa 1800-luvulta lähtien </a:t>
            </a:r>
          </a:p>
          <a:p>
            <a:pPr fontAlgn="base"/>
            <a:r>
              <a:rPr lang="fi-FI" sz="1800" dirty="0"/>
              <a:t>erityisesti seuraavat ajatukset saaneet kannatusta: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dirty="0"/>
              <a:t>jälleensyntymisoppi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dirty="0"/>
              <a:t>karman laki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dirty="0"/>
              <a:t>mietiskelyn merkitys </a:t>
            </a:r>
          </a:p>
          <a:p>
            <a:pPr lvl="1" fontAlgn="base">
              <a:buFont typeface="Courier New" panose="02070309020205020404" pitchFamily="49" charset="0"/>
              <a:buChar char="o"/>
            </a:pPr>
            <a:r>
              <a:rPr lang="fi-FI" sz="1800" dirty="0" err="1"/>
              <a:t>ahimsa</a:t>
            </a:r>
            <a:r>
              <a:rPr lang="fi-FI" sz="1800" dirty="0"/>
              <a:t>-periaate </a:t>
            </a:r>
          </a:p>
          <a:p>
            <a:pPr fontAlgn="base"/>
            <a:r>
              <a:rPr lang="fi-FI" sz="1800" dirty="0"/>
              <a:t>länsimaissa vaikuttaneet mm.: jooga, </a:t>
            </a:r>
            <a:r>
              <a:rPr lang="fi-FI" sz="1800" dirty="0" err="1"/>
              <a:t>transendenttinen</a:t>
            </a:r>
            <a:r>
              <a:rPr lang="fi-FI" sz="1800" dirty="0"/>
              <a:t> mietiskely, Äiti </a:t>
            </a:r>
            <a:r>
              <a:rPr lang="fi-FI" sz="1800" dirty="0" err="1"/>
              <a:t>Amma</a:t>
            </a:r>
            <a:r>
              <a:rPr lang="fi-FI" sz="1800" dirty="0"/>
              <a:t>, teosofia 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52401"/>
            <a:ext cx="6172077" cy="1905000"/>
          </a:xfrm>
        </p:spPr>
        <p:txBody>
          <a:bodyPr>
            <a:normAutofit/>
          </a:bodyPr>
          <a:lstStyle/>
          <a:p>
            <a:pPr fontAlgn="base"/>
            <a:r>
              <a:rPr lang="fi-FI" sz="3600" b="1" dirty="0">
                <a:solidFill>
                  <a:schemeClr val="accent2"/>
                </a:solidFill>
              </a:rPr>
              <a:t>Hindulaisuuden vaikutus länsimaissa 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82418"/>
            <a:ext cx="3204029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09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8" y="365125"/>
            <a:ext cx="3657600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chemeClr val="accent2"/>
                </a:solidFill>
              </a:rPr>
              <a:t>Keskeiset käsitteet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8" y="1554163"/>
            <a:ext cx="3843337" cy="435133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fi-FI" sz="1800" dirty="0"/>
              <a:t>kohtutalo</a:t>
            </a:r>
          </a:p>
          <a:p>
            <a:pPr fontAlgn="base"/>
            <a:r>
              <a:rPr lang="fi-FI" sz="1800" dirty="0"/>
              <a:t>resitointi</a:t>
            </a:r>
          </a:p>
          <a:p>
            <a:pPr fontAlgn="base"/>
            <a:r>
              <a:rPr lang="fi-FI" sz="1800" dirty="0"/>
              <a:t>brahmaani</a:t>
            </a:r>
          </a:p>
          <a:p>
            <a:pPr fontAlgn="base"/>
            <a:r>
              <a:rPr lang="fi-FI" sz="1800" dirty="0"/>
              <a:t>temppelitanssi</a:t>
            </a:r>
          </a:p>
          <a:p>
            <a:pPr fontAlgn="base"/>
            <a:r>
              <a:rPr lang="fi-FI" sz="1800" dirty="0" err="1"/>
              <a:t>kšatrija</a:t>
            </a:r>
            <a:endParaRPr lang="fi-FI" sz="1800" dirty="0"/>
          </a:p>
          <a:p>
            <a:pPr fontAlgn="base"/>
            <a:r>
              <a:rPr lang="fi-FI" sz="1800" dirty="0"/>
              <a:t>kasti</a:t>
            </a:r>
          </a:p>
          <a:p>
            <a:pPr fontAlgn="base"/>
            <a:r>
              <a:rPr lang="fi-FI" sz="1800" dirty="0" err="1"/>
              <a:t>dalit</a:t>
            </a:r>
            <a:endParaRPr lang="fi-FI" sz="1800" dirty="0"/>
          </a:p>
          <a:p>
            <a:pPr fontAlgn="base"/>
            <a:r>
              <a:rPr lang="fi-FI" sz="1800" dirty="0" err="1"/>
              <a:t>šudra</a:t>
            </a:r>
            <a:endParaRPr lang="fi-FI" sz="1800" dirty="0"/>
          </a:p>
          <a:p>
            <a:pPr fontAlgn="base"/>
            <a:r>
              <a:rPr lang="fi-FI" sz="1800" dirty="0" err="1"/>
              <a:t>varna</a:t>
            </a:r>
            <a:endParaRPr lang="fi-FI" sz="1800" dirty="0"/>
          </a:p>
          <a:p>
            <a:pPr fontAlgn="base"/>
            <a:r>
              <a:rPr lang="fi-FI" sz="1800" dirty="0" err="1"/>
              <a:t>ahimsa</a:t>
            </a:r>
            <a:endParaRPr lang="fi-FI" sz="1800" dirty="0"/>
          </a:p>
          <a:p>
            <a:pPr fontAlgn="base"/>
            <a:r>
              <a:rPr lang="fi-FI" sz="1800" dirty="0" err="1"/>
              <a:t>jati</a:t>
            </a:r>
            <a:endParaRPr lang="fi-FI" sz="1800" dirty="0"/>
          </a:p>
          <a:p>
            <a:pPr fontAlgn="base"/>
            <a:r>
              <a:rPr lang="fi-FI" sz="1800" dirty="0" err="1"/>
              <a:t>vaišja</a:t>
            </a:r>
            <a:endParaRPr lang="fi-FI" sz="1800" dirty="0"/>
          </a:p>
          <a:p>
            <a:pPr fontAlgn="base"/>
            <a:r>
              <a:rPr lang="fi-FI" sz="1800" dirty="0"/>
              <a:t>jooga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80437E-81CA-1A48-AC96-7E715214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463" y="0"/>
            <a:ext cx="51181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0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258</Words>
  <Application>Microsoft Office PowerPoint</Application>
  <PresentationFormat>Laajakuva</PresentationFormat>
  <Paragraphs>58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Helvetica</vt:lpstr>
      <vt:lpstr>Office-teema</vt:lpstr>
      <vt:lpstr>4 Uskonnon vaikutus kulttuuriin ja yhteiskuntaan </vt:lpstr>
      <vt:lpstr>Johdattavat kysymykset</vt:lpstr>
      <vt:lpstr>Hindulaiset temppelit</vt:lpstr>
      <vt:lpstr>Hindulainen kuvataide, musiikki ja tanssi</vt:lpstr>
      <vt:lpstr>Kastijärjestelmä</vt:lpstr>
      <vt:lpstr>Hindulaisuuden vaikutus länsimaissa </vt:lpstr>
      <vt:lpstr>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Tiede ja uskonnot</dc:title>
  <dc:creator>Taina Nyström</dc:creator>
  <cp:lastModifiedBy>Syrjäläinen Jarno Antero</cp:lastModifiedBy>
  <cp:revision>13</cp:revision>
  <dcterms:created xsi:type="dcterms:W3CDTF">2020-12-18T09:26:31Z</dcterms:created>
  <dcterms:modified xsi:type="dcterms:W3CDTF">2022-01-28T07:22:07Z</dcterms:modified>
</cp:coreProperties>
</file>