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84" r:id="rId4"/>
    <p:sldId id="278" r:id="rId5"/>
    <p:sldId id="279" r:id="rId6"/>
    <p:sldId id="280" r:id="rId7"/>
    <p:sldId id="28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14"/>
    <p:restoredTop sz="94697"/>
  </p:normalViewPr>
  <p:slideViewPr>
    <p:cSldViewPr snapToGrid="0" snapToObjects="1">
      <p:cViewPr varScale="1">
        <p:scale>
          <a:sx n="73" d="100"/>
          <a:sy n="73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86B656-8675-C94F-9BC8-FE3DC3089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9400C0E-9A47-E34F-94C9-38A837EB9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F88854-BA89-E141-A9E0-B1FB9E6C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FA4527-3F77-D342-809D-0FD2ED76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506E50-1303-7048-9619-5C541A68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79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2DE66E-701D-004A-BD20-0AC77946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3E1CB3-2B4A-7E4B-99C7-1AD7DA55A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14DED5-F33A-7240-8A13-7C3DB051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B3C730-B3F9-7346-BDFF-02977D9E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2E4513-2EC1-3144-B1E9-A90AF4E9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41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D312641-3116-7940-B0EA-2A831CFDA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5B1812E-39B2-4A47-8AF0-43106CD45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AF1832-07AD-034D-AC2F-15C105EC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582107-E811-E840-8DA9-7E45B865D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8AAB53-EF72-5942-84CB-569299FB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7076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28/1/22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838833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CC0E33-4D91-8946-A13E-900F8FE7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61F37D-1191-1C47-A03E-5D7504074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752D48-8981-D54A-A738-05B61231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7D9378-2DF4-D347-83BB-93D7BE71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EBCD9A-F852-7549-B403-124858B1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39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907977-FC7D-6F48-9740-98934C22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29DED2-48CA-AF47-8473-2C35F5D8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C9D3E6-DD62-AC47-9B43-4FFE852D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E4723B-A0E5-C940-911B-E525C978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AD7E0E-BC1F-9C47-A912-A905ED9B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4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46DE2A-0382-5F43-B904-887A3FC2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ED3B2C-753E-7546-9175-94197E9D1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10BDFD5-0A16-724B-8E3A-96DA5698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4B5722-E518-D54D-849C-8385DA91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414A86-B495-3F42-B1A3-2FA11706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18EBA1-CA1C-8F45-8F30-88486C5E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54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BD355-B426-5C4A-8D10-EE52C9CC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C76E14E-26A2-434C-852A-30195D3B4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97E38DA-C71C-B645-9923-43BA3E1C0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17A4FBD-BC48-6848-8012-254E36CAF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63C9546-3481-F445-8A33-CD80832E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9135B3B-E7F2-684F-8A77-8BA982B3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BD37323-E74C-7242-8B0C-9C5F9F4D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B9D8852-1324-C644-AEAB-499CBBC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494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CE652A-68F8-3044-9AD8-66081C46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16898EB-3707-D44D-8E1D-9C1A46F2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57BC782-70A1-8345-B9E9-6297FF75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4AA2695-C18A-D544-A346-FDC0A296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14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CDCE572-09FB-B946-B00E-2D4175F2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2E6CF13-ED86-154A-A7FD-64C6A0A5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AA1792-F569-8E49-91D9-E1C05D8A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106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0A3DFD-BBBF-B84A-9431-6982EC05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D3FBFD-9D76-9142-838D-17BF5871B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96CA3E-3B3B-264F-AE48-681798507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CABBB2D-6091-224C-8231-56254E56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0E5050-6211-0D4C-AE13-7C4A90C4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FB9F5AB-D787-7245-8441-7FFBC6F7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78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F7E096-74A8-4B44-98CA-C093E9E6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8E9FB78-55BC-B64F-9883-961FE3B9E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89CE492-AF16-BA44-8D48-424AECC6C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83C03C-877C-8C4D-9509-E6360BAA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26A640-A1F8-7F49-8986-A77C82C8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99F283-53F3-3442-B793-B36402DA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84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09F0251-5AB6-574D-A54B-22799A3C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706E14-1E30-7D41-B892-A512456FE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03326C-175E-754B-A0BF-ADA113747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CF998E-A883-1347-BFC8-8621CB965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A65917-CF06-6842-AD9C-CBFBF49E0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63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622C57C-0310-CE4B-A73C-FAAC3A826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512" r="200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/>
              <a:t>3 </a:t>
            </a:r>
            <a:r>
              <a:rPr lang="en-US" b="1" dirty="0" err="1"/>
              <a:t>Riitit</a:t>
            </a:r>
            <a:r>
              <a:rPr lang="en-US" b="1" dirty="0"/>
              <a:t> ja </a:t>
            </a:r>
            <a:r>
              <a:rPr lang="en-US" b="1" dirty="0" err="1"/>
              <a:t>rituaalit</a:t>
            </a:r>
            <a:r>
              <a:rPr lang="en-US" b="1" dirty="0"/>
              <a:t> </a:t>
            </a:r>
            <a:r>
              <a:rPr lang="en-US" b="1" dirty="0" err="1"/>
              <a:t>hindulaisissa</a:t>
            </a:r>
            <a:r>
              <a:rPr lang="en-US" b="1" dirty="0"/>
              <a:t> </a:t>
            </a:r>
            <a:r>
              <a:rPr lang="en-US" b="1" dirty="0" err="1"/>
              <a:t>liikkeissä</a:t>
            </a:r>
            <a: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  <a:t/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36–43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07D6817-9B74-7F4B-9AFF-327AD0AE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892" y="6371772"/>
            <a:ext cx="1714500" cy="2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80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r>
              <a:rPr lang="fi-FI" sz="1800" dirty="0"/>
              <a:t>Miten hindulaisia riittejä harjoitetaan kotona ja temppeleissä?</a:t>
            </a:r>
          </a:p>
          <a:p>
            <a:r>
              <a:rPr lang="fi-FI" sz="1800" dirty="0"/>
              <a:t>Millaisia juhlia liittyy hindun elämänkaareen?</a:t>
            </a:r>
          </a:p>
          <a:p>
            <a:r>
              <a:rPr lang="fi-FI" sz="1800" dirty="0"/>
              <a:t>Mitä vuosijuhlia hindulaisuudessa on?</a:t>
            </a:r>
          </a:p>
          <a:p>
            <a:r>
              <a:rPr lang="fi-FI" sz="1800" dirty="0"/>
              <a:t>Millainen on hindulaisuuden mukaan ihanteellinen elämä?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94898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Johdattavat kysymykset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02" y="1686064"/>
            <a:ext cx="7098321" cy="4345389"/>
          </a:xfrm>
        </p:spPr>
        <p:txBody>
          <a:bodyPr>
            <a:normAutofit/>
          </a:bodyPr>
          <a:lstStyle/>
          <a:p>
            <a:r>
              <a:rPr lang="en-US" sz="1800" dirty="0" err="1"/>
              <a:t>kotialttarilla</a:t>
            </a:r>
            <a:r>
              <a:rPr lang="en-US" sz="1800" dirty="0"/>
              <a:t> </a:t>
            </a:r>
            <a:r>
              <a:rPr lang="en-US" sz="1800" dirty="0" err="1"/>
              <a:t>jumalankuva</a:t>
            </a:r>
            <a:r>
              <a:rPr lang="en-US" sz="1800" dirty="0"/>
              <a:t> tai -</a:t>
            </a:r>
            <a:r>
              <a:rPr lang="en-US" sz="1800" dirty="0" err="1"/>
              <a:t>patsas</a:t>
            </a:r>
            <a:endParaRPr lang="en-US" sz="1800" dirty="0"/>
          </a:p>
          <a:p>
            <a:r>
              <a:rPr lang="en-US" sz="1800" dirty="0" err="1"/>
              <a:t>rituaalit</a:t>
            </a:r>
            <a:r>
              <a:rPr lang="en-US" sz="1800" dirty="0"/>
              <a:t> </a:t>
            </a:r>
            <a:r>
              <a:rPr lang="en-US" sz="1800" dirty="0" err="1"/>
              <a:t>aamuin</a:t>
            </a:r>
            <a:r>
              <a:rPr lang="en-US" sz="1800" dirty="0"/>
              <a:t> ja </a:t>
            </a:r>
            <a:r>
              <a:rPr lang="en-US" sz="1800" dirty="0" err="1"/>
              <a:t>illoin</a:t>
            </a:r>
            <a:endParaRPr lang="en-US" sz="1800" dirty="0"/>
          </a:p>
          <a:p>
            <a:r>
              <a:rPr lang="en-US" sz="1800" dirty="0" err="1"/>
              <a:t>voidaan</a:t>
            </a:r>
            <a:r>
              <a:rPr lang="en-US" sz="1800" dirty="0"/>
              <a:t> </a:t>
            </a:r>
            <a:r>
              <a:rPr lang="en-US" sz="1800" dirty="0" err="1"/>
              <a:t>uhrata</a:t>
            </a:r>
            <a:r>
              <a:rPr lang="en-US" sz="1800" dirty="0"/>
              <a:t> </a:t>
            </a:r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ruoka-aineita</a:t>
            </a:r>
            <a:r>
              <a:rPr lang="en-US" sz="1800" dirty="0"/>
              <a:t> tai </a:t>
            </a:r>
            <a:r>
              <a:rPr lang="en-US" sz="1800" dirty="0" err="1"/>
              <a:t>kukkia</a:t>
            </a:r>
            <a:endParaRPr lang="en-US" sz="1800" dirty="0"/>
          </a:p>
          <a:p>
            <a:r>
              <a:rPr lang="en-US" sz="1800" dirty="0" err="1"/>
              <a:t>tulirituaali</a:t>
            </a:r>
            <a:endParaRPr lang="en-US" sz="1800" dirty="0"/>
          </a:p>
          <a:p>
            <a:r>
              <a:rPr lang="en-US" sz="1800" dirty="0" err="1"/>
              <a:t>usein</a:t>
            </a:r>
            <a:r>
              <a:rPr lang="en-US" sz="1800" dirty="0"/>
              <a:t> </a:t>
            </a:r>
            <a:r>
              <a:rPr lang="en-US" sz="1800" dirty="0" err="1"/>
              <a:t>naisten</a:t>
            </a:r>
            <a:r>
              <a:rPr lang="en-US" sz="1800" dirty="0"/>
              <a:t> </a:t>
            </a:r>
            <a:r>
              <a:rPr lang="en-US" sz="1800" dirty="0" err="1"/>
              <a:t>vastuulla</a:t>
            </a:r>
            <a:endParaRPr lang="en-US" sz="1800" dirty="0"/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02" y="292101"/>
            <a:ext cx="5561186" cy="1435100"/>
          </a:xfrm>
        </p:spPr>
        <p:txBody>
          <a:bodyPr>
            <a:normAutofit/>
          </a:bodyPr>
          <a:lstStyle/>
          <a:p>
            <a:pPr fontAlgn="base"/>
            <a:r>
              <a:rPr lang="fi-FI" sz="3600" b="1" dirty="0">
                <a:solidFill>
                  <a:schemeClr val="accent2"/>
                </a:solidFill>
              </a:rPr>
              <a:t>Hindulainen </a:t>
            </a:r>
            <a:r>
              <a:rPr lang="fi-FI" sz="3600" b="1" dirty="0" err="1">
                <a:solidFill>
                  <a:schemeClr val="accent2"/>
                </a:solidFill>
              </a:rPr>
              <a:t>kotipuja</a:t>
            </a:r>
            <a:endParaRPr lang="fi-FI" sz="3600" b="1" dirty="0">
              <a:solidFill>
                <a:schemeClr val="accent2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95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656" y="365125"/>
            <a:ext cx="9670143" cy="1325563"/>
          </a:xfrm>
        </p:spPr>
        <p:txBody>
          <a:bodyPr>
            <a:normAutofit/>
          </a:bodyPr>
          <a:lstStyle/>
          <a:p>
            <a:pPr fontAlgn="base"/>
            <a:r>
              <a:rPr lang="fi-FI" sz="3600" b="1" dirty="0">
                <a:solidFill>
                  <a:schemeClr val="accent2"/>
                </a:solidFill>
              </a:rPr>
              <a:t>Hindulainen </a:t>
            </a:r>
            <a:r>
              <a:rPr lang="fi-FI" sz="3600" b="1" dirty="0" err="1">
                <a:solidFill>
                  <a:schemeClr val="accent2"/>
                </a:solidFill>
              </a:rPr>
              <a:t>temppelipuja</a:t>
            </a:r>
            <a:endParaRPr lang="fi-FI" sz="3600" b="1" dirty="0">
              <a:solidFill>
                <a:schemeClr val="accent2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F4653F0B-31C0-4D4D-89CB-F2962A3FE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3656" y="1800225"/>
            <a:ext cx="5602516" cy="3270539"/>
          </a:xfrm>
        </p:spPr>
        <p:txBody>
          <a:bodyPr/>
          <a:lstStyle/>
          <a:p>
            <a:r>
              <a:rPr lang="en-US" sz="1800" dirty="0" err="1"/>
              <a:t>tulirituaali</a:t>
            </a:r>
            <a:r>
              <a:rPr lang="en-US" sz="1800" dirty="0"/>
              <a:t> </a:t>
            </a:r>
            <a:r>
              <a:rPr lang="en-US" sz="1800" dirty="0" err="1"/>
              <a:t>keskeinen</a:t>
            </a:r>
            <a:endParaRPr lang="en-US" sz="1800" dirty="0"/>
          </a:p>
          <a:p>
            <a:r>
              <a:rPr lang="en-US" sz="1800" dirty="0" err="1"/>
              <a:t>ei</a:t>
            </a:r>
            <a:r>
              <a:rPr lang="en-US" sz="1800" dirty="0"/>
              <a:t> </a:t>
            </a:r>
            <a:r>
              <a:rPr lang="en-US" sz="1800" dirty="0" err="1"/>
              <a:t>yhteisöllinen</a:t>
            </a:r>
            <a:r>
              <a:rPr lang="en-US" sz="1800" dirty="0"/>
              <a:t> </a:t>
            </a:r>
            <a:r>
              <a:rPr lang="en-US" sz="1800" dirty="0" err="1"/>
              <a:t>toimitus</a:t>
            </a:r>
            <a:r>
              <a:rPr lang="en-US" sz="1800" dirty="0"/>
              <a:t>, </a:t>
            </a:r>
            <a:r>
              <a:rPr lang="en-US" sz="1800" dirty="0" err="1"/>
              <a:t>vaan</a:t>
            </a:r>
            <a:r>
              <a:rPr lang="en-US" sz="1800" dirty="0"/>
              <a:t> </a:t>
            </a:r>
            <a:r>
              <a:rPr lang="en-US" sz="1800" dirty="0" err="1"/>
              <a:t>jokainen</a:t>
            </a:r>
            <a:r>
              <a:rPr lang="en-US" sz="1800" dirty="0"/>
              <a:t> </a:t>
            </a:r>
            <a:r>
              <a:rPr lang="en-US" sz="1800" dirty="0" err="1"/>
              <a:t>suorittaa</a:t>
            </a:r>
            <a:r>
              <a:rPr lang="en-US" sz="1800" dirty="0"/>
              <a:t> </a:t>
            </a:r>
            <a:r>
              <a:rPr lang="en-US" sz="1800" dirty="0" err="1"/>
              <a:t>yksilöllisesti</a:t>
            </a:r>
            <a:endParaRPr lang="en-US" sz="1800" dirty="0"/>
          </a:p>
          <a:p>
            <a:r>
              <a:rPr lang="en-US" sz="1800" dirty="0" err="1"/>
              <a:t>tulijat</a:t>
            </a:r>
            <a:r>
              <a:rPr lang="en-US" sz="1800" dirty="0"/>
              <a:t> </a:t>
            </a:r>
            <a:r>
              <a:rPr lang="en-US" sz="1800" dirty="0" err="1"/>
              <a:t>tuovat</a:t>
            </a:r>
            <a:r>
              <a:rPr lang="en-US" sz="1800" dirty="0"/>
              <a:t> </a:t>
            </a:r>
            <a:r>
              <a:rPr lang="en-US" sz="1800" dirty="0" err="1"/>
              <a:t>uhrilahjoja</a:t>
            </a:r>
            <a:r>
              <a:rPr lang="en-US" sz="1800" dirty="0"/>
              <a:t> ja </a:t>
            </a:r>
            <a:r>
              <a:rPr lang="en-US" sz="1800" dirty="0" err="1"/>
              <a:t>saavat</a:t>
            </a:r>
            <a:r>
              <a:rPr lang="en-US" sz="1800" dirty="0"/>
              <a:t> </a:t>
            </a:r>
            <a:r>
              <a:rPr lang="en-US" sz="1800" dirty="0" err="1"/>
              <a:t>vastalahjan</a:t>
            </a:r>
            <a:endParaRPr lang="en-US" sz="1800" dirty="0"/>
          </a:p>
          <a:p>
            <a:r>
              <a:rPr lang="en-US" sz="1800" dirty="0" err="1"/>
              <a:t>jumalten</a:t>
            </a:r>
            <a:r>
              <a:rPr lang="en-US" sz="1800" dirty="0"/>
              <a:t> </a:t>
            </a:r>
            <a:r>
              <a:rPr lang="en-US" sz="1800" dirty="0" err="1"/>
              <a:t>kuvilla</a:t>
            </a:r>
            <a:r>
              <a:rPr lang="en-US" sz="1800" dirty="0"/>
              <a:t> </a:t>
            </a:r>
            <a:r>
              <a:rPr lang="en-US" sz="1800" dirty="0" err="1"/>
              <a:t>keskeinen</a:t>
            </a:r>
            <a:r>
              <a:rPr lang="en-US" sz="1800" dirty="0"/>
              <a:t> </a:t>
            </a:r>
            <a:r>
              <a:rPr lang="en-US" sz="1800" dirty="0" err="1"/>
              <a:t>merkitys</a:t>
            </a:r>
            <a:endParaRPr lang="en-US" sz="1800" dirty="0"/>
          </a:p>
          <a:p>
            <a:r>
              <a:rPr lang="en-US" sz="1800" dirty="0" err="1"/>
              <a:t>hindupapit</a:t>
            </a:r>
            <a:r>
              <a:rPr lang="en-US" sz="1800" dirty="0"/>
              <a:t> </a:t>
            </a:r>
            <a:r>
              <a:rPr lang="en-US" sz="1800" dirty="0" err="1"/>
              <a:t>suorittavat</a:t>
            </a:r>
            <a:r>
              <a:rPr lang="en-US" sz="1800" dirty="0"/>
              <a:t> </a:t>
            </a:r>
            <a:r>
              <a:rPr lang="en-US" sz="1800" dirty="0" err="1"/>
              <a:t>rituaalit</a:t>
            </a:r>
            <a:endParaRPr lang="en-US" sz="1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87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8" y="1872343"/>
            <a:ext cx="5854266" cy="4200247"/>
          </a:xfrm>
        </p:spPr>
        <p:txBody>
          <a:bodyPr>
            <a:normAutofit/>
          </a:bodyPr>
          <a:lstStyle/>
          <a:p>
            <a:r>
              <a:rPr lang="en-US" sz="1800" dirty="0" err="1"/>
              <a:t>vuosijuhlat</a:t>
            </a:r>
            <a:r>
              <a:rPr lang="en-US" sz="1800" dirty="0"/>
              <a:t> </a:t>
            </a:r>
            <a:r>
              <a:rPr lang="en-US" sz="1800" dirty="0" err="1"/>
              <a:t>liittyvät</a:t>
            </a:r>
            <a:r>
              <a:rPr lang="en-US" sz="1800" dirty="0"/>
              <a:t> </a:t>
            </a:r>
            <a:r>
              <a:rPr lang="en-US" sz="1800" dirty="0" err="1"/>
              <a:t>erilaisiin</a:t>
            </a:r>
            <a:r>
              <a:rPr lang="en-US" sz="1800" dirty="0"/>
              <a:t> </a:t>
            </a:r>
            <a:r>
              <a:rPr lang="en-US" sz="1800" dirty="0" err="1"/>
              <a:t>myytteihin</a:t>
            </a:r>
            <a:endParaRPr lang="en-US" sz="1800" dirty="0"/>
          </a:p>
          <a:p>
            <a:r>
              <a:rPr lang="en-US" sz="1800" dirty="0" err="1"/>
              <a:t>keskeisiä</a:t>
            </a:r>
            <a:r>
              <a:rPr lang="en-US" sz="1800" dirty="0"/>
              <a:t> </a:t>
            </a:r>
            <a:r>
              <a:rPr lang="en-US" sz="1800" dirty="0" err="1"/>
              <a:t>vuosijuhlia</a:t>
            </a:r>
            <a:r>
              <a:rPr lang="en-US" sz="1800" dirty="0"/>
              <a:t> </a:t>
            </a:r>
            <a:r>
              <a:rPr lang="en-US" sz="1800" dirty="0" err="1"/>
              <a:t>esim</a:t>
            </a:r>
            <a:r>
              <a:rPr lang="en-US" sz="1800" dirty="0"/>
              <a:t>. </a:t>
            </a:r>
            <a:r>
              <a:rPr lang="en-US" sz="1800" dirty="0" err="1"/>
              <a:t>diwali</a:t>
            </a:r>
            <a:r>
              <a:rPr lang="en-US" sz="1800" dirty="0"/>
              <a:t> ja </a:t>
            </a:r>
            <a:r>
              <a:rPr lang="en-US" sz="1800" dirty="0" err="1"/>
              <a:t>holi</a:t>
            </a:r>
            <a:endParaRPr lang="en-US" sz="1800" dirty="0"/>
          </a:p>
          <a:p>
            <a:r>
              <a:rPr lang="en-US" sz="1800" dirty="0" err="1"/>
              <a:t>pyhiinvaellusten</a:t>
            </a:r>
            <a:r>
              <a:rPr lang="en-US" sz="1800" dirty="0"/>
              <a:t> </a:t>
            </a:r>
            <a:r>
              <a:rPr lang="en-US" sz="1800" dirty="0" err="1"/>
              <a:t>kohteina</a:t>
            </a:r>
            <a:r>
              <a:rPr lang="en-US" sz="1800" dirty="0"/>
              <a:t> </a:t>
            </a:r>
            <a:r>
              <a:rPr lang="en-US" sz="1800" dirty="0" err="1"/>
              <a:t>temppelit</a:t>
            </a:r>
            <a:r>
              <a:rPr lang="en-US" sz="1800" dirty="0"/>
              <a:t>, </a:t>
            </a:r>
            <a:r>
              <a:rPr lang="en-US" sz="1800" dirty="0" err="1"/>
              <a:t>pyhät</a:t>
            </a:r>
            <a:r>
              <a:rPr lang="en-US" sz="1800" dirty="0"/>
              <a:t> </a:t>
            </a:r>
            <a:r>
              <a:rPr lang="en-US" sz="1800" dirty="0" err="1"/>
              <a:t>kaupungit</a:t>
            </a:r>
            <a:r>
              <a:rPr lang="en-US" sz="1800" dirty="0"/>
              <a:t> (</a:t>
            </a:r>
            <a:r>
              <a:rPr lang="en-US" sz="1800" dirty="0" err="1"/>
              <a:t>erityisesti</a:t>
            </a:r>
            <a:r>
              <a:rPr lang="en-US" sz="1800" dirty="0"/>
              <a:t> Varanasi) ja </a:t>
            </a:r>
            <a:r>
              <a:rPr lang="en-US" sz="1800" dirty="0" err="1"/>
              <a:t>luonnonpaikat</a:t>
            </a:r>
            <a:r>
              <a:rPr lang="en-US" sz="1800" dirty="0"/>
              <a:t> (</a:t>
            </a:r>
            <a:r>
              <a:rPr lang="en-US" sz="1800" dirty="0" err="1"/>
              <a:t>erityisesti</a:t>
            </a:r>
            <a:r>
              <a:rPr lang="en-US" sz="1800" dirty="0"/>
              <a:t> </a:t>
            </a:r>
            <a:r>
              <a:rPr lang="en-US" sz="1800" dirty="0" err="1"/>
              <a:t>Himalaja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maailman</a:t>
            </a:r>
            <a:r>
              <a:rPr lang="en-US" sz="1800" dirty="0"/>
              <a:t> </a:t>
            </a:r>
            <a:r>
              <a:rPr lang="en-US" sz="1800" dirty="0" err="1"/>
              <a:t>suurin</a:t>
            </a:r>
            <a:r>
              <a:rPr lang="en-US" sz="1800" dirty="0"/>
              <a:t> </a:t>
            </a:r>
            <a:r>
              <a:rPr lang="en-US" sz="1800" dirty="0" err="1"/>
              <a:t>tapahtuma</a:t>
            </a:r>
            <a:r>
              <a:rPr lang="en-US" sz="1800" dirty="0"/>
              <a:t> </a:t>
            </a:r>
            <a:r>
              <a:rPr lang="en-US" sz="1800" dirty="0" err="1"/>
              <a:t>joka</a:t>
            </a:r>
            <a:r>
              <a:rPr lang="en-US" sz="1800" dirty="0"/>
              <a:t> 12. </a:t>
            </a:r>
            <a:r>
              <a:rPr lang="en-US" sz="1800" dirty="0" err="1"/>
              <a:t>vuosi</a:t>
            </a:r>
            <a:r>
              <a:rPr lang="en-US" sz="1800" dirty="0"/>
              <a:t> </a:t>
            </a:r>
            <a:r>
              <a:rPr lang="en-US" sz="1800" dirty="0" err="1"/>
              <a:t>maha</a:t>
            </a:r>
            <a:r>
              <a:rPr lang="en-US" sz="1800" dirty="0"/>
              <a:t> Kumbha mela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210457"/>
            <a:ext cx="5854263" cy="2155647"/>
          </a:xfrm>
        </p:spPr>
        <p:txBody>
          <a:bodyPr>
            <a:normAutofit/>
          </a:bodyPr>
          <a:lstStyle/>
          <a:p>
            <a:pPr fontAlgn="base"/>
            <a:r>
              <a:rPr lang="fi-FI" sz="3600" b="1" dirty="0">
                <a:solidFill>
                  <a:schemeClr val="accent2"/>
                </a:solidFill>
              </a:rPr>
              <a:t>Hindulaisia vuosijuhlia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67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2057400"/>
            <a:ext cx="6409191" cy="4015190"/>
          </a:xfrm>
        </p:spPr>
        <p:txBody>
          <a:bodyPr>
            <a:normAutofit/>
          </a:bodyPr>
          <a:lstStyle/>
          <a:p>
            <a:pPr lvl="1"/>
            <a:r>
              <a:rPr lang="en-US" sz="1800" dirty="0" err="1"/>
              <a:t>syntymä</a:t>
            </a:r>
            <a:r>
              <a:rPr lang="en-US" sz="1800" dirty="0"/>
              <a:t>: </a:t>
            </a:r>
            <a:r>
              <a:rPr lang="en-US" sz="1800" dirty="0" err="1"/>
              <a:t>nimenanto</a:t>
            </a:r>
            <a:r>
              <a:rPr lang="en-US" sz="1800" dirty="0"/>
              <a:t> ja </a:t>
            </a:r>
            <a:r>
              <a:rPr lang="en-US" sz="1800" dirty="0" err="1"/>
              <a:t>horoskooppi</a:t>
            </a:r>
            <a:endParaRPr lang="en-US" sz="1800" dirty="0"/>
          </a:p>
          <a:p>
            <a:pPr lvl="1"/>
            <a:r>
              <a:rPr lang="en-US" sz="1800" dirty="0" err="1"/>
              <a:t>pyhä</a:t>
            </a:r>
            <a:r>
              <a:rPr lang="en-US" sz="1800" dirty="0"/>
              <a:t> </a:t>
            </a:r>
            <a:r>
              <a:rPr lang="en-US" sz="1800" dirty="0" err="1"/>
              <a:t>lanka</a:t>
            </a:r>
            <a:r>
              <a:rPr lang="en-US" sz="1800" dirty="0"/>
              <a:t> -</a:t>
            </a:r>
            <a:r>
              <a:rPr lang="en-US" sz="1800" dirty="0" err="1"/>
              <a:t>juhla</a:t>
            </a:r>
            <a:r>
              <a:rPr lang="en-US" sz="1800" dirty="0"/>
              <a:t>: </a:t>
            </a:r>
            <a:r>
              <a:rPr lang="en-US" sz="1800" dirty="0" err="1"/>
              <a:t>ylempien</a:t>
            </a:r>
            <a:r>
              <a:rPr lang="en-US" sz="1800" dirty="0"/>
              <a:t> </a:t>
            </a:r>
            <a:r>
              <a:rPr lang="en-US" sz="1800" dirty="0" err="1"/>
              <a:t>kastien</a:t>
            </a:r>
            <a:r>
              <a:rPr lang="en-US" sz="1800" dirty="0"/>
              <a:t> </a:t>
            </a:r>
            <a:r>
              <a:rPr lang="en-US" sz="1800" dirty="0" err="1"/>
              <a:t>poikien</a:t>
            </a:r>
            <a:r>
              <a:rPr lang="en-US" sz="1800" dirty="0"/>
              <a:t> </a:t>
            </a:r>
            <a:r>
              <a:rPr lang="en-US" sz="1800" dirty="0" err="1"/>
              <a:t>uskonnollisen</a:t>
            </a:r>
            <a:r>
              <a:rPr lang="en-US" sz="1800" dirty="0"/>
              <a:t> </a:t>
            </a:r>
            <a:r>
              <a:rPr lang="en-US" sz="1800" dirty="0" err="1"/>
              <a:t>täysikäisyyden</a:t>
            </a:r>
            <a:r>
              <a:rPr lang="en-US" sz="1800" dirty="0"/>
              <a:t> </a:t>
            </a:r>
            <a:r>
              <a:rPr lang="en-US" sz="1800" dirty="0" err="1"/>
              <a:t>juhla</a:t>
            </a:r>
            <a:endParaRPr lang="en-US" sz="1800" dirty="0"/>
          </a:p>
          <a:p>
            <a:pPr lvl="1"/>
            <a:r>
              <a:rPr lang="en-US" sz="1800" dirty="0" err="1"/>
              <a:t>avioliitto</a:t>
            </a:r>
            <a:r>
              <a:rPr lang="en-US" sz="1800" dirty="0"/>
              <a:t>: </a:t>
            </a:r>
            <a:r>
              <a:rPr lang="en-US" sz="1800" dirty="0" err="1"/>
              <a:t>temppeliseremonia</a:t>
            </a:r>
            <a:r>
              <a:rPr lang="en-US" sz="1800" dirty="0"/>
              <a:t>, </a:t>
            </a:r>
            <a:r>
              <a:rPr lang="en-US" sz="1800" dirty="0" err="1"/>
              <a:t>sukujuhla</a:t>
            </a:r>
            <a:endParaRPr lang="en-US" sz="1800" dirty="0"/>
          </a:p>
          <a:p>
            <a:pPr lvl="1"/>
            <a:r>
              <a:rPr lang="en-US" sz="1800" dirty="0" err="1"/>
              <a:t>hautaus</a:t>
            </a:r>
            <a:r>
              <a:rPr lang="en-US" sz="1800" dirty="0"/>
              <a:t>: </a:t>
            </a:r>
            <a:r>
              <a:rPr lang="en-US" sz="1800" dirty="0" err="1"/>
              <a:t>polttohautaus</a:t>
            </a:r>
            <a:r>
              <a:rPr lang="en-US" sz="1800" dirty="0"/>
              <a:t> </a:t>
            </a:r>
            <a:r>
              <a:rPr lang="en-US" sz="1800" dirty="0" err="1"/>
              <a:t>mieluiten</a:t>
            </a:r>
            <a:r>
              <a:rPr lang="en-US" sz="1800" dirty="0"/>
              <a:t> </a:t>
            </a:r>
            <a:r>
              <a:rPr lang="en-US" sz="1800" dirty="0" err="1"/>
              <a:t>virtaavan</a:t>
            </a:r>
            <a:r>
              <a:rPr lang="en-US" sz="1800" dirty="0"/>
              <a:t> </a:t>
            </a:r>
            <a:r>
              <a:rPr lang="en-US" sz="1800" dirty="0" err="1"/>
              <a:t>joen</a:t>
            </a:r>
            <a:r>
              <a:rPr lang="en-US" sz="1800" dirty="0"/>
              <a:t> </a:t>
            </a:r>
            <a:r>
              <a:rPr lang="en-US" sz="1800" dirty="0" err="1"/>
              <a:t>äärellä</a:t>
            </a:r>
            <a:endParaRPr lang="en-US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52401"/>
            <a:ext cx="6172077" cy="1905000"/>
          </a:xfrm>
        </p:spPr>
        <p:txBody>
          <a:bodyPr>
            <a:normAutofit/>
          </a:bodyPr>
          <a:lstStyle/>
          <a:p>
            <a:pPr fontAlgn="base"/>
            <a:r>
              <a:rPr lang="fi-FI" b="1" dirty="0">
                <a:solidFill>
                  <a:schemeClr val="accent2"/>
                </a:solidFill>
              </a:rPr>
              <a:t>Hindun elämänkaarijuhlia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fi-FI" sz="3600" b="1" dirty="0">
                <a:solidFill>
                  <a:schemeClr val="accent2"/>
                </a:solidFill>
              </a:rPr>
              <a:t> 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09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365125"/>
            <a:ext cx="36576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Keskeiset käsitteet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8" y="1825625"/>
            <a:ext cx="3843337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fi-FI" sz="1800" dirty="0" err="1"/>
              <a:t>puja</a:t>
            </a:r>
            <a:endParaRPr lang="fi-FI" sz="1800" dirty="0"/>
          </a:p>
          <a:p>
            <a:pPr fontAlgn="base"/>
            <a:r>
              <a:rPr lang="fi-FI" sz="1800" dirty="0"/>
              <a:t>mantra</a:t>
            </a:r>
          </a:p>
          <a:p>
            <a:pPr fontAlgn="base"/>
            <a:r>
              <a:rPr lang="fi-FI" sz="1800" dirty="0" err="1"/>
              <a:t>darsana</a:t>
            </a:r>
            <a:endParaRPr lang="fi-FI" sz="1800" dirty="0"/>
          </a:p>
          <a:p>
            <a:pPr fontAlgn="base"/>
            <a:r>
              <a:rPr lang="fi-FI" sz="1800" dirty="0"/>
              <a:t>polttohautaus</a:t>
            </a:r>
          </a:p>
          <a:p>
            <a:pPr fontAlgn="base"/>
            <a:r>
              <a:rPr lang="fi-FI" sz="1800" dirty="0" err="1"/>
              <a:t>navaratri</a:t>
            </a:r>
            <a:endParaRPr lang="fi-FI" sz="1800" dirty="0"/>
          </a:p>
          <a:p>
            <a:pPr fontAlgn="base"/>
            <a:r>
              <a:rPr lang="fi-FI" sz="1800" dirty="0" err="1"/>
              <a:t>arati</a:t>
            </a:r>
            <a:endParaRPr lang="fi-FI" sz="1800" dirty="0"/>
          </a:p>
          <a:p>
            <a:pPr fontAlgn="base"/>
            <a:r>
              <a:rPr lang="fi-FI" sz="1800" dirty="0"/>
              <a:t>pyhä lanka –juhla</a:t>
            </a:r>
          </a:p>
          <a:p>
            <a:pPr fontAlgn="base"/>
            <a:r>
              <a:rPr lang="fi-FI" sz="1800" dirty="0" err="1"/>
              <a:t>diwali</a:t>
            </a:r>
            <a:r>
              <a:rPr lang="fi-FI" sz="1800" dirty="0"/>
              <a:t>-juhla</a:t>
            </a:r>
          </a:p>
          <a:p>
            <a:pPr fontAlgn="base"/>
            <a:r>
              <a:rPr lang="fi-FI" sz="1800" dirty="0" err="1"/>
              <a:t>holi</a:t>
            </a:r>
            <a:r>
              <a:rPr lang="fi-FI" sz="1800" dirty="0"/>
              <a:t>-juhla</a:t>
            </a:r>
          </a:p>
          <a:p>
            <a:pPr fontAlgn="base"/>
            <a:r>
              <a:rPr lang="fi-FI" sz="1800" dirty="0" err="1"/>
              <a:t>prasadi</a:t>
            </a:r>
            <a:endParaRPr lang="fi-FI" sz="1800" dirty="0"/>
          </a:p>
          <a:p>
            <a:pPr fontAlgn="base"/>
            <a:r>
              <a:rPr lang="fi-FI" sz="1800" dirty="0"/>
              <a:t>astrologia</a:t>
            </a:r>
          </a:p>
          <a:p>
            <a:pPr fontAlgn="base"/>
            <a:r>
              <a:rPr lang="fi-FI" sz="1800" dirty="0" err="1"/>
              <a:t>kumbha</a:t>
            </a:r>
            <a:r>
              <a:rPr lang="fi-FI" sz="1800" dirty="0"/>
              <a:t> mela -juhla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178</Words>
  <Application>Microsoft Office PowerPoint</Application>
  <PresentationFormat>Laajakuva</PresentationFormat>
  <Paragraphs>42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Office-teema</vt:lpstr>
      <vt:lpstr>3 Riitit ja rituaalit hindulaisissa liikkeissä </vt:lpstr>
      <vt:lpstr>Johdattavat kysymykset</vt:lpstr>
      <vt:lpstr>Hindulainen kotipuja</vt:lpstr>
      <vt:lpstr>Hindulainen temppelipuja</vt:lpstr>
      <vt:lpstr>Hindulaisia vuosijuhlia</vt:lpstr>
      <vt:lpstr>Hindun elämänkaarijuhlia  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Tiede ja uskonnot</dc:title>
  <dc:creator>Taina Nyström</dc:creator>
  <cp:lastModifiedBy>Syrjäläinen Jarno Antero</cp:lastModifiedBy>
  <cp:revision>11</cp:revision>
  <dcterms:created xsi:type="dcterms:W3CDTF">2020-12-18T09:26:31Z</dcterms:created>
  <dcterms:modified xsi:type="dcterms:W3CDTF">2022-01-28T07:21:06Z</dcterms:modified>
</cp:coreProperties>
</file>