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84" r:id="rId4"/>
    <p:sldId id="285" r:id="rId5"/>
    <p:sldId id="278" r:id="rId6"/>
    <p:sldId id="279" r:id="rId7"/>
    <p:sldId id="280" r:id="rId8"/>
    <p:sldId id="283" r:id="rId9"/>
    <p:sldId id="281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367"/>
    <p:restoredTop sz="94697"/>
  </p:normalViewPr>
  <p:slideViewPr>
    <p:cSldViewPr snapToGrid="0" snapToObjects="1">
      <p:cViewPr varScale="1">
        <p:scale>
          <a:sx n="73" d="100"/>
          <a:sy n="73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86B656-8675-C94F-9BC8-FE3DC3089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9400C0E-9A47-E34F-94C9-38A837EB9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F88854-BA89-E141-A9E0-B1FB9E6C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EFA4527-3F77-D342-809D-0FD2ED76D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C506E50-1303-7048-9619-5C541A68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679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2DE66E-701D-004A-BD20-0AC779460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83E1CB3-2B4A-7E4B-99C7-1AD7DA55A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014DED5-F33A-7240-8A13-7C3DB051F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FB3C730-B3F9-7346-BDFF-02977D9EF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E2E4513-2EC1-3144-B1E9-A90AF4E93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941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D312641-3116-7940-B0EA-2A831CFDA8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5B1812E-39B2-4A47-8AF0-43106CD45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BAF1832-07AD-034D-AC2F-15C105EC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582107-E811-E840-8DA9-7E45B865D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38AAB53-EF72-5942-84CB-569299FB2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7076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68" y="2071262"/>
            <a:ext cx="11086228" cy="392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C510-0933-0342-9AFF-9978B941BD0F}" type="datetime3">
              <a:rPr lang="fi-FI" smtClean="0"/>
              <a:t>28/1/22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838833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CC0E33-4D91-8946-A13E-900F8FE7D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61F37D-1191-1C47-A03E-5D7504074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752D48-8981-D54A-A738-05B61231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07D9378-2DF4-D347-83BB-93D7BE71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EBCD9A-F852-7549-B403-124858B15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39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907977-FC7D-6F48-9740-98934C22B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729DED2-48CA-AF47-8473-2C35F5D84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C9D3E6-DD62-AC47-9B43-4FFE852D5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E4723B-A0E5-C940-911B-E525C978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AD7E0E-BC1F-9C47-A912-A905ED9B3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14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46DE2A-0382-5F43-B904-887A3FC2A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ED3B2C-753E-7546-9175-94197E9D1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10BDFD5-0A16-724B-8E3A-96DA56988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94B5722-E518-D54D-849C-8385DA91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B414A86-B495-3F42-B1A3-2FA117061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218EBA1-CA1C-8F45-8F30-88486C5ED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154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BD355-B426-5C4A-8D10-EE52C9CC6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C76E14E-26A2-434C-852A-30195D3B4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97E38DA-C71C-B645-9923-43BA3E1C0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17A4FBD-BC48-6848-8012-254E36CAF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63C9546-3481-F445-8A33-CD80832EE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9135B3B-E7F2-684F-8A77-8BA982B3B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BD37323-E74C-7242-8B0C-9C5F9F4D7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B9D8852-1324-C644-AEAB-499CBBC2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494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CE652A-68F8-3044-9AD8-66081C46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16898EB-3707-D44D-8E1D-9C1A46F29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57BC782-70A1-8345-B9E9-6297FF751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4AA2695-C18A-D544-A346-FDC0A296D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414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CDCE572-09FB-B946-B00E-2D4175F27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2E6CF13-ED86-154A-A7FD-64C6A0A5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AA1792-F569-8E49-91D9-E1C05D8AA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106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0A3DFD-BBBF-B84A-9431-6982EC053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D3FBFD-9D76-9142-838D-17BF5871B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596CA3E-3B3B-264F-AE48-681798507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CABBB2D-6091-224C-8231-56254E560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70E5050-6211-0D4C-AE13-7C4A90C4C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FB9F5AB-D787-7245-8441-7FFBC6F76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278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F7E096-74A8-4B44-98CA-C093E9E67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8E9FB78-55BC-B64F-9883-961FE3B9E0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89CE492-AF16-BA44-8D48-424AECC6C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383C03C-877C-8C4D-9509-E6360BAA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A26A640-A1F8-7F49-8986-A77C82C8C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299F283-53F3-3442-B793-B36402DA8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584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09F0251-5AB6-574D-A54B-22799A3C6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2706E14-1E30-7D41-B892-A512456FE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403326C-175E-754B-A0BF-ADA1137477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7CF998E-A883-1347-BFC8-8621CB965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A65917-CF06-6842-AD9C-CBFBF49E0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763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622C57C-0310-CE4B-A73C-FAAC3A826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3512" r="2004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E847901-C4D9-524C-9D42-7BEB6E38F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b="1" dirty="0"/>
              <a:t>2 </a:t>
            </a:r>
            <a:r>
              <a:rPr lang="en-US" b="1" dirty="0" err="1"/>
              <a:t>Hindulaisuuden</a:t>
            </a:r>
            <a:r>
              <a:rPr lang="en-US" b="1" dirty="0"/>
              <a:t> </a:t>
            </a:r>
            <a:r>
              <a:rPr lang="en-US" b="1" dirty="0" err="1"/>
              <a:t>kehitys</a:t>
            </a:r>
            <a:r>
              <a:rPr lang="en-US" b="1" dirty="0"/>
              <a:t> ja </a:t>
            </a:r>
            <a:r>
              <a:rPr lang="en-US" b="1" dirty="0" err="1"/>
              <a:t>opilliset</a:t>
            </a:r>
            <a:r>
              <a:rPr lang="en-US" b="1" dirty="0"/>
              <a:t> </a:t>
            </a:r>
            <a:r>
              <a:rPr lang="en-US" b="1" dirty="0" err="1"/>
              <a:t>piirteet</a:t>
            </a:r>
            <a:r>
              <a:rPr lang="fi-FI" dirty="0">
                <a:solidFill>
                  <a:srgbClr val="FFFFFF"/>
                </a:solidFill>
                <a:effectLst/>
                <a:latin typeface="Helvetica" pitchFamily="2" charset="0"/>
              </a:rPr>
              <a:t/>
            </a:r>
            <a:br>
              <a:rPr lang="fi-FI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9A4763-3FFD-B04A-B593-B105858AB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Sivut 26–35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07D6817-9B74-7F4B-9AFF-327AD0AED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892" y="6371772"/>
            <a:ext cx="1714500" cy="23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80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969" y="2575932"/>
            <a:ext cx="7768544" cy="3496658"/>
          </a:xfrm>
        </p:spPr>
        <p:txBody>
          <a:bodyPr>
            <a:normAutofit/>
          </a:bodyPr>
          <a:lstStyle/>
          <a:p>
            <a:r>
              <a:rPr lang="fi-FI" sz="1800" dirty="0"/>
              <a:t>Miten hindulaisuus syntyi ja kehittyi?</a:t>
            </a:r>
          </a:p>
          <a:p>
            <a:r>
              <a:rPr lang="fi-FI" sz="1800" dirty="0"/>
              <a:t>Millainen on hindufilosofian kuva todellisuudesta?</a:t>
            </a:r>
          </a:p>
          <a:p>
            <a:r>
              <a:rPr lang="fi-FI" sz="1800" dirty="0"/>
              <a:t>Mitkä ovat hindulaisuuden keskeiset opit?</a:t>
            </a:r>
          </a:p>
          <a:p>
            <a:r>
              <a:rPr lang="fi-FI" sz="1800" dirty="0"/>
              <a:t>Millainen on hindulaisuuden näkemys jumalista?</a:t>
            </a: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969" y="1718860"/>
            <a:ext cx="9489831" cy="77901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accent2"/>
                </a:solidFill>
              </a:rPr>
              <a:t>Johdattavat kysymykset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28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02" y="1686064"/>
            <a:ext cx="7098321" cy="4345389"/>
          </a:xfrm>
        </p:spPr>
        <p:txBody>
          <a:bodyPr>
            <a:normAutofit/>
          </a:bodyPr>
          <a:lstStyle/>
          <a:p>
            <a:r>
              <a:rPr lang="en-US" sz="1800" dirty="0" err="1"/>
              <a:t>käsite</a:t>
            </a:r>
            <a:r>
              <a:rPr lang="en-US" sz="1800" dirty="0"/>
              <a:t> </a:t>
            </a:r>
            <a:r>
              <a:rPr lang="en-US" sz="1800" dirty="0" err="1"/>
              <a:t>hindulaisuus</a:t>
            </a:r>
            <a:r>
              <a:rPr lang="en-US" sz="1800" dirty="0"/>
              <a:t> </a:t>
            </a:r>
            <a:r>
              <a:rPr lang="en-US" sz="1800" dirty="0" err="1"/>
              <a:t>yleisnimitys</a:t>
            </a:r>
            <a:r>
              <a:rPr lang="en-US" sz="1800" dirty="0"/>
              <a:t> </a:t>
            </a:r>
            <a:r>
              <a:rPr lang="en-US" sz="1800" dirty="0" err="1"/>
              <a:t>Intian</a:t>
            </a:r>
            <a:r>
              <a:rPr lang="en-US" sz="1800" dirty="0"/>
              <a:t> </a:t>
            </a:r>
            <a:r>
              <a:rPr lang="en-US" sz="1800" dirty="0" err="1"/>
              <a:t>kansalliselle</a:t>
            </a:r>
            <a:r>
              <a:rPr lang="en-US" sz="1800" dirty="0"/>
              <a:t> </a:t>
            </a:r>
            <a:r>
              <a:rPr lang="en-US" sz="1800" dirty="0" err="1"/>
              <a:t>uskonnollisuudelle</a:t>
            </a:r>
            <a:endParaRPr lang="en-US" sz="1800" dirty="0"/>
          </a:p>
          <a:p>
            <a:r>
              <a:rPr lang="en-US" sz="1800" dirty="0" err="1"/>
              <a:t>hindulaisuus</a:t>
            </a:r>
            <a:r>
              <a:rPr lang="en-US" sz="1800" dirty="0"/>
              <a:t> </a:t>
            </a:r>
            <a:r>
              <a:rPr lang="en-US" sz="1800" dirty="0" err="1"/>
              <a:t>kehittyi</a:t>
            </a:r>
            <a:r>
              <a:rPr lang="en-US" sz="1800" dirty="0"/>
              <a:t> </a:t>
            </a:r>
            <a:r>
              <a:rPr lang="en-US" sz="1800" dirty="0" err="1"/>
              <a:t>suurten</a:t>
            </a:r>
            <a:r>
              <a:rPr lang="en-US" sz="1800" dirty="0"/>
              <a:t> </a:t>
            </a:r>
            <a:r>
              <a:rPr lang="en-US" sz="1800" dirty="0" err="1"/>
              <a:t>jokien</a:t>
            </a:r>
            <a:r>
              <a:rPr lang="en-US" sz="1800" dirty="0"/>
              <a:t> </a:t>
            </a:r>
            <a:r>
              <a:rPr lang="en-US" sz="1800" dirty="0" err="1"/>
              <a:t>laaksoissa</a:t>
            </a:r>
            <a:endParaRPr lang="en-US" sz="1800" dirty="0"/>
          </a:p>
          <a:p>
            <a:r>
              <a:rPr lang="en-US" sz="1800" dirty="0" err="1"/>
              <a:t>varhaisin</a:t>
            </a:r>
            <a:r>
              <a:rPr lang="en-US" sz="1800" dirty="0"/>
              <a:t> </a:t>
            </a:r>
            <a:r>
              <a:rPr lang="en-US" sz="1800" dirty="0" err="1"/>
              <a:t>vaihe</a:t>
            </a:r>
            <a:r>
              <a:rPr lang="en-US" sz="1800" dirty="0"/>
              <a:t> n. 2500 </a:t>
            </a:r>
            <a:r>
              <a:rPr lang="en-US" sz="1800" dirty="0" err="1"/>
              <a:t>eKr</a:t>
            </a:r>
            <a:r>
              <a:rPr lang="en-US" sz="1800" dirty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err="1"/>
              <a:t>korkeakulttuurit</a:t>
            </a:r>
            <a:r>
              <a:rPr lang="en-US" sz="1800" dirty="0"/>
              <a:t> </a:t>
            </a:r>
            <a:r>
              <a:rPr lang="en-US" sz="1800" dirty="0" err="1"/>
              <a:t>Indusjoen</a:t>
            </a:r>
            <a:r>
              <a:rPr lang="en-US" sz="1800" dirty="0"/>
              <a:t> </a:t>
            </a:r>
            <a:r>
              <a:rPr lang="en-US" sz="1800" dirty="0" err="1"/>
              <a:t>varrella</a:t>
            </a:r>
            <a:endParaRPr lang="en-US" sz="1800" dirty="0"/>
          </a:p>
          <a:p>
            <a:r>
              <a:rPr lang="en-US" sz="1800" dirty="0" err="1"/>
              <a:t>arjalaisten</a:t>
            </a:r>
            <a:r>
              <a:rPr lang="en-US" sz="1800" dirty="0"/>
              <a:t> </a:t>
            </a:r>
            <a:r>
              <a:rPr lang="en-US" sz="1800" dirty="0" err="1"/>
              <a:t>tulo</a:t>
            </a:r>
            <a:r>
              <a:rPr lang="en-US" sz="1800" dirty="0"/>
              <a:t> 1900-luvulla </a:t>
            </a:r>
            <a:r>
              <a:rPr lang="en-US" sz="1800" dirty="0" err="1"/>
              <a:t>eKr</a:t>
            </a:r>
            <a:r>
              <a:rPr lang="en-US" sz="1800" dirty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err="1"/>
              <a:t>uskontojen</a:t>
            </a:r>
            <a:r>
              <a:rPr lang="en-US" sz="1800" dirty="0"/>
              <a:t> </a:t>
            </a:r>
            <a:r>
              <a:rPr lang="en-US" sz="1800" dirty="0" err="1"/>
              <a:t>sekoittuminen</a:t>
            </a:r>
            <a:r>
              <a:rPr lang="en-US" sz="1800" dirty="0"/>
              <a:t>, </a:t>
            </a:r>
            <a:r>
              <a:rPr lang="en-US" sz="1800" dirty="0" err="1"/>
              <a:t>monijumalaisuus</a:t>
            </a:r>
            <a:r>
              <a:rPr lang="en-US" sz="1800" dirty="0"/>
              <a:t>, </a:t>
            </a:r>
            <a:r>
              <a:rPr lang="en-US" sz="1800" dirty="0" err="1"/>
              <a:t>veda-uskonnon</a:t>
            </a:r>
            <a:r>
              <a:rPr lang="en-US" sz="1800" dirty="0"/>
              <a:t> </a:t>
            </a:r>
            <a:r>
              <a:rPr lang="en-US" sz="1800" dirty="0" err="1"/>
              <a:t>aika</a:t>
            </a:r>
            <a:endParaRPr lang="en-US" sz="1800" dirty="0"/>
          </a:p>
          <a:p>
            <a:r>
              <a:rPr lang="en-US" sz="1800" dirty="0"/>
              <a:t>ns. </a:t>
            </a:r>
            <a:r>
              <a:rPr lang="en-US" sz="1800" dirty="0" err="1"/>
              <a:t>klassinen</a:t>
            </a:r>
            <a:r>
              <a:rPr lang="en-US" sz="1800" dirty="0"/>
              <a:t> </a:t>
            </a:r>
            <a:r>
              <a:rPr lang="en-US" sz="1800" dirty="0" err="1"/>
              <a:t>hindulaisuus</a:t>
            </a:r>
            <a:r>
              <a:rPr lang="en-US" sz="1800" dirty="0"/>
              <a:t> 600 </a:t>
            </a:r>
            <a:r>
              <a:rPr lang="en-US" sz="1800" dirty="0" err="1"/>
              <a:t>eKr</a:t>
            </a:r>
            <a:r>
              <a:rPr lang="en-US" sz="1800" dirty="0"/>
              <a:t>.–400 </a:t>
            </a:r>
            <a:r>
              <a:rPr lang="en-US" sz="1800" dirty="0" err="1"/>
              <a:t>jKr</a:t>
            </a:r>
            <a:r>
              <a:rPr lang="en-US" sz="1800" dirty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err="1"/>
              <a:t>uskonnonfilosofia</a:t>
            </a:r>
            <a:r>
              <a:rPr lang="en-US" sz="1800" dirty="0"/>
              <a:t> </a:t>
            </a:r>
            <a:r>
              <a:rPr lang="en-US" sz="1800" dirty="0" err="1"/>
              <a:t>kehittyy</a:t>
            </a:r>
            <a:r>
              <a:rPr lang="en-US" sz="1800" dirty="0"/>
              <a:t>, </a:t>
            </a:r>
            <a:r>
              <a:rPr lang="en-US" sz="1800" dirty="0" err="1"/>
              <a:t>papiston</a:t>
            </a:r>
            <a:r>
              <a:rPr lang="en-US" sz="1800" dirty="0"/>
              <a:t> </a:t>
            </a:r>
            <a:r>
              <a:rPr lang="en-US" sz="1800" dirty="0" err="1"/>
              <a:t>valta</a:t>
            </a:r>
            <a:r>
              <a:rPr lang="en-US" sz="1800" dirty="0"/>
              <a:t>, </a:t>
            </a:r>
            <a:r>
              <a:rPr lang="en-US" sz="1800" dirty="0" err="1"/>
              <a:t>vastareaktiona</a:t>
            </a:r>
            <a:r>
              <a:rPr lang="en-US" sz="1800" dirty="0"/>
              <a:t> </a:t>
            </a:r>
            <a:r>
              <a:rPr lang="en-US" sz="1800" dirty="0" err="1"/>
              <a:t>buddhalaisuus</a:t>
            </a:r>
            <a:r>
              <a:rPr lang="en-US" sz="1800" dirty="0"/>
              <a:t> ja </a:t>
            </a:r>
            <a:r>
              <a:rPr lang="en-US" sz="1800" dirty="0" err="1"/>
              <a:t>jainalaisuus</a:t>
            </a:r>
            <a:endParaRPr lang="en-US" sz="1800" dirty="0"/>
          </a:p>
          <a:p>
            <a:r>
              <a:rPr lang="en-US" sz="1800" dirty="0" err="1"/>
              <a:t>nykyhindulaisuus</a:t>
            </a: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err="1"/>
              <a:t>uskonnollinen</a:t>
            </a:r>
            <a:r>
              <a:rPr lang="en-US" sz="1800" dirty="0"/>
              <a:t> </a:t>
            </a:r>
            <a:r>
              <a:rPr lang="en-US" sz="1800" dirty="0" err="1"/>
              <a:t>kirjo</a:t>
            </a:r>
            <a:r>
              <a:rPr lang="en-US" sz="1800" dirty="0"/>
              <a:t> </a:t>
            </a:r>
            <a:r>
              <a:rPr lang="en-US" sz="1800" dirty="0" err="1"/>
              <a:t>lisääntyy</a:t>
            </a:r>
            <a:r>
              <a:rPr lang="en-US" sz="1800" dirty="0"/>
              <a:t>, </a:t>
            </a:r>
            <a:r>
              <a:rPr lang="en-US" sz="1800" dirty="0" err="1"/>
              <a:t>juhlaperinne</a:t>
            </a:r>
            <a:r>
              <a:rPr lang="en-US" sz="1800" dirty="0"/>
              <a:t> </a:t>
            </a:r>
            <a:r>
              <a:rPr lang="en-US" sz="1800" dirty="0" err="1"/>
              <a:t>vakiintuu</a:t>
            </a:r>
            <a:r>
              <a:rPr lang="en-US" sz="1800" dirty="0"/>
              <a:t>, </a:t>
            </a:r>
            <a:r>
              <a:rPr lang="en-US" sz="1800" dirty="0" err="1"/>
              <a:t>uusia</a:t>
            </a:r>
            <a:r>
              <a:rPr lang="en-US" sz="1800" dirty="0"/>
              <a:t> </a:t>
            </a:r>
            <a:r>
              <a:rPr lang="en-US" sz="1800" dirty="0" err="1"/>
              <a:t>filosofisia</a:t>
            </a:r>
            <a:r>
              <a:rPr lang="en-US" sz="1800" dirty="0"/>
              <a:t> </a:t>
            </a:r>
            <a:r>
              <a:rPr lang="en-US" sz="1800" dirty="0" err="1"/>
              <a:t>oppeja</a:t>
            </a:r>
            <a:r>
              <a:rPr lang="en-US" sz="1800" dirty="0"/>
              <a:t> </a:t>
            </a:r>
            <a:r>
              <a:rPr lang="en-US" sz="1800" dirty="0" err="1"/>
              <a:t>syntyy</a:t>
            </a:r>
            <a:r>
              <a:rPr lang="en-US" sz="1800" dirty="0"/>
              <a:t>, </a:t>
            </a:r>
            <a:r>
              <a:rPr lang="en-US" sz="1800" dirty="0" err="1"/>
              <a:t>syklinen</a:t>
            </a:r>
            <a:r>
              <a:rPr lang="en-US" sz="1800" dirty="0"/>
              <a:t> </a:t>
            </a:r>
            <a:r>
              <a:rPr lang="en-US" sz="1800" dirty="0" err="1"/>
              <a:t>aikakäsitys</a:t>
            </a:r>
            <a:r>
              <a:rPr lang="en-US" sz="1800" dirty="0"/>
              <a:t> </a:t>
            </a:r>
            <a:r>
              <a:rPr lang="en-US" sz="1800" dirty="0" err="1"/>
              <a:t>vakiintuu</a:t>
            </a:r>
            <a:r>
              <a:rPr lang="en-US" sz="1800" dirty="0"/>
              <a:t>, </a:t>
            </a:r>
            <a:r>
              <a:rPr lang="en-US" sz="1800" dirty="0" err="1"/>
              <a:t>erilaisia</a:t>
            </a:r>
            <a:r>
              <a:rPr lang="en-US" sz="1800" dirty="0"/>
              <a:t> </a:t>
            </a:r>
            <a:r>
              <a:rPr lang="en-US" sz="1800" dirty="0" err="1"/>
              <a:t>tulkintoja</a:t>
            </a:r>
            <a:r>
              <a:rPr lang="en-US" sz="1800" dirty="0"/>
              <a:t> </a:t>
            </a:r>
            <a:r>
              <a:rPr lang="en-US" sz="1800" dirty="0" err="1"/>
              <a:t>todellisuudesta</a:t>
            </a:r>
            <a:r>
              <a:rPr lang="en-US" sz="1800" dirty="0"/>
              <a:t> (</a:t>
            </a:r>
            <a:r>
              <a:rPr lang="en-US" sz="1800" dirty="0" err="1"/>
              <a:t>esim</a:t>
            </a:r>
            <a:r>
              <a:rPr lang="en-US" sz="1800" dirty="0"/>
              <a:t>. </a:t>
            </a:r>
            <a:r>
              <a:rPr lang="en-US" sz="1800" dirty="0" err="1"/>
              <a:t>dvaita</a:t>
            </a:r>
            <a:r>
              <a:rPr lang="en-US" sz="1800" dirty="0"/>
              <a:t> ja </a:t>
            </a:r>
            <a:r>
              <a:rPr lang="en-US" sz="1800" dirty="0" err="1"/>
              <a:t>advaita</a:t>
            </a:r>
            <a:r>
              <a:rPr lang="en-US" sz="1800" dirty="0"/>
              <a:t>)</a:t>
            </a:r>
          </a:p>
          <a:p>
            <a:pPr marL="0" indent="0" fontAlgn="base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02" y="292101"/>
            <a:ext cx="5561186" cy="1435100"/>
          </a:xfrm>
        </p:spPr>
        <p:txBody>
          <a:bodyPr>
            <a:normAutofit/>
          </a:bodyPr>
          <a:lstStyle/>
          <a:p>
            <a:pPr fontAlgn="base"/>
            <a:r>
              <a:rPr lang="en-US" sz="3600" b="1" dirty="0" err="1">
                <a:solidFill>
                  <a:schemeClr val="accent2"/>
                </a:solidFill>
              </a:rPr>
              <a:t>Hindulaisuuden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kehitys</a:t>
            </a:r>
            <a:endParaRPr lang="fi-FI" sz="3600" b="1" dirty="0">
              <a:solidFill>
                <a:schemeClr val="accent2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95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B83249A3-5BEF-6A44-90E9-2F1746349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180" y="1371917"/>
            <a:ext cx="4443663" cy="4978763"/>
          </a:xfr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01" y="292101"/>
            <a:ext cx="6198461" cy="1435100"/>
          </a:xfrm>
        </p:spPr>
        <p:txBody>
          <a:bodyPr>
            <a:normAutofit/>
          </a:bodyPr>
          <a:lstStyle/>
          <a:p>
            <a:pPr fontAlgn="base"/>
            <a:r>
              <a:rPr lang="en-US" sz="3600" b="1" dirty="0" err="1">
                <a:solidFill>
                  <a:schemeClr val="accent2"/>
                </a:solidFill>
              </a:rPr>
              <a:t>Hindulaisuuden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keskuspaikkoja</a:t>
            </a:r>
            <a:endParaRPr lang="fi-FI" sz="3600" b="1" dirty="0">
              <a:solidFill>
                <a:schemeClr val="accent2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21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656" y="365125"/>
            <a:ext cx="9670143" cy="1325563"/>
          </a:xfrm>
        </p:spPr>
        <p:txBody>
          <a:bodyPr>
            <a:normAutofit/>
          </a:bodyPr>
          <a:lstStyle/>
          <a:p>
            <a:pPr fontAlgn="base"/>
            <a:r>
              <a:rPr lang="en-US" sz="3600" b="1" dirty="0">
                <a:solidFill>
                  <a:schemeClr val="accent2"/>
                </a:solidFill>
              </a:rPr>
              <a:t>Dharma</a:t>
            </a:r>
            <a:endParaRPr lang="fi-FI" sz="3600" b="1" dirty="0">
              <a:solidFill>
                <a:schemeClr val="accent2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F4653F0B-31C0-4D4D-89CB-F2962A3FE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83656" y="1800225"/>
            <a:ext cx="5602516" cy="3270539"/>
          </a:xfrm>
        </p:spPr>
        <p:txBody>
          <a:bodyPr/>
          <a:lstStyle/>
          <a:p>
            <a:r>
              <a:rPr lang="en-US" sz="1800" dirty="0" err="1"/>
              <a:t>monta</a:t>
            </a:r>
            <a:r>
              <a:rPr lang="en-US" sz="1800" dirty="0"/>
              <a:t> </a:t>
            </a:r>
            <a:r>
              <a:rPr lang="en-US" sz="1800" dirty="0" err="1"/>
              <a:t>merkitystä</a:t>
            </a:r>
            <a:r>
              <a:rPr lang="en-US" sz="1800" dirty="0"/>
              <a:t>: mm. </a:t>
            </a:r>
            <a:r>
              <a:rPr lang="en-US" sz="1800" dirty="0" err="1"/>
              <a:t>velvollisuus</a:t>
            </a:r>
            <a:r>
              <a:rPr lang="en-US" sz="1800" dirty="0"/>
              <a:t>, </a:t>
            </a:r>
            <a:r>
              <a:rPr lang="en-US" sz="1800" dirty="0" err="1"/>
              <a:t>oppi</a:t>
            </a:r>
            <a:r>
              <a:rPr lang="en-US" sz="1800" dirty="0"/>
              <a:t>, </a:t>
            </a:r>
            <a:r>
              <a:rPr lang="en-US" sz="1800" dirty="0" err="1"/>
              <a:t>maailmanjärjestys</a:t>
            </a:r>
            <a:r>
              <a:rPr lang="en-US" sz="1800" dirty="0"/>
              <a:t>, </a:t>
            </a:r>
            <a:r>
              <a:rPr lang="en-US" sz="1800" dirty="0" err="1"/>
              <a:t>uskonto</a:t>
            </a:r>
            <a:endParaRPr lang="en-US" sz="1800" dirty="0"/>
          </a:p>
          <a:p>
            <a:r>
              <a:rPr lang="en-US" sz="1800" dirty="0" err="1"/>
              <a:t>jokaisella</a:t>
            </a:r>
            <a:r>
              <a:rPr lang="en-US" sz="1800" dirty="0"/>
              <a:t> </a:t>
            </a:r>
            <a:r>
              <a:rPr lang="en-US" sz="1800" dirty="0" err="1"/>
              <a:t>oliolla</a:t>
            </a:r>
            <a:r>
              <a:rPr lang="en-US" sz="1800" dirty="0"/>
              <a:t> on </a:t>
            </a:r>
            <a:r>
              <a:rPr lang="en-US" sz="1800" dirty="0" err="1"/>
              <a:t>maailmassa</a:t>
            </a:r>
            <a:r>
              <a:rPr lang="en-US" sz="1800" dirty="0"/>
              <a:t> </a:t>
            </a:r>
            <a:r>
              <a:rPr lang="en-US" sz="1800" dirty="0" err="1"/>
              <a:t>oma</a:t>
            </a:r>
            <a:r>
              <a:rPr lang="en-US" sz="1800" dirty="0"/>
              <a:t> </a:t>
            </a:r>
            <a:r>
              <a:rPr lang="en-US" sz="1800" dirty="0" err="1"/>
              <a:t>paikkansa</a:t>
            </a:r>
            <a:r>
              <a:rPr lang="en-US" sz="1800" dirty="0"/>
              <a:t> ja </a:t>
            </a:r>
            <a:r>
              <a:rPr lang="en-US" sz="1800" dirty="0" err="1"/>
              <a:t>tehtävänsä</a:t>
            </a:r>
            <a:endParaRPr lang="en-US" sz="1800" dirty="0"/>
          </a:p>
          <a:p>
            <a:r>
              <a:rPr lang="en-US" sz="1800" dirty="0" err="1"/>
              <a:t>ihmisen</a:t>
            </a:r>
            <a:r>
              <a:rPr lang="en-US" sz="1800" dirty="0"/>
              <a:t> </a:t>
            </a:r>
            <a:r>
              <a:rPr lang="en-US" sz="1800" dirty="0" err="1"/>
              <a:t>asema</a:t>
            </a:r>
            <a:r>
              <a:rPr lang="en-US" sz="1800" dirty="0"/>
              <a:t> </a:t>
            </a:r>
            <a:r>
              <a:rPr lang="en-US" sz="1800" dirty="0" err="1"/>
              <a:t>yhteisössä</a:t>
            </a:r>
            <a:r>
              <a:rPr lang="en-US" sz="1800" dirty="0"/>
              <a:t> </a:t>
            </a:r>
            <a:r>
              <a:rPr lang="en-US" sz="1800" dirty="0" err="1"/>
              <a:t>määrää</a:t>
            </a:r>
            <a:r>
              <a:rPr lang="en-US" sz="1800" dirty="0"/>
              <a:t> </a:t>
            </a:r>
            <a:r>
              <a:rPr lang="en-US" sz="1800" dirty="0" err="1"/>
              <a:t>hänen</a:t>
            </a:r>
            <a:r>
              <a:rPr lang="en-US" sz="1800" dirty="0"/>
              <a:t> </a:t>
            </a:r>
            <a:r>
              <a:rPr lang="en-US" sz="1800" dirty="0" err="1"/>
              <a:t>velvollisuutensa</a:t>
            </a:r>
            <a:endParaRPr lang="en-US" sz="1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872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198" y="1872343"/>
            <a:ext cx="5854266" cy="4200247"/>
          </a:xfrm>
        </p:spPr>
        <p:txBody>
          <a:bodyPr>
            <a:normAutofit/>
          </a:bodyPr>
          <a:lstStyle/>
          <a:p>
            <a:r>
              <a:rPr lang="en-US" sz="1800" dirty="0" err="1"/>
              <a:t>elämän</a:t>
            </a:r>
            <a:r>
              <a:rPr lang="en-US" sz="1800" dirty="0"/>
              <a:t> </a:t>
            </a:r>
            <a:r>
              <a:rPr lang="en-US" sz="1800" dirty="0" err="1"/>
              <a:t>kiertokulku</a:t>
            </a:r>
            <a:r>
              <a:rPr lang="en-US" sz="1800" dirty="0"/>
              <a:t>, </a:t>
            </a:r>
            <a:r>
              <a:rPr lang="en-US" sz="1800" dirty="0" err="1"/>
              <a:t>jälleensyntymisen</a:t>
            </a:r>
            <a:r>
              <a:rPr lang="en-US" sz="1800" dirty="0"/>
              <a:t> </a:t>
            </a:r>
            <a:r>
              <a:rPr lang="en-US" sz="1800" dirty="0" err="1"/>
              <a:t>kierto</a:t>
            </a:r>
            <a:endParaRPr lang="en-US" sz="1800" dirty="0"/>
          </a:p>
          <a:p>
            <a:r>
              <a:rPr lang="en-US" sz="1800" dirty="0" err="1"/>
              <a:t>sielu</a:t>
            </a:r>
            <a:r>
              <a:rPr lang="en-US" sz="1800" dirty="0"/>
              <a:t> </a:t>
            </a:r>
            <a:r>
              <a:rPr lang="en-US" sz="1800" dirty="0" err="1"/>
              <a:t>siirtyy</a:t>
            </a:r>
            <a:r>
              <a:rPr lang="en-US" sz="1800" dirty="0"/>
              <a:t> </a:t>
            </a:r>
            <a:r>
              <a:rPr lang="en-US" sz="1800" dirty="0" err="1"/>
              <a:t>kuoleman</a:t>
            </a:r>
            <a:r>
              <a:rPr lang="en-US" sz="1800" dirty="0"/>
              <a:t> ja </a:t>
            </a:r>
            <a:r>
              <a:rPr lang="en-US" sz="1800" dirty="0" err="1"/>
              <a:t>jälleensyntymän</a:t>
            </a:r>
            <a:r>
              <a:rPr lang="en-US" sz="1800" dirty="0"/>
              <a:t> </a:t>
            </a:r>
            <a:r>
              <a:rPr lang="en-US" sz="1800" dirty="0" err="1"/>
              <a:t>kautta</a:t>
            </a:r>
            <a:r>
              <a:rPr lang="en-US" sz="1800" dirty="0"/>
              <a:t> </a:t>
            </a:r>
            <a:r>
              <a:rPr lang="en-US" sz="1800" dirty="0" err="1"/>
              <a:t>uuteen</a:t>
            </a:r>
            <a:r>
              <a:rPr lang="en-US" sz="1800" dirty="0"/>
              <a:t> </a:t>
            </a:r>
            <a:r>
              <a:rPr lang="en-US" sz="1800" dirty="0" err="1"/>
              <a:t>kehoon</a:t>
            </a:r>
            <a:endParaRPr lang="en-US" sz="1800" dirty="0"/>
          </a:p>
          <a:p>
            <a:r>
              <a:rPr lang="en-US" sz="1800" dirty="0" err="1"/>
              <a:t>ihminen</a:t>
            </a:r>
            <a:r>
              <a:rPr lang="en-US" sz="1800" dirty="0"/>
              <a:t> </a:t>
            </a:r>
            <a:r>
              <a:rPr lang="en-US" sz="1800" dirty="0" err="1"/>
              <a:t>sidottu</a:t>
            </a:r>
            <a:r>
              <a:rPr lang="en-US" sz="1800" dirty="0"/>
              <a:t> </a:t>
            </a:r>
            <a:r>
              <a:rPr lang="en-US" sz="1800" dirty="0" err="1"/>
              <a:t>kiertokulkuun</a:t>
            </a:r>
            <a:r>
              <a:rPr lang="en-US" sz="1800" dirty="0"/>
              <a:t>, </a:t>
            </a:r>
            <a:r>
              <a:rPr lang="en-US" sz="1800" dirty="0" err="1"/>
              <a:t>kunnes</a:t>
            </a:r>
            <a:r>
              <a:rPr lang="en-US" sz="1800" dirty="0"/>
              <a:t> </a:t>
            </a:r>
            <a:r>
              <a:rPr lang="en-US" sz="1800" dirty="0" err="1"/>
              <a:t>ymmärtää</a:t>
            </a:r>
            <a:r>
              <a:rPr lang="en-US" sz="1800" dirty="0"/>
              <a:t> </a:t>
            </a:r>
            <a:r>
              <a:rPr lang="en-US" sz="1800" dirty="0" err="1"/>
              <a:t>todellisuuden</a:t>
            </a:r>
            <a:r>
              <a:rPr lang="en-US" sz="1800" dirty="0"/>
              <a:t> </a:t>
            </a:r>
            <a:r>
              <a:rPr lang="en-US" sz="1800" dirty="0" err="1"/>
              <a:t>luonteen</a:t>
            </a:r>
            <a:endParaRPr lang="en-US" sz="1800" dirty="0"/>
          </a:p>
          <a:p>
            <a:r>
              <a:rPr lang="en-US" sz="1800" dirty="0" err="1"/>
              <a:t>mokša</a:t>
            </a:r>
            <a:r>
              <a:rPr lang="en-US" sz="1800" dirty="0"/>
              <a:t> </a:t>
            </a:r>
            <a:r>
              <a:rPr lang="en-US" sz="1800" dirty="0" err="1"/>
              <a:t>vapautumista</a:t>
            </a:r>
            <a:r>
              <a:rPr lang="en-US" sz="1800" dirty="0"/>
              <a:t> </a:t>
            </a:r>
            <a:r>
              <a:rPr lang="en-US" sz="1800" dirty="0" err="1"/>
              <a:t>jälleensyntymän</a:t>
            </a:r>
            <a:r>
              <a:rPr lang="en-US" sz="1800" dirty="0"/>
              <a:t> </a:t>
            </a:r>
            <a:r>
              <a:rPr lang="en-US" sz="1800" dirty="0" err="1"/>
              <a:t>kierrosta</a:t>
            </a:r>
            <a:r>
              <a:rPr lang="en-US" sz="1800" dirty="0"/>
              <a:t>: </a:t>
            </a:r>
            <a:r>
              <a:rPr lang="en-US" sz="1800" dirty="0" err="1"/>
              <a:t>yksilösielu</a:t>
            </a:r>
            <a:r>
              <a:rPr lang="en-US" sz="1800" dirty="0"/>
              <a:t> </a:t>
            </a:r>
            <a:r>
              <a:rPr lang="en-US" sz="1800" dirty="0" err="1"/>
              <a:t>sulautuu</a:t>
            </a:r>
            <a:r>
              <a:rPr lang="en-US" sz="1800" dirty="0"/>
              <a:t> </a:t>
            </a:r>
            <a:r>
              <a:rPr lang="en-US" sz="1800" dirty="0" err="1"/>
              <a:t>kaikkeuteen</a:t>
            </a:r>
            <a:endParaRPr lang="en-US" sz="1800" dirty="0"/>
          </a:p>
          <a:p>
            <a:r>
              <a:rPr lang="en-US" sz="1800" dirty="0" err="1"/>
              <a:t>kolme</a:t>
            </a:r>
            <a:r>
              <a:rPr lang="en-US" sz="1800" dirty="0"/>
              <a:t> </a:t>
            </a:r>
            <a:r>
              <a:rPr lang="en-US" sz="1800" dirty="0" err="1"/>
              <a:t>tietä</a:t>
            </a:r>
            <a:r>
              <a:rPr lang="en-US" sz="1800" dirty="0"/>
              <a:t> </a:t>
            </a:r>
            <a:r>
              <a:rPr lang="en-US" sz="1800" dirty="0" err="1"/>
              <a:t>vapautumiseen</a:t>
            </a:r>
            <a:r>
              <a:rPr lang="en-US" sz="1800" dirty="0"/>
              <a:t>: </a:t>
            </a:r>
            <a:r>
              <a:rPr lang="en-US" sz="1800" dirty="0" err="1"/>
              <a:t>toiminta</a:t>
            </a:r>
            <a:r>
              <a:rPr lang="en-US" sz="1800" dirty="0"/>
              <a:t>, </a:t>
            </a:r>
            <a:r>
              <a:rPr lang="en-US" sz="1800" dirty="0" err="1"/>
              <a:t>tieto</a:t>
            </a:r>
            <a:r>
              <a:rPr lang="en-US" sz="1800" dirty="0"/>
              <a:t> ja </a:t>
            </a:r>
            <a:r>
              <a:rPr lang="en-US" sz="1800" dirty="0" err="1"/>
              <a:t>rakkaus</a:t>
            </a:r>
            <a:endParaRPr lang="en-US" sz="18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210458"/>
            <a:ext cx="5854263" cy="1539966"/>
          </a:xfrm>
        </p:spPr>
        <p:txBody>
          <a:bodyPr>
            <a:normAutofit/>
          </a:bodyPr>
          <a:lstStyle/>
          <a:p>
            <a:pPr fontAlgn="base"/>
            <a:r>
              <a:rPr lang="en-US" sz="3600" b="1" dirty="0">
                <a:solidFill>
                  <a:schemeClr val="accent2"/>
                </a:solidFill>
              </a:rPr>
              <a:t>Samsara</a:t>
            </a:r>
            <a:endParaRPr lang="fi-FI" sz="3600" b="1" dirty="0">
              <a:solidFill>
                <a:schemeClr val="accent2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676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615" y="2057400"/>
            <a:ext cx="5355214" cy="4015190"/>
          </a:xfrm>
        </p:spPr>
        <p:txBody>
          <a:bodyPr>
            <a:normAutofit/>
          </a:bodyPr>
          <a:lstStyle/>
          <a:p>
            <a:r>
              <a:rPr lang="en-US" sz="1800" dirty="0" err="1"/>
              <a:t>teot</a:t>
            </a:r>
            <a:r>
              <a:rPr lang="en-US" sz="1800" dirty="0"/>
              <a:t> ja </a:t>
            </a:r>
            <a:r>
              <a:rPr lang="en-US" sz="1800" dirty="0" err="1"/>
              <a:t>niiden</a:t>
            </a:r>
            <a:r>
              <a:rPr lang="en-US" sz="1800" dirty="0"/>
              <a:t> </a:t>
            </a:r>
            <a:r>
              <a:rPr lang="en-US" sz="1800" dirty="0" err="1"/>
              <a:t>seuraukset</a:t>
            </a:r>
            <a:endParaRPr lang="en-US" sz="1800" dirty="0"/>
          </a:p>
          <a:p>
            <a:r>
              <a:rPr lang="en-US" sz="1800" dirty="0" err="1"/>
              <a:t>hyvistä</a:t>
            </a:r>
            <a:r>
              <a:rPr lang="en-US" sz="1800" dirty="0"/>
              <a:t> </a:t>
            </a:r>
            <a:r>
              <a:rPr lang="en-US" sz="1800" dirty="0" err="1"/>
              <a:t>teoista</a:t>
            </a:r>
            <a:r>
              <a:rPr lang="en-US" sz="1800" dirty="0"/>
              <a:t> </a:t>
            </a:r>
            <a:r>
              <a:rPr lang="en-US" sz="1800" dirty="0" err="1"/>
              <a:t>hyvää</a:t>
            </a:r>
            <a:r>
              <a:rPr lang="en-US" sz="1800" dirty="0"/>
              <a:t> </a:t>
            </a:r>
            <a:r>
              <a:rPr lang="en-US" sz="1800" dirty="0" err="1"/>
              <a:t>karmaa</a:t>
            </a:r>
            <a:r>
              <a:rPr lang="en-US" sz="1800" dirty="0"/>
              <a:t>, </a:t>
            </a:r>
            <a:r>
              <a:rPr lang="en-US" sz="1800" dirty="0" err="1"/>
              <a:t>pahoista</a:t>
            </a:r>
            <a:r>
              <a:rPr lang="en-US" sz="1800" dirty="0"/>
              <a:t> </a:t>
            </a:r>
            <a:r>
              <a:rPr lang="en-US" sz="1800" dirty="0" err="1"/>
              <a:t>pahaa</a:t>
            </a:r>
            <a:endParaRPr lang="en-US" sz="1800" dirty="0"/>
          </a:p>
          <a:p>
            <a:r>
              <a:rPr lang="en-US" sz="1800" dirty="0"/>
              <a:t>dharma </a:t>
            </a:r>
            <a:r>
              <a:rPr lang="en-US" sz="1800" dirty="0" err="1"/>
              <a:t>määrää</a:t>
            </a:r>
            <a:r>
              <a:rPr lang="en-US" sz="1800" dirty="0"/>
              <a:t>, </a:t>
            </a:r>
            <a:r>
              <a:rPr lang="en-US" sz="1800" dirty="0" err="1"/>
              <a:t>mikä</a:t>
            </a:r>
            <a:r>
              <a:rPr lang="en-US" sz="1800" dirty="0"/>
              <a:t> </a:t>
            </a:r>
            <a:r>
              <a:rPr lang="en-US" sz="1800" dirty="0" err="1"/>
              <a:t>teko</a:t>
            </a:r>
            <a:r>
              <a:rPr lang="en-US" sz="1800" dirty="0"/>
              <a:t> on </a:t>
            </a:r>
            <a:r>
              <a:rPr lang="en-US" sz="1800" dirty="0" err="1"/>
              <a:t>hyvä</a:t>
            </a:r>
            <a:r>
              <a:rPr lang="en-US" sz="1800" dirty="0"/>
              <a:t> tai </a:t>
            </a:r>
            <a:r>
              <a:rPr lang="en-US" sz="1800" dirty="0" err="1"/>
              <a:t>paha</a:t>
            </a:r>
            <a:endParaRPr lang="en-US" sz="1800" dirty="0"/>
          </a:p>
          <a:p>
            <a:r>
              <a:rPr lang="en-US" sz="1800" dirty="0" err="1"/>
              <a:t>karmaa</a:t>
            </a:r>
            <a:r>
              <a:rPr lang="en-US" sz="1800" dirty="0"/>
              <a:t> </a:t>
            </a:r>
            <a:r>
              <a:rPr lang="en-US" sz="1800" dirty="0" err="1"/>
              <a:t>säätelee</a:t>
            </a:r>
            <a:r>
              <a:rPr lang="en-US" sz="1800" dirty="0"/>
              <a:t> </a:t>
            </a:r>
            <a:r>
              <a:rPr lang="en-US" sz="1800" dirty="0" err="1"/>
              <a:t>jälleensyntymän</a:t>
            </a:r>
            <a:r>
              <a:rPr lang="en-US" sz="1800" dirty="0"/>
              <a:t> </a:t>
            </a:r>
            <a:r>
              <a:rPr lang="en-US" sz="1800" dirty="0" err="1"/>
              <a:t>kiertoa</a:t>
            </a:r>
            <a:r>
              <a:rPr lang="en-US" sz="1800" dirty="0"/>
              <a:t> ja </a:t>
            </a:r>
            <a:r>
              <a:rPr lang="en-US" sz="1800" dirty="0" err="1"/>
              <a:t>määrää</a:t>
            </a:r>
            <a:r>
              <a:rPr lang="en-US" sz="1800" dirty="0"/>
              <a:t> </a:t>
            </a:r>
            <a:r>
              <a:rPr lang="en-US" sz="1800" dirty="0" err="1"/>
              <a:t>aseman</a:t>
            </a:r>
            <a:r>
              <a:rPr lang="en-US" sz="1800" dirty="0"/>
              <a:t> </a:t>
            </a:r>
            <a:r>
              <a:rPr lang="en-US" sz="1800" dirty="0" err="1"/>
              <a:t>seuraavassa</a:t>
            </a:r>
            <a:r>
              <a:rPr lang="en-US" sz="1800" dirty="0"/>
              <a:t> </a:t>
            </a:r>
            <a:r>
              <a:rPr lang="en-US" sz="1800" dirty="0" err="1"/>
              <a:t>elämässä</a:t>
            </a:r>
            <a:endParaRPr lang="en-US" sz="18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15" y="152401"/>
            <a:ext cx="5118100" cy="1905000"/>
          </a:xfrm>
        </p:spPr>
        <p:txBody>
          <a:bodyPr>
            <a:normAutofit/>
          </a:bodyPr>
          <a:lstStyle/>
          <a:p>
            <a:pPr fontAlgn="base"/>
            <a:r>
              <a:rPr lang="en-US" sz="3600" b="1" dirty="0">
                <a:solidFill>
                  <a:schemeClr val="accent2"/>
                </a:solidFill>
              </a:rPr>
              <a:t>Karma</a:t>
            </a:r>
            <a:r>
              <a:rPr lang="en-US" sz="3600" b="1" dirty="0">
                <a:solidFill>
                  <a:srgbClr val="FAC090"/>
                </a:solidFill>
              </a:rPr>
              <a:t> </a:t>
            </a:r>
            <a:r>
              <a:rPr lang="fi-FI" sz="3600" dirty="0"/>
              <a:t> </a:t>
            </a:r>
            <a:endParaRPr lang="fi-FI" sz="3600" b="1" dirty="0">
              <a:solidFill>
                <a:schemeClr val="accent2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09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8" y="1727201"/>
            <a:ext cx="5265894" cy="4345389"/>
          </a:xfrm>
        </p:spPr>
        <p:txBody>
          <a:bodyPr>
            <a:normAutofit/>
          </a:bodyPr>
          <a:lstStyle/>
          <a:p>
            <a:r>
              <a:rPr lang="en-US" sz="1800" dirty="0" err="1"/>
              <a:t>karman</a:t>
            </a:r>
            <a:r>
              <a:rPr lang="en-US" sz="1800" dirty="0"/>
              <a:t> lain </a:t>
            </a:r>
            <a:r>
              <a:rPr lang="en-US" sz="1800" dirty="0" err="1"/>
              <a:t>toteuttaminen</a:t>
            </a:r>
            <a:r>
              <a:rPr lang="en-US" sz="1800" dirty="0"/>
              <a:t> </a:t>
            </a:r>
            <a:r>
              <a:rPr lang="en-US" sz="1800" dirty="0" err="1"/>
              <a:t>tärkeää</a:t>
            </a:r>
            <a:r>
              <a:rPr lang="en-US" sz="1800" dirty="0"/>
              <a:t>; </a:t>
            </a:r>
            <a:r>
              <a:rPr lang="en-US" sz="1800" dirty="0" err="1"/>
              <a:t>oma</a:t>
            </a:r>
            <a:r>
              <a:rPr lang="en-US" sz="1800" dirty="0"/>
              <a:t> dharma </a:t>
            </a:r>
            <a:r>
              <a:rPr lang="en-US" sz="1800" dirty="0" err="1"/>
              <a:t>täytettävä</a:t>
            </a:r>
            <a:endParaRPr lang="en-US" sz="1800" dirty="0"/>
          </a:p>
          <a:p>
            <a:r>
              <a:rPr lang="en-US" sz="1800" dirty="0" err="1"/>
              <a:t>haluja</a:t>
            </a:r>
            <a:r>
              <a:rPr lang="en-US" sz="1800" dirty="0"/>
              <a:t>, </a:t>
            </a:r>
            <a:r>
              <a:rPr lang="en-US" sz="1800" dirty="0" err="1"/>
              <a:t>himoa</a:t>
            </a:r>
            <a:r>
              <a:rPr lang="en-US" sz="1800" dirty="0"/>
              <a:t> ja </a:t>
            </a:r>
            <a:r>
              <a:rPr lang="en-US" sz="1800" dirty="0" err="1"/>
              <a:t>vihaa</a:t>
            </a:r>
            <a:r>
              <a:rPr lang="en-US" sz="1800" dirty="0"/>
              <a:t> </a:t>
            </a:r>
            <a:r>
              <a:rPr lang="en-US" sz="1800" dirty="0" err="1"/>
              <a:t>pyrittävä</a:t>
            </a:r>
            <a:r>
              <a:rPr lang="en-US" sz="1800" dirty="0"/>
              <a:t> </a:t>
            </a:r>
            <a:r>
              <a:rPr lang="en-US" sz="1800" dirty="0" err="1"/>
              <a:t>hillitsemään</a:t>
            </a:r>
            <a:endParaRPr lang="en-US" sz="1800" dirty="0"/>
          </a:p>
          <a:p>
            <a:r>
              <a:rPr lang="en-US" sz="1800" dirty="0"/>
              <a:t>ahimsa-</a:t>
            </a:r>
            <a:r>
              <a:rPr lang="en-US" sz="1800" dirty="0" err="1"/>
              <a:t>periaate</a:t>
            </a:r>
            <a:r>
              <a:rPr lang="en-US" sz="1800" dirty="0"/>
              <a:t>: </a:t>
            </a:r>
            <a:r>
              <a:rPr lang="en-US" sz="1800" dirty="0" err="1"/>
              <a:t>ei-väkivaltaa</a:t>
            </a:r>
            <a:r>
              <a:rPr lang="en-US" sz="1800" dirty="0"/>
              <a:t>, </a:t>
            </a:r>
            <a:r>
              <a:rPr lang="en-US" sz="1800" dirty="0" err="1"/>
              <a:t>elollisia</a:t>
            </a:r>
            <a:r>
              <a:rPr lang="en-US" sz="1800" dirty="0"/>
              <a:t> </a:t>
            </a:r>
            <a:r>
              <a:rPr lang="en-US" sz="1800" dirty="0" err="1"/>
              <a:t>olentoja</a:t>
            </a:r>
            <a:r>
              <a:rPr lang="en-US" sz="1800" dirty="0"/>
              <a:t> </a:t>
            </a:r>
            <a:r>
              <a:rPr lang="en-US" sz="1800" dirty="0" err="1"/>
              <a:t>kunnioitettava</a:t>
            </a:r>
            <a:r>
              <a:rPr lang="en-US" sz="1800" dirty="0"/>
              <a:t>, </a:t>
            </a:r>
            <a:r>
              <a:rPr lang="en-US" sz="1800" dirty="0" err="1"/>
              <a:t>kasvisyönti</a:t>
            </a:r>
            <a:r>
              <a:rPr lang="en-US" sz="1800" dirty="0"/>
              <a:t> </a:t>
            </a:r>
            <a:r>
              <a:rPr lang="en-US" sz="1800" dirty="0" err="1"/>
              <a:t>suositeltavaa</a:t>
            </a:r>
            <a:endParaRPr lang="en-US" sz="1800" dirty="0"/>
          </a:p>
          <a:p>
            <a:r>
              <a:rPr lang="en-US" sz="1800" dirty="0" err="1"/>
              <a:t>ihminen</a:t>
            </a:r>
            <a:r>
              <a:rPr lang="en-US" sz="1800" dirty="0"/>
              <a:t> </a:t>
            </a:r>
            <a:r>
              <a:rPr lang="en-US" sz="1800" dirty="0" err="1"/>
              <a:t>itse</a:t>
            </a:r>
            <a:r>
              <a:rPr lang="en-US" sz="1800" dirty="0"/>
              <a:t> </a:t>
            </a:r>
            <a:r>
              <a:rPr lang="en-US" sz="1800" dirty="0" err="1"/>
              <a:t>vastuussa</a:t>
            </a:r>
            <a:r>
              <a:rPr lang="en-US" sz="1800" dirty="0"/>
              <a:t> </a:t>
            </a:r>
            <a:r>
              <a:rPr lang="en-US" sz="1800" dirty="0" err="1"/>
              <a:t>teoistaan</a:t>
            </a:r>
            <a:r>
              <a:rPr lang="en-US" sz="1800" dirty="0"/>
              <a:t>, </a:t>
            </a:r>
            <a:r>
              <a:rPr lang="en-US" sz="1800" dirty="0" err="1"/>
              <a:t>karman</a:t>
            </a:r>
            <a:r>
              <a:rPr lang="en-US" sz="1800" dirty="0"/>
              <a:t> </a:t>
            </a:r>
            <a:r>
              <a:rPr lang="en-US" sz="1800" dirty="0" err="1"/>
              <a:t>laki</a:t>
            </a:r>
            <a:r>
              <a:rPr lang="en-US" sz="1800" dirty="0"/>
              <a:t> </a:t>
            </a:r>
            <a:r>
              <a:rPr lang="en-US" sz="1800" dirty="0" err="1"/>
              <a:t>määrää</a:t>
            </a:r>
            <a:r>
              <a:rPr lang="en-US" sz="1800" dirty="0"/>
              <a:t> </a:t>
            </a:r>
            <a:r>
              <a:rPr lang="en-US" sz="1800" dirty="0" err="1"/>
              <a:t>palkinnon</a:t>
            </a:r>
            <a:r>
              <a:rPr lang="en-US" sz="1800" dirty="0"/>
              <a:t> tai </a:t>
            </a:r>
            <a:r>
              <a:rPr lang="en-US" sz="1800" dirty="0" err="1"/>
              <a:t>rangaistuksen</a:t>
            </a:r>
            <a:endParaRPr lang="en-US" sz="1800" dirty="0"/>
          </a:p>
          <a:p>
            <a:r>
              <a:rPr lang="en-US" sz="1800" dirty="0" err="1"/>
              <a:t>kärsivän</a:t>
            </a:r>
            <a:r>
              <a:rPr lang="en-US" sz="1800" dirty="0"/>
              <a:t> </a:t>
            </a:r>
            <a:r>
              <a:rPr lang="en-US" sz="1800" dirty="0" err="1"/>
              <a:t>auttaminen</a:t>
            </a:r>
            <a:r>
              <a:rPr lang="en-US" sz="1800" dirty="0"/>
              <a:t> </a:t>
            </a:r>
            <a:r>
              <a:rPr lang="en-US" sz="1800" dirty="0" err="1"/>
              <a:t>tuo</a:t>
            </a:r>
            <a:r>
              <a:rPr lang="en-US" sz="1800" dirty="0"/>
              <a:t> </a:t>
            </a:r>
            <a:r>
              <a:rPr lang="en-US" sz="1800" dirty="0" err="1"/>
              <a:t>hyvää</a:t>
            </a:r>
            <a:r>
              <a:rPr lang="en-US" sz="1800" dirty="0"/>
              <a:t> </a:t>
            </a:r>
            <a:r>
              <a:rPr lang="en-US" sz="1800" dirty="0" err="1"/>
              <a:t>karmaa</a:t>
            </a:r>
            <a:r>
              <a:rPr lang="en-US" sz="1800" dirty="0"/>
              <a:t>; </a:t>
            </a:r>
            <a:r>
              <a:rPr lang="en-US" sz="1800" dirty="0" err="1"/>
              <a:t>kärsimyksen</a:t>
            </a:r>
            <a:r>
              <a:rPr lang="en-US" sz="1800" dirty="0"/>
              <a:t> </a:t>
            </a:r>
            <a:r>
              <a:rPr lang="en-US" sz="1800" dirty="0" err="1"/>
              <a:t>tuottaminen</a:t>
            </a:r>
            <a:r>
              <a:rPr lang="en-US" sz="1800" dirty="0"/>
              <a:t> </a:t>
            </a:r>
            <a:r>
              <a:rPr lang="en-US" sz="1800" dirty="0" err="1"/>
              <a:t>pahaa</a:t>
            </a:r>
            <a:endParaRPr lang="en-US" sz="1800" dirty="0"/>
          </a:p>
          <a:p>
            <a:pPr marL="0" indent="0" fontAlgn="base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277" y="292101"/>
            <a:ext cx="5561186" cy="1435100"/>
          </a:xfrm>
        </p:spPr>
        <p:txBody>
          <a:bodyPr>
            <a:normAutofit/>
          </a:bodyPr>
          <a:lstStyle/>
          <a:p>
            <a:pPr fontAlgn="base"/>
            <a:r>
              <a:rPr lang="en-US" sz="3600" b="1" dirty="0" err="1">
                <a:solidFill>
                  <a:schemeClr val="accent2"/>
                </a:solidFill>
              </a:rPr>
              <a:t>Hindulaista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etiikkaa</a:t>
            </a:r>
            <a:endParaRPr lang="fi-FI" sz="3600" b="1" dirty="0">
              <a:solidFill>
                <a:schemeClr val="accent2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495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088" y="334962"/>
            <a:ext cx="4386263" cy="132556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accent2"/>
                </a:solidFill>
              </a:rPr>
              <a:t>Keskeiset käsitteet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4088" y="1822450"/>
            <a:ext cx="3233738" cy="4351338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brahman</a:t>
            </a:r>
          </a:p>
          <a:p>
            <a:pPr fontAlgn="base"/>
            <a:r>
              <a:rPr lang="fi-FI" sz="1800" dirty="0"/>
              <a:t>hindufilosofia</a:t>
            </a:r>
          </a:p>
          <a:p>
            <a:pPr fontAlgn="base"/>
            <a:r>
              <a:rPr lang="fi-FI" sz="1800" dirty="0" err="1"/>
              <a:t>šaktismi</a:t>
            </a:r>
            <a:endParaRPr lang="fi-FI" sz="1800" dirty="0"/>
          </a:p>
          <a:p>
            <a:pPr fontAlgn="base"/>
            <a:r>
              <a:rPr lang="fi-FI" sz="1800" dirty="0"/>
              <a:t>OM-tavu</a:t>
            </a:r>
          </a:p>
          <a:p>
            <a:pPr fontAlgn="base"/>
            <a:r>
              <a:rPr lang="fi-FI" sz="1800" dirty="0"/>
              <a:t>rakkauden tie</a:t>
            </a:r>
          </a:p>
          <a:p>
            <a:pPr fontAlgn="base"/>
            <a:r>
              <a:rPr lang="fi-FI" sz="1800" dirty="0"/>
              <a:t>tiedon tie</a:t>
            </a:r>
          </a:p>
          <a:p>
            <a:pPr fontAlgn="base"/>
            <a:r>
              <a:rPr lang="fi-FI" sz="1800" dirty="0"/>
              <a:t>toiminnan tie</a:t>
            </a:r>
          </a:p>
          <a:p>
            <a:pPr fontAlgn="base"/>
            <a:r>
              <a:rPr lang="fi-FI" sz="1800" dirty="0"/>
              <a:t>syklinen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211A26C-7574-5640-8ADD-76B053ACC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199" y="1822450"/>
            <a:ext cx="4386263" cy="3375025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guru</a:t>
            </a:r>
          </a:p>
          <a:p>
            <a:pPr fontAlgn="base"/>
            <a:r>
              <a:rPr lang="fi-FI" sz="1800" dirty="0" err="1"/>
              <a:t>dharma</a:t>
            </a:r>
            <a:endParaRPr lang="fi-FI" sz="1800" dirty="0"/>
          </a:p>
          <a:p>
            <a:pPr fontAlgn="base"/>
            <a:r>
              <a:rPr lang="fi-FI" sz="1800" dirty="0"/>
              <a:t>mokša</a:t>
            </a:r>
          </a:p>
          <a:p>
            <a:pPr fontAlgn="base"/>
            <a:r>
              <a:rPr lang="fi-FI" sz="1800" dirty="0"/>
              <a:t>jumalten kolmikko</a:t>
            </a:r>
          </a:p>
          <a:p>
            <a:pPr fontAlgn="base"/>
            <a:r>
              <a:rPr lang="fi-FI" sz="1800" dirty="0" err="1"/>
              <a:t>samsara</a:t>
            </a:r>
            <a:endParaRPr lang="fi-FI" sz="1800" dirty="0"/>
          </a:p>
          <a:p>
            <a:pPr fontAlgn="base"/>
            <a:r>
              <a:rPr lang="fi-FI" sz="1800" dirty="0" err="1"/>
              <a:t>šaivismi</a:t>
            </a:r>
            <a:endParaRPr lang="fi-FI" sz="1800" dirty="0"/>
          </a:p>
          <a:p>
            <a:pPr fontAlgn="base"/>
            <a:r>
              <a:rPr lang="fi-FI" sz="1800" dirty="0"/>
              <a:t>karma</a:t>
            </a:r>
          </a:p>
          <a:p>
            <a:pPr fontAlgn="base"/>
            <a:r>
              <a:rPr lang="fi-FI" sz="1800" dirty="0" err="1"/>
              <a:t>vaišnavismi</a:t>
            </a:r>
            <a:endParaRPr lang="fi-FI" sz="1800" dirty="0"/>
          </a:p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0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285</Words>
  <Application>Microsoft Office PowerPoint</Application>
  <PresentationFormat>Laajakuva</PresentationFormat>
  <Paragraphs>57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Helvetica</vt:lpstr>
      <vt:lpstr>Office-teema</vt:lpstr>
      <vt:lpstr>2 Hindulaisuuden kehitys ja opilliset piirteet </vt:lpstr>
      <vt:lpstr>Johdattavat kysymykset</vt:lpstr>
      <vt:lpstr>Hindulaisuuden kehitys</vt:lpstr>
      <vt:lpstr>Hindulaisuuden keskuspaikkoja</vt:lpstr>
      <vt:lpstr>Dharma</vt:lpstr>
      <vt:lpstr>Samsara</vt:lpstr>
      <vt:lpstr>Karma  </vt:lpstr>
      <vt:lpstr>Hindulaista etiikkaa</vt:lpstr>
      <vt:lpstr>Keskeiset käsitteet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Tiede ja uskonnot</dc:title>
  <dc:creator>Taina Nyström</dc:creator>
  <cp:lastModifiedBy>Syrjäläinen Jarno Antero</cp:lastModifiedBy>
  <cp:revision>10</cp:revision>
  <dcterms:created xsi:type="dcterms:W3CDTF">2020-12-18T09:26:31Z</dcterms:created>
  <dcterms:modified xsi:type="dcterms:W3CDTF">2022-01-28T06:34:39Z</dcterms:modified>
</cp:coreProperties>
</file>