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91" r:id="rId4"/>
    <p:sldId id="288" r:id="rId5"/>
    <p:sldId id="290" r:id="rId6"/>
    <p:sldId id="294" r:id="rId7"/>
    <p:sldId id="29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19E"/>
    <a:srgbClr val="D4117F"/>
    <a:srgbClr val="D411B6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84"/>
    <p:restoredTop sz="94697"/>
  </p:normalViewPr>
  <p:slideViewPr>
    <p:cSldViewPr snapToGrid="0" snapToObjects="1">
      <p:cViewPr varScale="1">
        <p:scale>
          <a:sx n="73" d="100"/>
          <a:sy n="73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28/1/22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426AB3D-9920-5C49-9ED3-E219A213D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92" r="209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712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>13 </a:t>
            </a:r>
            <a:r>
              <a:rPr lang="fi-FI" b="1" dirty="0"/>
              <a:t>Šintolaisuus</a:t>
            </a:r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/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126–133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r>
              <a:rPr lang="fi-FI" sz="1800" dirty="0"/>
              <a:t>Millaista on japanilaisten uskonnollisuus?</a:t>
            </a:r>
          </a:p>
          <a:p>
            <a:r>
              <a:rPr lang="fi-FI" sz="1800" dirty="0"/>
              <a:t>Mihin šintolaisuudessa uskotaan?</a:t>
            </a:r>
          </a:p>
          <a:p>
            <a:r>
              <a:rPr lang="fi-FI" sz="1800" dirty="0"/>
              <a:t>Mitä tarkoittaa pyhäkköšintolaisuus?</a:t>
            </a:r>
          </a:p>
          <a:p>
            <a:r>
              <a:rPr lang="fi-FI" sz="1800" dirty="0"/>
              <a:t>Miten šintolaisuus näkyy japanilaisen elämässä?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5">
                    <a:lumMod val="75000"/>
                  </a:schemeClr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chemeClr val="accent1"/>
                </a:solidFill>
              </a:rPr>
              <a:t>Japanilaisten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uskonnollisuus</a:t>
            </a:r>
            <a:endParaRPr lang="fi-FI" sz="3600" b="1" dirty="0">
              <a:solidFill>
                <a:schemeClr val="accent1"/>
              </a:solidFill>
            </a:endParaRPr>
          </a:p>
        </p:txBody>
      </p:sp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441F03AF-7872-2542-B151-74A5044F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5488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en-US" sz="2300" dirty="0" err="1"/>
              <a:t>japanilaiselle</a:t>
            </a:r>
            <a:r>
              <a:rPr lang="en-US" sz="2300" dirty="0"/>
              <a:t> </a:t>
            </a:r>
            <a:r>
              <a:rPr lang="en-US" sz="2300" dirty="0" err="1"/>
              <a:t>uskonto</a:t>
            </a:r>
            <a:r>
              <a:rPr lang="en-US" sz="2300" dirty="0"/>
              <a:t> </a:t>
            </a:r>
            <a:r>
              <a:rPr lang="en-US" sz="2300" dirty="0" err="1"/>
              <a:t>perheen</a:t>
            </a:r>
            <a:r>
              <a:rPr lang="en-US" sz="2300" dirty="0"/>
              <a:t> ja </a:t>
            </a:r>
            <a:r>
              <a:rPr lang="en-US" sz="2300" dirty="0" err="1"/>
              <a:t>yhteisön</a:t>
            </a:r>
            <a:r>
              <a:rPr lang="en-US" sz="2300" dirty="0"/>
              <a:t> </a:t>
            </a:r>
            <a:r>
              <a:rPr lang="en-US" sz="2300" dirty="0" err="1"/>
              <a:t>yhteinen</a:t>
            </a:r>
            <a:r>
              <a:rPr lang="en-US" sz="2300" dirty="0"/>
              <a:t> </a:t>
            </a:r>
            <a:r>
              <a:rPr lang="en-US" sz="2300" dirty="0" err="1"/>
              <a:t>asia</a:t>
            </a:r>
            <a:r>
              <a:rPr lang="en-US" sz="2300" dirty="0"/>
              <a:t>, </a:t>
            </a:r>
            <a:r>
              <a:rPr lang="en-US" sz="2300" dirty="0" err="1"/>
              <a:t>ei</a:t>
            </a:r>
            <a:r>
              <a:rPr lang="en-US" sz="2300" dirty="0"/>
              <a:t> </a:t>
            </a:r>
            <a:r>
              <a:rPr lang="en-US" sz="2300" dirty="0" err="1"/>
              <a:t>henkilökohtainen</a:t>
            </a:r>
            <a:r>
              <a:rPr lang="en-US" sz="2300" dirty="0"/>
              <a:t> </a:t>
            </a:r>
            <a:r>
              <a:rPr lang="en-US" sz="2300" dirty="0" err="1"/>
              <a:t>katsomus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2300" dirty="0" err="1"/>
              <a:t>Japanin</a:t>
            </a:r>
            <a:r>
              <a:rPr lang="en-US" sz="2300" dirty="0"/>
              <a:t> </a:t>
            </a:r>
            <a:r>
              <a:rPr lang="en-US" sz="2300" dirty="0" err="1"/>
              <a:t>kansallisuskonto</a:t>
            </a:r>
            <a:r>
              <a:rPr lang="en-US" sz="2300" dirty="0"/>
              <a:t> </a:t>
            </a:r>
            <a:r>
              <a:rPr lang="en-US" sz="2300" dirty="0" err="1"/>
              <a:t>šintolaisuus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2300" dirty="0" err="1"/>
              <a:t>Kiinasta</a:t>
            </a:r>
            <a:r>
              <a:rPr lang="en-US" sz="2300" dirty="0"/>
              <a:t> </a:t>
            </a:r>
            <a:r>
              <a:rPr lang="en-US" sz="2300" dirty="0" err="1"/>
              <a:t>buddhalaisuus</a:t>
            </a:r>
            <a:r>
              <a:rPr lang="en-US" sz="2300" dirty="0"/>
              <a:t> ja </a:t>
            </a:r>
            <a:r>
              <a:rPr lang="en-US" sz="2300" dirty="0" err="1"/>
              <a:t>kungfutselaisuus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2300" dirty="0" err="1"/>
              <a:t>tyypillistä</a:t>
            </a:r>
            <a:r>
              <a:rPr lang="en-US" sz="2300" dirty="0"/>
              <a:t> </a:t>
            </a:r>
            <a:r>
              <a:rPr lang="en-US" sz="2300" dirty="0" err="1"/>
              <a:t>synkretismi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2300" dirty="0" err="1"/>
              <a:t>monet</a:t>
            </a:r>
            <a:r>
              <a:rPr lang="en-US" sz="2300" dirty="0"/>
              <a:t> </a:t>
            </a:r>
            <a:r>
              <a:rPr lang="en-US" sz="2300" dirty="0" err="1"/>
              <a:t>ainakin</a:t>
            </a:r>
            <a:r>
              <a:rPr lang="en-US" sz="2300" dirty="0"/>
              <a:t> </a:t>
            </a:r>
            <a:r>
              <a:rPr lang="en-US" sz="2300" dirty="0" err="1"/>
              <a:t>kahden</a:t>
            </a:r>
            <a:r>
              <a:rPr lang="en-US" sz="2300" dirty="0"/>
              <a:t> </a:t>
            </a:r>
            <a:r>
              <a:rPr lang="en-US" sz="2300" dirty="0" err="1"/>
              <a:t>eri</a:t>
            </a:r>
            <a:r>
              <a:rPr lang="en-US" sz="2300" dirty="0"/>
              <a:t> </a:t>
            </a:r>
            <a:r>
              <a:rPr lang="en-US" sz="2300" dirty="0" err="1"/>
              <a:t>uskonnon</a:t>
            </a:r>
            <a:r>
              <a:rPr lang="en-US" sz="2300" dirty="0"/>
              <a:t> </a:t>
            </a:r>
            <a:r>
              <a:rPr lang="en-US" sz="2300" dirty="0" err="1"/>
              <a:t>kannattajia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2300" dirty="0" err="1"/>
              <a:t>esim</a:t>
            </a:r>
            <a:r>
              <a:rPr lang="en-US" sz="2300" dirty="0"/>
              <a:t>. </a:t>
            </a:r>
            <a:r>
              <a:rPr lang="en-US" sz="2300" dirty="0" err="1"/>
              <a:t>siirtymäriiteissä</a:t>
            </a:r>
            <a:r>
              <a:rPr lang="en-US" sz="2300" dirty="0"/>
              <a:t> </a:t>
            </a:r>
            <a:r>
              <a:rPr lang="en-US" sz="2300" dirty="0" err="1"/>
              <a:t>häät</a:t>
            </a:r>
            <a:r>
              <a:rPr lang="en-US" sz="2300" dirty="0"/>
              <a:t> </a:t>
            </a:r>
            <a:r>
              <a:rPr lang="en-US" sz="2300" dirty="0" err="1"/>
              <a:t>šintolaisittain</a:t>
            </a:r>
            <a:r>
              <a:rPr lang="en-US" sz="2300" dirty="0"/>
              <a:t>, </a:t>
            </a:r>
            <a:r>
              <a:rPr lang="en-US" sz="2300" dirty="0" err="1"/>
              <a:t>hautaus</a:t>
            </a:r>
            <a:r>
              <a:rPr lang="en-US" sz="2300" dirty="0"/>
              <a:t> </a:t>
            </a:r>
            <a:r>
              <a:rPr lang="en-US" sz="2300" dirty="0" err="1"/>
              <a:t>buddhalaisittain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2300" dirty="0" err="1"/>
              <a:t>sekularisaatio</a:t>
            </a:r>
            <a:r>
              <a:rPr lang="en-US" sz="2300" dirty="0"/>
              <a:t> </a:t>
            </a:r>
            <a:r>
              <a:rPr lang="en-US" sz="2300" dirty="0" err="1"/>
              <a:t>voimakasta</a:t>
            </a:r>
            <a:endParaRPr lang="en-US" sz="2300" dirty="0"/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4993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36" y="1435100"/>
            <a:ext cx="7371004" cy="44357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1900" dirty="0" err="1"/>
              <a:t>usko</a:t>
            </a:r>
            <a:r>
              <a:rPr lang="en-US" sz="1900" dirty="0"/>
              <a:t> </a:t>
            </a:r>
            <a:r>
              <a:rPr lang="en-US" sz="1900" dirty="0" err="1"/>
              <a:t>kameihin</a:t>
            </a:r>
            <a:r>
              <a:rPr lang="en-US" sz="1900" dirty="0"/>
              <a:t>, </a:t>
            </a:r>
            <a:r>
              <a:rPr lang="en-US" sz="1900" dirty="0" err="1"/>
              <a:t>joita</a:t>
            </a:r>
            <a:r>
              <a:rPr lang="en-US" sz="1900" dirty="0"/>
              <a:t> on </a:t>
            </a:r>
            <a:r>
              <a:rPr lang="en-US" sz="1900" dirty="0" err="1"/>
              <a:t>lukemattomia</a:t>
            </a:r>
            <a:endParaRPr lang="en-US" sz="1900" dirty="0"/>
          </a:p>
          <a:p>
            <a:pPr>
              <a:lnSpc>
                <a:spcPct val="130000"/>
              </a:lnSpc>
            </a:pPr>
            <a:r>
              <a:rPr lang="en-US" sz="1900" dirty="0" err="1"/>
              <a:t>kamien</a:t>
            </a:r>
            <a:r>
              <a:rPr lang="en-US" sz="1900" dirty="0"/>
              <a:t> </a:t>
            </a:r>
            <a:r>
              <a:rPr lang="en-US" sz="1900" dirty="0" err="1"/>
              <a:t>palvonta</a:t>
            </a:r>
            <a:endParaRPr lang="en-US" sz="1900" dirty="0"/>
          </a:p>
          <a:p>
            <a:pPr>
              <a:lnSpc>
                <a:spcPct val="130000"/>
              </a:lnSpc>
            </a:pPr>
            <a:r>
              <a:rPr lang="en-US" sz="1900" dirty="0" err="1"/>
              <a:t>polyteistisiä</a:t>
            </a:r>
            <a:r>
              <a:rPr lang="en-US" sz="1900" dirty="0"/>
              <a:t>, </a:t>
            </a:r>
            <a:r>
              <a:rPr lang="en-US" sz="1900" dirty="0" err="1"/>
              <a:t>panteistisia</a:t>
            </a:r>
            <a:r>
              <a:rPr lang="en-US" sz="1900" dirty="0"/>
              <a:t> ja </a:t>
            </a:r>
            <a:r>
              <a:rPr lang="en-US" sz="1900" dirty="0" err="1"/>
              <a:t>animistisia</a:t>
            </a:r>
            <a:r>
              <a:rPr lang="en-US" sz="1900" dirty="0"/>
              <a:t> </a:t>
            </a:r>
            <a:r>
              <a:rPr lang="en-US" sz="1900" dirty="0" err="1"/>
              <a:t>piirteitä</a:t>
            </a:r>
            <a:endParaRPr lang="en-US" sz="1900" dirty="0"/>
          </a:p>
          <a:p>
            <a:pPr>
              <a:lnSpc>
                <a:spcPct val="130000"/>
              </a:lnSpc>
            </a:pPr>
            <a:r>
              <a:rPr lang="en-US" sz="1900" dirty="0" err="1"/>
              <a:t>luonnon</a:t>
            </a:r>
            <a:r>
              <a:rPr lang="en-US" sz="1900" dirty="0"/>
              <a:t> </a:t>
            </a:r>
            <a:r>
              <a:rPr lang="en-US" sz="1900" dirty="0" err="1"/>
              <a:t>kunnioittaminen</a:t>
            </a:r>
            <a:endParaRPr lang="en-US" sz="1900" dirty="0"/>
          </a:p>
          <a:p>
            <a:pPr>
              <a:lnSpc>
                <a:spcPct val="130000"/>
              </a:lnSpc>
            </a:pPr>
            <a:r>
              <a:rPr lang="en-US" sz="1900" dirty="0" err="1"/>
              <a:t>rituaalinen</a:t>
            </a:r>
            <a:r>
              <a:rPr lang="en-US" sz="1900" dirty="0"/>
              <a:t> </a:t>
            </a:r>
            <a:r>
              <a:rPr lang="en-US" sz="1900" dirty="0" err="1"/>
              <a:t>puhtaus</a:t>
            </a:r>
            <a:r>
              <a:rPr lang="en-US" sz="1900" dirty="0"/>
              <a:t> </a:t>
            </a:r>
            <a:r>
              <a:rPr lang="en-US" sz="1900" dirty="0" err="1"/>
              <a:t>oleellista</a:t>
            </a:r>
            <a:endParaRPr lang="en-US" sz="1900" dirty="0"/>
          </a:p>
          <a:p>
            <a:pPr>
              <a:lnSpc>
                <a:spcPct val="130000"/>
              </a:lnSpc>
            </a:pPr>
            <a:r>
              <a:rPr lang="en-US" sz="1900" dirty="0" err="1"/>
              <a:t>ei</a:t>
            </a:r>
            <a:r>
              <a:rPr lang="en-US" sz="1900" dirty="0"/>
              <a:t> </a:t>
            </a:r>
            <a:r>
              <a:rPr lang="en-US" sz="1900" dirty="0" err="1"/>
              <a:t>pyhää</a:t>
            </a:r>
            <a:r>
              <a:rPr lang="en-US" sz="1900" dirty="0"/>
              <a:t> </a:t>
            </a:r>
            <a:r>
              <a:rPr lang="en-US" sz="1900" dirty="0" err="1"/>
              <a:t>kirjallisuutta</a:t>
            </a:r>
            <a:r>
              <a:rPr lang="en-US" sz="1900" dirty="0"/>
              <a:t>, </a:t>
            </a:r>
            <a:r>
              <a:rPr lang="en-US" sz="1900" dirty="0" err="1"/>
              <a:t>mutta</a:t>
            </a:r>
            <a:r>
              <a:rPr lang="en-US" sz="1900" dirty="0"/>
              <a:t> </a:t>
            </a:r>
            <a:r>
              <a:rPr lang="en-US" sz="1900" dirty="0" err="1"/>
              <a:t>runsas</a:t>
            </a:r>
            <a:r>
              <a:rPr lang="en-US" sz="1900" dirty="0"/>
              <a:t> </a:t>
            </a:r>
            <a:r>
              <a:rPr lang="en-US" sz="1900" dirty="0" err="1"/>
              <a:t>mytologia</a:t>
            </a:r>
            <a:r>
              <a:rPr lang="en-US" sz="1900" dirty="0"/>
              <a:t> </a:t>
            </a:r>
            <a:r>
              <a:rPr lang="en-US" sz="1900" dirty="0" err="1"/>
              <a:t>koottu</a:t>
            </a:r>
            <a:r>
              <a:rPr lang="en-US" sz="1900" dirty="0"/>
              <a:t> </a:t>
            </a:r>
            <a:r>
              <a:rPr lang="en-US" sz="1900" dirty="0" err="1"/>
              <a:t>teoksiksi</a:t>
            </a:r>
            <a:endParaRPr lang="en-US" sz="1900" dirty="0"/>
          </a:p>
          <a:p>
            <a:pPr>
              <a:lnSpc>
                <a:spcPct val="130000"/>
              </a:lnSpc>
            </a:pPr>
            <a:r>
              <a:rPr lang="en-US" sz="1900" dirty="0" err="1"/>
              <a:t>jaetaan</a:t>
            </a:r>
            <a:r>
              <a:rPr lang="en-US" sz="1900" dirty="0"/>
              <a:t>:</a:t>
            </a:r>
          </a:p>
          <a:p>
            <a:pPr lvl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sz="1900" dirty="0" err="1"/>
              <a:t>kansanšinto</a:t>
            </a:r>
            <a:endParaRPr lang="en-US" sz="1900" dirty="0"/>
          </a:p>
          <a:p>
            <a:pPr lvl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sz="1900" dirty="0" err="1"/>
              <a:t>pyhäkköšinto</a:t>
            </a:r>
            <a:endParaRPr lang="en-US" sz="1900" dirty="0"/>
          </a:p>
          <a:p>
            <a:pPr lvl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sz="1900" dirty="0" err="1"/>
              <a:t>valtiošinto</a:t>
            </a:r>
            <a:r>
              <a:rPr lang="en-US" sz="1900" dirty="0"/>
              <a:t> </a:t>
            </a:r>
          </a:p>
          <a:p>
            <a:pPr lvl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sz="1900" dirty="0" err="1"/>
              <a:t>lahkošinto</a:t>
            </a:r>
            <a:endParaRPr lang="en-US" sz="19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36" y="485422"/>
            <a:ext cx="5788486" cy="94967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</a:rPr>
              <a:t>Šintolaisuuden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piirteitä</a:t>
            </a:r>
            <a:endParaRPr lang="fi-FI" sz="3600" b="1" dirty="0">
              <a:solidFill>
                <a:schemeClr val="accent1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157579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145" y="388823"/>
            <a:ext cx="3935277" cy="1325563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</a:rPr>
              <a:t>Kansanšinto</a:t>
            </a:r>
            <a:endParaRPr lang="fi-FI" sz="3600" b="1" dirty="0">
              <a:solidFill>
                <a:schemeClr val="accent1"/>
              </a:solidFill>
            </a:endParaRP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9D5C94BD-3FBF-CA4E-8FD3-0C6483AF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145" y="171438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800" dirty="0" err="1"/>
              <a:t>monet</a:t>
            </a:r>
            <a:r>
              <a:rPr lang="en-US" sz="1800" dirty="0"/>
              <a:t> </a:t>
            </a:r>
            <a:r>
              <a:rPr lang="en-US" sz="1800" dirty="0" err="1"/>
              <a:t>riitit</a:t>
            </a:r>
            <a:r>
              <a:rPr lang="en-US" sz="1800" dirty="0"/>
              <a:t> </a:t>
            </a:r>
            <a:r>
              <a:rPr lang="en-US" sz="1800" dirty="0" err="1"/>
              <a:t>perustuvat</a:t>
            </a:r>
            <a:r>
              <a:rPr lang="en-US" sz="1800" dirty="0"/>
              <a:t> </a:t>
            </a:r>
            <a:r>
              <a:rPr lang="en-US" sz="1800" dirty="0" err="1"/>
              <a:t>maatalousyhteiskunnan</a:t>
            </a:r>
            <a:r>
              <a:rPr lang="en-US" sz="1800" dirty="0"/>
              <a:t> </a:t>
            </a:r>
            <a:r>
              <a:rPr lang="en-US" sz="1800" dirty="0" err="1"/>
              <a:t>hedelmällisyysriitteihin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kodeissa</a:t>
            </a:r>
            <a:r>
              <a:rPr lang="en-US" sz="1800" dirty="0"/>
              <a:t> </a:t>
            </a:r>
            <a:r>
              <a:rPr lang="en-US" sz="1800" dirty="0" err="1"/>
              <a:t>jumalhylly</a:t>
            </a:r>
            <a:r>
              <a:rPr lang="en-US" sz="1800" dirty="0"/>
              <a:t> </a:t>
            </a:r>
            <a:r>
              <a:rPr lang="en-US" sz="1800" dirty="0" err="1"/>
              <a:t>kamidana</a:t>
            </a:r>
            <a:r>
              <a:rPr lang="en-US" sz="1800" dirty="0"/>
              <a:t> ja </a:t>
            </a:r>
            <a:r>
              <a:rPr lang="en-US" sz="1800" dirty="0" err="1"/>
              <a:t>buddhalainen</a:t>
            </a:r>
            <a:r>
              <a:rPr lang="en-US" sz="1800" dirty="0"/>
              <a:t> </a:t>
            </a:r>
            <a:r>
              <a:rPr lang="en-US" sz="1800" dirty="0" err="1"/>
              <a:t>esi-isien</a:t>
            </a:r>
            <a:r>
              <a:rPr lang="en-US" sz="1800" dirty="0"/>
              <a:t> </a:t>
            </a:r>
            <a:r>
              <a:rPr lang="en-US" sz="1800" dirty="0" err="1"/>
              <a:t>hylly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kameille</a:t>
            </a:r>
            <a:r>
              <a:rPr lang="en-US" sz="1800" dirty="0"/>
              <a:t> </a:t>
            </a:r>
            <a:r>
              <a:rPr lang="en-US" sz="1800" dirty="0" err="1"/>
              <a:t>uhrataan</a:t>
            </a:r>
            <a:r>
              <a:rPr lang="en-US" sz="1800" dirty="0"/>
              <a:t> </a:t>
            </a: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riisiä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siirtymäriitit</a:t>
            </a:r>
            <a:r>
              <a:rPr lang="en-US" sz="1800" dirty="0"/>
              <a:t>: </a:t>
            </a:r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err="1"/>
              <a:t>ensimmäinen</a:t>
            </a:r>
            <a:r>
              <a:rPr lang="en-US" sz="1800" dirty="0"/>
              <a:t> </a:t>
            </a:r>
            <a:r>
              <a:rPr lang="en-US" sz="1800" dirty="0" err="1"/>
              <a:t>vierailu</a:t>
            </a:r>
            <a:r>
              <a:rPr lang="en-US" sz="1800" dirty="0"/>
              <a:t> </a:t>
            </a:r>
            <a:r>
              <a:rPr lang="en-US" sz="1800" dirty="0" err="1"/>
              <a:t>šintopyhäkössä</a:t>
            </a:r>
            <a:endParaRPr lang="en-US" sz="1800" dirty="0"/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err="1"/>
              <a:t>aikuistumisriitit</a:t>
            </a:r>
            <a:endParaRPr lang="en-US" sz="1800" dirty="0"/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err="1"/>
              <a:t>häät</a:t>
            </a:r>
            <a:endParaRPr lang="en-US" sz="1800" dirty="0"/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err="1"/>
              <a:t>hautajaiset</a:t>
            </a:r>
            <a:r>
              <a:rPr lang="en-US" sz="1800" dirty="0"/>
              <a:t> (</a:t>
            </a:r>
            <a:r>
              <a:rPr lang="en-US" sz="1800" dirty="0" err="1"/>
              <a:t>useimmiten</a:t>
            </a:r>
            <a:r>
              <a:rPr lang="en-US" sz="1800" dirty="0"/>
              <a:t> </a:t>
            </a:r>
            <a:r>
              <a:rPr lang="en-US" sz="1800" dirty="0" err="1"/>
              <a:t>buddhalaisittain</a:t>
            </a:r>
            <a:r>
              <a:rPr lang="en-US" sz="1800" dirty="0"/>
              <a:t>)</a:t>
            </a:r>
          </a:p>
          <a:p>
            <a:pPr>
              <a:lnSpc>
                <a:spcPct val="140000"/>
              </a:lnSpc>
            </a:pPr>
            <a:r>
              <a:rPr lang="en-US" sz="1800" dirty="0" err="1"/>
              <a:t>kalendaaririiteistä</a:t>
            </a:r>
            <a:r>
              <a:rPr lang="en-US" sz="1800" dirty="0"/>
              <a:t> </a:t>
            </a:r>
            <a:r>
              <a:rPr lang="en-US" sz="1800" dirty="0" err="1"/>
              <a:t>tärkein</a:t>
            </a:r>
            <a:r>
              <a:rPr lang="en-US" sz="1800" dirty="0"/>
              <a:t> </a:t>
            </a:r>
            <a:r>
              <a:rPr lang="en-US" sz="1800" dirty="0" err="1"/>
              <a:t>uusi</a:t>
            </a:r>
            <a:r>
              <a:rPr lang="en-US" sz="1800" dirty="0"/>
              <a:t> </a:t>
            </a:r>
            <a:r>
              <a:rPr lang="en-US" sz="1800" dirty="0" err="1"/>
              <a:t>vuosi</a:t>
            </a:r>
            <a:endParaRPr lang="en-US" sz="1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46851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145" y="388823"/>
            <a:ext cx="3935277" cy="1325563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</a:rPr>
              <a:t>Pyhäkköšinto</a:t>
            </a:r>
            <a:endParaRPr lang="fi-FI" sz="3600" b="1" dirty="0">
              <a:solidFill>
                <a:schemeClr val="accent1"/>
              </a:solidFill>
            </a:endParaRP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9D5C94BD-3FBF-CA4E-8FD3-0C6483AF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145" y="171438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800" dirty="0" err="1"/>
              <a:t>kamien</a:t>
            </a:r>
            <a:r>
              <a:rPr lang="en-US" sz="1800" dirty="0"/>
              <a:t> </a:t>
            </a:r>
            <a:r>
              <a:rPr lang="en-US" sz="1800" dirty="0" err="1"/>
              <a:t>palvonta</a:t>
            </a:r>
            <a:r>
              <a:rPr lang="en-US" sz="1800" dirty="0"/>
              <a:t>: </a:t>
            </a:r>
            <a:r>
              <a:rPr lang="en-US" sz="1800" dirty="0" err="1"/>
              <a:t>rukoilu</a:t>
            </a:r>
            <a:r>
              <a:rPr lang="en-US" sz="1800" dirty="0"/>
              <a:t> ja </a:t>
            </a:r>
            <a:r>
              <a:rPr lang="en-US" sz="1800" dirty="0" err="1"/>
              <a:t>uhraus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puhdistautumisriitit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vuotuiset</a:t>
            </a:r>
            <a:r>
              <a:rPr lang="en-US" sz="1800" dirty="0"/>
              <a:t> </a:t>
            </a:r>
            <a:r>
              <a:rPr lang="en-US" sz="1800" dirty="0" err="1"/>
              <a:t>juhlat</a:t>
            </a:r>
            <a:r>
              <a:rPr lang="en-US" sz="1800" dirty="0"/>
              <a:t> </a:t>
            </a:r>
            <a:r>
              <a:rPr lang="en-US" sz="1800" dirty="0" err="1"/>
              <a:t>eli</a:t>
            </a:r>
            <a:r>
              <a:rPr lang="en-US" sz="1800" dirty="0"/>
              <a:t> </a:t>
            </a:r>
            <a:r>
              <a:rPr lang="en-US" sz="1800" dirty="0" err="1"/>
              <a:t>matsurit</a:t>
            </a:r>
            <a:r>
              <a:rPr lang="en-US" sz="1800" dirty="0"/>
              <a:t>, </a:t>
            </a:r>
            <a:r>
              <a:rPr lang="en-US" sz="1800" dirty="0" err="1"/>
              <a:t>joissa</a:t>
            </a:r>
            <a:r>
              <a:rPr lang="en-US" sz="1800" dirty="0"/>
              <a:t> </a:t>
            </a:r>
            <a:r>
              <a:rPr lang="en-US" sz="1800" dirty="0" err="1"/>
              <a:t>palvotaan</a:t>
            </a:r>
            <a:r>
              <a:rPr lang="en-US" sz="1800" dirty="0"/>
              <a:t> </a:t>
            </a:r>
            <a:r>
              <a:rPr lang="en-US" sz="1800" dirty="0" err="1"/>
              <a:t>alueen</a:t>
            </a:r>
            <a:r>
              <a:rPr lang="en-US" sz="1800" dirty="0"/>
              <a:t> </a:t>
            </a:r>
            <a:r>
              <a:rPr lang="en-US" sz="1800" dirty="0" err="1"/>
              <a:t>suojelusjumalaa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temppeleissä</a:t>
            </a:r>
            <a:r>
              <a:rPr lang="en-US" sz="1800" dirty="0"/>
              <a:t> </a:t>
            </a:r>
            <a:r>
              <a:rPr lang="en-US" sz="1800" dirty="0" err="1"/>
              <a:t>papit</a:t>
            </a:r>
            <a:r>
              <a:rPr lang="en-US" sz="1800" dirty="0"/>
              <a:t> ja </a:t>
            </a:r>
            <a:r>
              <a:rPr lang="en-US" sz="1800" dirty="0" err="1"/>
              <a:t>mikot</a:t>
            </a:r>
            <a:r>
              <a:rPr lang="en-US" sz="1800" dirty="0"/>
              <a:t> (</a:t>
            </a:r>
            <a:r>
              <a:rPr lang="en-US" sz="1800" dirty="0" err="1"/>
              <a:t>naimattomat</a:t>
            </a:r>
            <a:r>
              <a:rPr lang="en-US" sz="1800" dirty="0"/>
              <a:t> </a:t>
            </a:r>
            <a:r>
              <a:rPr lang="en-US" sz="1800" dirty="0" err="1"/>
              <a:t>naiset</a:t>
            </a:r>
            <a:r>
              <a:rPr lang="en-US" sz="1800" dirty="0"/>
              <a:t>, </a:t>
            </a:r>
            <a:r>
              <a:rPr lang="en-US" sz="1800" dirty="0" err="1"/>
              <a:t>jotka</a:t>
            </a:r>
            <a:r>
              <a:rPr lang="en-US" sz="1800" dirty="0"/>
              <a:t> </a:t>
            </a:r>
            <a:r>
              <a:rPr lang="en-US" sz="1800" dirty="0" err="1"/>
              <a:t>auttavat</a:t>
            </a:r>
            <a:r>
              <a:rPr lang="en-US" sz="1800" dirty="0"/>
              <a:t> </a:t>
            </a:r>
            <a:r>
              <a:rPr lang="en-US" sz="1800" dirty="0" err="1"/>
              <a:t>temppeleissä</a:t>
            </a:r>
            <a:r>
              <a:rPr lang="en-US" sz="1800" dirty="0"/>
              <a:t>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42657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r>
              <a:rPr lang="fi-FI" sz="1800" dirty="0" err="1"/>
              <a:t>kami</a:t>
            </a:r>
            <a:endParaRPr lang="fi-FI" sz="1800" dirty="0"/>
          </a:p>
          <a:p>
            <a:r>
              <a:rPr lang="fi-FI" sz="1800" dirty="0"/>
              <a:t>animismi</a:t>
            </a:r>
          </a:p>
          <a:p>
            <a:r>
              <a:rPr lang="fi-FI" sz="1800" dirty="0"/>
              <a:t>rituaalinen puhtaus</a:t>
            </a:r>
          </a:p>
          <a:p>
            <a:r>
              <a:rPr lang="fi-FI" sz="1800" dirty="0"/>
              <a:t>panteismi</a:t>
            </a:r>
          </a:p>
          <a:p>
            <a:r>
              <a:rPr lang="fi-FI" sz="1800" dirty="0"/>
              <a:t>kansanšintolaisuus</a:t>
            </a:r>
          </a:p>
          <a:p>
            <a:r>
              <a:rPr lang="fi-FI" sz="1800" dirty="0" err="1"/>
              <a:t>torii</a:t>
            </a:r>
            <a:r>
              <a:rPr lang="fi-FI" sz="1800" dirty="0"/>
              <a:t>-portti</a:t>
            </a:r>
          </a:p>
          <a:p>
            <a:r>
              <a:rPr lang="fi-FI" sz="1800" dirty="0" err="1"/>
              <a:t>kamidana</a:t>
            </a:r>
            <a:endParaRPr lang="fi-FI" sz="1800" dirty="0"/>
          </a:p>
          <a:p>
            <a:r>
              <a:rPr lang="fi-FI" sz="1800" dirty="0" err="1"/>
              <a:t>butsudana</a:t>
            </a:r>
            <a:endParaRPr lang="fi-FI" sz="1800" dirty="0"/>
          </a:p>
          <a:p>
            <a:r>
              <a:rPr lang="fi-FI" sz="1800" dirty="0" err="1"/>
              <a:t>matsuri</a:t>
            </a:r>
            <a:endParaRPr lang="fi-FI" sz="1800" dirty="0"/>
          </a:p>
          <a:p>
            <a:r>
              <a:rPr lang="fi-FI" sz="1800" dirty="0"/>
              <a:t>pyhäkköšintolaisuus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70C0"/>
                </a:solidFill>
              </a:rPr>
              <a:t>Keskeiset käsitteet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820279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176</Words>
  <Application>Microsoft Office PowerPoint</Application>
  <PresentationFormat>Laajakuva</PresentationFormat>
  <Paragraphs>53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Helvetica</vt:lpstr>
      <vt:lpstr>Office-teema</vt:lpstr>
      <vt:lpstr>13 Šintolaisuus </vt:lpstr>
      <vt:lpstr>Johdattavat kysymykset</vt:lpstr>
      <vt:lpstr>Japanilaisten uskonnollisuus</vt:lpstr>
      <vt:lpstr>Šintolaisuuden piirteitä</vt:lpstr>
      <vt:lpstr>Kansanšinto</vt:lpstr>
      <vt:lpstr>Pyhäkköšinto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Kristinuskon synty ja opilliset piirteet</dc:title>
  <dc:creator>Taina Nyström</dc:creator>
  <cp:lastModifiedBy>Syrjäläinen Jarno Antero</cp:lastModifiedBy>
  <cp:revision>19</cp:revision>
  <dcterms:created xsi:type="dcterms:W3CDTF">2020-12-21T11:54:15Z</dcterms:created>
  <dcterms:modified xsi:type="dcterms:W3CDTF">2022-01-28T07:32:00Z</dcterms:modified>
</cp:coreProperties>
</file>