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75" r:id="rId3"/>
    <p:sldId id="267" r:id="rId4"/>
    <p:sldId id="272" r:id="rId5"/>
    <p:sldId id="277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3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DED50C3-F180-B24F-B883-06DD2190D5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CB0F878-7D6F-B546-B019-A82AEBE825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DF315-7791-ED40-9A67-90501AEB3F9C}" type="datetime1">
              <a:rPr lang="fi-FI" smtClean="0"/>
              <a:t>28.1.2022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AC95283-80BC-4E4D-B250-B12DF0EB45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29F6DE5-FAF8-CA46-9512-D1983ED1A4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28AB6-0EBE-3346-BF7B-EF5F0D949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872933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4FFFE-0C79-3A43-9A8E-F141682CC205}" type="datetime1">
              <a:rPr lang="fi-FI" smtClean="0"/>
              <a:t>28.1.2022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E1411-A580-084C-BAE7-B0C9E1B43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42682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EB2308-946F-CE4A-B38C-BC258FA6C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9C41B58-D312-A34E-BF36-416D24304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A348FB-1D00-D948-A675-7A5880EA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8111-905F-1843-A8DA-2718FEAA2B78}" type="datetime3">
              <a:rPr lang="fi-FI" smtClean="0"/>
              <a:t>28/1/22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DBFC57-0FFB-7B4E-8AB9-933643CE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9EC6D2-A995-1649-8C37-AA3E116D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80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617A20-51E3-C943-B634-BFE52EC7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14954E4-3029-A942-8413-D6CB78372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08D1D5-5814-124A-B716-60661622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06C-1E59-7147-9E29-8C5B19CB9799}" type="datetime3">
              <a:rPr lang="fi-FI" smtClean="0"/>
              <a:t>28/1/22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11974A-0D51-2644-971B-6F52B6CF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EA923A-EE0E-2C4C-B24D-E2AA2D1B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63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0B55D86-6FE3-9544-B335-D2882F7D9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9CE56C0-16DD-B14C-B157-DCC69BE17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E3B947-71CA-0744-9BF5-5838F114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8DB0-775C-E842-BE7C-64F86AAD935A}" type="datetime3">
              <a:rPr lang="fi-FI" smtClean="0"/>
              <a:t>28/1/22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FAA11A-59BC-4941-82C7-CD0E36CF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767263-0B8E-224A-9373-05D7B130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265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28/1/22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497490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C1D6B1-D6A9-4344-801A-077FE36C5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9DA0BF-5522-7145-8C2B-275F1B969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F5A4DE-1841-4447-8285-A1822FD5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BEE8-1161-0F4D-8F20-030C94CC1434}" type="datetime3">
              <a:rPr lang="fi-FI" smtClean="0"/>
              <a:t>28/1/22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27323-1931-5B4F-B2D6-9B842BF9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33B0B8-C30B-C043-927E-C174DF12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87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B91356-4B15-D146-8B5E-11EAC305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1CB916-436C-094D-A982-372173B7C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6E57DF-1D3E-CF4B-8B52-94FA4BB4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439-F3B8-014D-80D0-817540C620D6}" type="datetime3">
              <a:rPr lang="fi-FI" smtClean="0"/>
              <a:t>28/1/22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C00DC8-4A92-1943-BE28-B138A65D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DCDD90-0EF6-EF49-A5AB-51BAA637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F869F6-8622-DC4C-839C-16B8734B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3B41D2-4FDC-164E-A06F-3C4D36FED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44420CB-879D-604A-BC48-83CCD5B77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AFEB8C-D811-2840-B082-7DCA23C43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D91C-839A-4D43-9FA5-CF35531526A4}" type="datetime3">
              <a:rPr lang="fi-FI" smtClean="0"/>
              <a:t>28/1/22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A6DF2C4-1615-7944-804B-C72EA08D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05DB1BD-1042-D347-84D7-1B4D0109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14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9B9AE2-202E-B24B-B41F-6A016ADE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54150D8-08AF-7944-BD2D-10E30DC8C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66F67B-F6D0-0B44-B0DE-B067A30EB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02D6A51-916A-3F4F-B072-40AA31780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48D48BC-BF89-154E-9D43-16062096D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D59A202-99B1-264D-860C-A04A0FE0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0E21-E546-524F-BA43-E182F1B84742}" type="datetime3">
              <a:rPr lang="fi-FI" smtClean="0"/>
              <a:t>28/1/22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B0EB02E-B47C-AF4D-8F99-6AAF742C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5815219-8386-144B-AB5C-AA1BA73D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815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85AC5F-F1E5-2F4C-A43B-F3BAFA6F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FCDF0EA-4B59-0645-AD3B-8DE9295F6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C1F9-55B8-6441-BAAB-088C07EEA7A1}" type="datetime3">
              <a:rPr lang="fi-FI" smtClean="0"/>
              <a:t>28/1/22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D6C21AB-E6FD-E244-BF34-F64FDF28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3579D9-2726-954B-BA6B-30CCC113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627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C204AD7-454D-6A43-B59A-836395FB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E450-49E3-2F4F-B9CB-E82E8BC60BFD}" type="datetime3">
              <a:rPr lang="fi-FI" smtClean="0"/>
              <a:t>28/1/22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E30670D-B452-2F4E-B007-1E2E2D84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1F055-BD1B-1A40-86F8-0189F0C8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09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61681-681A-EE46-A6A2-ABCACAB7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78F26-39BB-7143-8206-7405104F2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FC72B81-F624-3140-BF43-91A1AE302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F00943A-4C4B-C74A-9062-EA9506DF8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A9C-DEC0-C245-8655-8DF51B490D24}" type="datetime3">
              <a:rPr lang="fi-FI" smtClean="0"/>
              <a:t>28/1/22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BDAFC2-6566-FF4A-9889-0AE10A26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CA3C08D-ABB7-B042-A111-E6953A1F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77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F5C043-41CF-164A-BCFC-43CA2A3B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016E339-AC47-3145-A83C-3C56534C0F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BEC429F-F8FF-0F45-83E0-CA743EDAF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23A578A-9365-E443-B32B-1FB98EAC5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E991-61D9-4B4D-81B7-D0166CD719DA}" type="datetime3">
              <a:rPr lang="fi-FI" smtClean="0"/>
              <a:t>28/1/22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92B256F-5995-294E-88A5-D6DC7E11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8272590-3D51-5144-954C-B1119D81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50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2731AC8-6658-DD4A-98AD-DB23D81E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6A25B8-8D12-334F-BD04-AB10DF4DE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532D3F-B4D4-1E48-B3B5-3B7C5144D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7F718-D983-3143-80D8-880699555EA5}" type="datetime3">
              <a:rPr lang="fi-FI" smtClean="0"/>
              <a:t>28/1/22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DFA764-B2F8-134F-86C3-C554CDC07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B53653-40FD-CE4F-AF41-6CEC4C789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522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D5A9B87-7581-484D-9E69-13E986A54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706" r="2084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sz="5600" dirty="0">
                <a:solidFill>
                  <a:srgbClr val="FFFFFF"/>
                </a:solidFill>
                <a:effectLst/>
                <a:latin typeface="Helvetica" pitchFamily="2" charset="0"/>
              </a:rPr>
              <a:t>1 Luonnonuskontojen piirteet</a:t>
            </a:r>
            <a:br>
              <a:rPr lang="fi-FI" sz="5600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fi-FI" sz="5600" dirty="0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9A4763-3FFD-B04A-B593-B105858AB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Sivut 12–23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359B60-5EE8-6343-8FB2-73491998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631031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8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062" y="2789946"/>
            <a:ext cx="6251450" cy="2998884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Mitä luonnonuskonnolla, alkuperäiskansalla ja luonnonkansalla tarkoitetaan? </a:t>
            </a:r>
          </a:p>
          <a:p>
            <a:pPr fontAlgn="base"/>
            <a:r>
              <a:rPr lang="fi-FI" sz="1800" dirty="0"/>
              <a:t>Millainen on luonnonkansojen maailmankuva ja millaisia riittejä luonnonkansojen uskontoihin liittyy? </a:t>
            </a:r>
          </a:p>
          <a:p>
            <a:pPr fontAlgn="base"/>
            <a:r>
              <a:rPr lang="fi-FI" sz="1800" dirty="0"/>
              <a:t>Millainen uskonto on </a:t>
            </a:r>
            <a:r>
              <a:rPr lang="fi-FI" sz="1800" dirty="0" err="1"/>
              <a:t>vodou</a:t>
            </a:r>
            <a:r>
              <a:rPr lang="fi-FI" sz="1800" dirty="0"/>
              <a:t>? </a:t>
            </a:r>
          </a:p>
          <a:p>
            <a:pPr fontAlgn="base"/>
            <a:r>
              <a:rPr lang="fi-FI" sz="1800" dirty="0"/>
              <a:t>Mitä luonnonuskontojen nykytilasta tiedetään? 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062" y="1388125"/>
            <a:ext cx="7972737" cy="1401821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7030A0"/>
                </a:solidFill>
              </a:rPr>
              <a:t>Johdattavat kysymykset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9931BE8-5660-EF47-A515-2D96E007A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10" y="40068"/>
            <a:ext cx="4174389" cy="1179265"/>
          </a:xfrm>
          <a:prstGeom prst="rect">
            <a:avLst/>
          </a:prstGeom>
          <a:noFill/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9222618-02D1-2B4F-ABB0-16DC1852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642461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62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995FB85-FCA0-409F-A7FA-DC0BFD11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61" y="1179265"/>
            <a:ext cx="7131507" cy="63403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Luonnonuskontojen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keskeiset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piirteet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187B922-6F68-7441-BFCB-62BF384255B1}"/>
              </a:ext>
            </a:extLst>
          </p:cNvPr>
          <p:cNvSpPr/>
          <p:nvPr/>
        </p:nvSpPr>
        <p:spPr>
          <a:xfrm>
            <a:off x="462661" y="1813303"/>
            <a:ext cx="8665841" cy="3865431"/>
          </a:xfrm>
          <a:prstGeom prst="rect">
            <a:avLst/>
          </a:prstGeom>
        </p:spPr>
        <p:txBody>
          <a:bodyPr vert="horz" lIns="35714" tIns="35714" rIns="35714" bIns="35714" rtlCol="0"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luonnosta</a:t>
            </a:r>
            <a:r>
              <a:rPr lang="en-US" dirty="0"/>
              <a:t> </a:t>
            </a:r>
            <a:r>
              <a:rPr lang="en-US" dirty="0" err="1"/>
              <a:t>riippuvainen</a:t>
            </a:r>
            <a:r>
              <a:rPr lang="en-US" dirty="0"/>
              <a:t> </a:t>
            </a:r>
            <a:r>
              <a:rPr lang="en-US" dirty="0" err="1"/>
              <a:t>elämäntapa</a:t>
            </a:r>
            <a:r>
              <a:rPr lang="en-US" dirty="0"/>
              <a:t> -&gt; </a:t>
            </a:r>
            <a:r>
              <a:rPr lang="en-US" dirty="0" err="1"/>
              <a:t>jumalat</a:t>
            </a:r>
            <a:r>
              <a:rPr lang="en-US" dirty="0"/>
              <a:t> ja </a:t>
            </a:r>
            <a:r>
              <a:rPr lang="en-US" dirty="0" err="1"/>
              <a:t>henget</a:t>
            </a:r>
            <a:r>
              <a:rPr lang="en-US" dirty="0"/>
              <a:t> </a:t>
            </a:r>
            <a:r>
              <a:rPr lang="en-US" dirty="0" err="1"/>
              <a:t>liittyvät</a:t>
            </a:r>
            <a:r>
              <a:rPr lang="en-US" dirty="0"/>
              <a:t> </a:t>
            </a:r>
            <a:r>
              <a:rPr lang="en-US" dirty="0" err="1"/>
              <a:t>luontoon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perinne</a:t>
            </a:r>
            <a:r>
              <a:rPr lang="en-US" dirty="0"/>
              <a:t> </a:t>
            </a:r>
            <a:r>
              <a:rPr lang="en-US" dirty="0" err="1"/>
              <a:t>välittynyt</a:t>
            </a:r>
            <a:r>
              <a:rPr lang="en-US" dirty="0"/>
              <a:t> </a:t>
            </a:r>
            <a:r>
              <a:rPr lang="en-US" dirty="0" err="1"/>
              <a:t>suullisessa</a:t>
            </a:r>
            <a:r>
              <a:rPr lang="en-US" dirty="0"/>
              <a:t> </a:t>
            </a:r>
            <a:r>
              <a:rPr lang="en-US" dirty="0" err="1"/>
              <a:t>muodossa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perinteen</a:t>
            </a:r>
            <a:r>
              <a:rPr lang="en-US" dirty="0"/>
              <a:t> </a:t>
            </a:r>
            <a:r>
              <a:rPr lang="en-US" dirty="0" err="1"/>
              <a:t>välittäjinä</a:t>
            </a:r>
            <a:r>
              <a:rPr lang="en-US" dirty="0"/>
              <a:t> </a:t>
            </a:r>
            <a:r>
              <a:rPr lang="en-US" dirty="0" err="1"/>
              <a:t>uskonnon</a:t>
            </a:r>
            <a:r>
              <a:rPr lang="en-US" dirty="0"/>
              <a:t> </a:t>
            </a:r>
            <a:r>
              <a:rPr lang="en-US" dirty="0" err="1"/>
              <a:t>ammattilaiset</a:t>
            </a:r>
            <a:r>
              <a:rPr lang="en-US" dirty="0"/>
              <a:t>,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samaanit</a:t>
            </a:r>
            <a:r>
              <a:rPr lang="en-US" dirty="0"/>
              <a:t>, </a:t>
            </a:r>
            <a:r>
              <a:rPr lang="en-US" dirty="0" err="1"/>
              <a:t>tietäjät</a:t>
            </a:r>
            <a:r>
              <a:rPr lang="en-US" dirty="0"/>
              <a:t>, </a:t>
            </a:r>
            <a:r>
              <a:rPr lang="en-US" dirty="0" err="1"/>
              <a:t>noidat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maailmankuvan</a:t>
            </a:r>
            <a:r>
              <a:rPr lang="en-US" dirty="0"/>
              <a:t> </a:t>
            </a:r>
            <a:r>
              <a:rPr lang="en-US" dirty="0" err="1"/>
              <a:t>perustana</a:t>
            </a:r>
            <a:r>
              <a:rPr lang="en-US" dirty="0"/>
              <a:t> </a:t>
            </a:r>
            <a:r>
              <a:rPr lang="en-US" dirty="0" err="1"/>
              <a:t>myytit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riittien</a:t>
            </a:r>
            <a:r>
              <a:rPr lang="en-US" dirty="0"/>
              <a:t> ja </a:t>
            </a:r>
            <a:r>
              <a:rPr lang="en-US" dirty="0" err="1"/>
              <a:t>rituaalien</a:t>
            </a:r>
            <a:r>
              <a:rPr lang="en-US" dirty="0"/>
              <a:t> </a:t>
            </a:r>
            <a:r>
              <a:rPr lang="en-US" dirty="0" err="1"/>
              <a:t>avulla</a:t>
            </a:r>
            <a:r>
              <a:rPr lang="en-US" dirty="0"/>
              <a:t> </a:t>
            </a:r>
            <a:r>
              <a:rPr lang="en-US" dirty="0" err="1"/>
              <a:t>ylläpidetään</a:t>
            </a:r>
            <a:r>
              <a:rPr lang="en-US" dirty="0"/>
              <a:t> </a:t>
            </a:r>
            <a:r>
              <a:rPr lang="en-US" dirty="0" err="1"/>
              <a:t>maailmanjärjestystä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esi-isien</a:t>
            </a:r>
            <a:r>
              <a:rPr lang="en-US" dirty="0"/>
              <a:t> </a:t>
            </a:r>
            <a:r>
              <a:rPr lang="en-US" dirty="0" err="1"/>
              <a:t>kunnioitus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manan</a:t>
            </a:r>
            <a:r>
              <a:rPr lang="en-US" dirty="0"/>
              <a:t>, </a:t>
            </a:r>
            <a:r>
              <a:rPr lang="en-US" dirty="0" err="1"/>
              <a:t>luonnossa</a:t>
            </a:r>
            <a:r>
              <a:rPr lang="en-US" dirty="0"/>
              <a:t> </a:t>
            </a:r>
            <a:r>
              <a:rPr lang="en-US" dirty="0" err="1"/>
              <a:t>vaikuttavan</a:t>
            </a:r>
            <a:r>
              <a:rPr lang="en-US" dirty="0"/>
              <a:t> </a:t>
            </a:r>
            <a:r>
              <a:rPr lang="en-US" dirty="0" err="1"/>
              <a:t>yliluonnollisen</a:t>
            </a:r>
            <a:r>
              <a:rPr lang="en-US" dirty="0"/>
              <a:t> </a:t>
            </a:r>
            <a:r>
              <a:rPr lang="en-US" dirty="0" err="1"/>
              <a:t>voiman</a:t>
            </a:r>
            <a:r>
              <a:rPr lang="en-US" dirty="0"/>
              <a:t>, </a:t>
            </a:r>
            <a:r>
              <a:rPr lang="en-US" dirty="0" err="1"/>
              <a:t>merkitys</a:t>
            </a:r>
            <a:r>
              <a:rPr lang="en-US" dirty="0"/>
              <a:t> </a:t>
            </a:r>
            <a:r>
              <a:rPr lang="en-US" dirty="0" err="1"/>
              <a:t>tärkeää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usein</a:t>
            </a:r>
            <a:r>
              <a:rPr lang="en-US" dirty="0"/>
              <a:t> </a:t>
            </a:r>
            <a:r>
              <a:rPr lang="en-US" dirty="0" err="1"/>
              <a:t>panteismia</a:t>
            </a:r>
            <a:r>
              <a:rPr lang="en-US" dirty="0"/>
              <a:t>: </a:t>
            </a:r>
            <a:r>
              <a:rPr lang="en-US" dirty="0" err="1"/>
              <a:t>henkiä</a:t>
            </a:r>
            <a:r>
              <a:rPr lang="en-US" dirty="0"/>
              <a:t> ja </a:t>
            </a:r>
            <a:r>
              <a:rPr lang="en-US" dirty="0" err="1"/>
              <a:t>jumaluutta</a:t>
            </a:r>
            <a:r>
              <a:rPr lang="en-US" dirty="0"/>
              <a:t> </a:t>
            </a:r>
            <a:r>
              <a:rPr lang="en-US" dirty="0" err="1"/>
              <a:t>kaikkialla</a:t>
            </a:r>
            <a:r>
              <a:rPr lang="en-US" dirty="0"/>
              <a:t> </a:t>
            </a:r>
            <a:r>
              <a:rPr lang="en-US" dirty="0" err="1"/>
              <a:t>luonnossa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usein</a:t>
            </a:r>
            <a:r>
              <a:rPr lang="en-US" dirty="0"/>
              <a:t> </a:t>
            </a:r>
            <a:r>
              <a:rPr lang="en-US" dirty="0" err="1"/>
              <a:t>animismia</a:t>
            </a:r>
            <a:r>
              <a:rPr lang="en-US" dirty="0"/>
              <a:t>: </a:t>
            </a:r>
            <a:r>
              <a:rPr lang="en-US" dirty="0" err="1"/>
              <a:t>luonnon</a:t>
            </a:r>
            <a:r>
              <a:rPr lang="en-US" dirty="0"/>
              <a:t> </a:t>
            </a:r>
            <a:r>
              <a:rPr lang="en-US" dirty="0" err="1"/>
              <a:t>elottomilla</a:t>
            </a:r>
            <a:r>
              <a:rPr lang="en-US" dirty="0"/>
              <a:t> </a:t>
            </a:r>
            <a:r>
              <a:rPr lang="en-US" dirty="0" err="1"/>
              <a:t>asioilla</a:t>
            </a:r>
            <a:r>
              <a:rPr lang="en-US" dirty="0"/>
              <a:t> on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henkensä</a:t>
            </a:r>
            <a:r>
              <a:rPr lang="en-US" dirty="0"/>
              <a:t>, </a:t>
            </a:r>
            <a:r>
              <a:rPr lang="en-US" dirty="0" err="1"/>
              <a:t>kuten</a:t>
            </a:r>
            <a:r>
              <a:rPr lang="en-US" dirty="0"/>
              <a:t> </a:t>
            </a:r>
            <a:r>
              <a:rPr lang="en-US" dirty="0" err="1"/>
              <a:t>kivillä</a:t>
            </a:r>
            <a:r>
              <a:rPr lang="en-US" dirty="0"/>
              <a:t> tai </a:t>
            </a:r>
            <a:r>
              <a:rPr lang="en-US" dirty="0" err="1"/>
              <a:t>vuorilla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suurin</a:t>
            </a:r>
            <a:r>
              <a:rPr lang="en-US" dirty="0"/>
              <a:t> </a:t>
            </a:r>
            <a:r>
              <a:rPr lang="en-US" dirty="0" err="1"/>
              <a:t>luonnonuskonto</a:t>
            </a:r>
            <a:r>
              <a:rPr lang="en-US" dirty="0"/>
              <a:t> vodou</a:t>
            </a:r>
          </a:p>
          <a:p>
            <a:pPr marL="2087650" lvl="4" indent="-342900">
              <a:lnSpc>
                <a:spcPct val="90000"/>
              </a:lnSpc>
              <a:spcAft>
                <a:spcPts val="595"/>
              </a:spcAft>
              <a:buAutoNum type="alphaLcParenR"/>
            </a:pPr>
            <a:endParaRPr lang="en-US" spc="-4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2E99E7F-54CE-FF4D-B969-F1D53801D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35" y="0"/>
            <a:ext cx="4174389" cy="1179265"/>
          </a:xfrm>
          <a:prstGeom prst="rect">
            <a:avLst/>
          </a:prstGeom>
          <a:noFill/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ABE8435-3225-F14E-BAEB-5BA5A543E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085" y="6506418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0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033BD95-618E-1248-BC70-B3F9E715B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556" y="2038104"/>
            <a:ext cx="7423277" cy="4284949"/>
          </a:xfrm>
        </p:spPr>
        <p:txBody>
          <a:bodyPr>
            <a:normAutofit/>
          </a:bodyPr>
          <a:lstStyle/>
          <a:p>
            <a:r>
              <a:rPr lang="en-US" sz="1800" dirty="0"/>
              <a:t>vodou = </a:t>
            </a:r>
            <a:r>
              <a:rPr lang="en-US" sz="1800" dirty="0" err="1"/>
              <a:t>jumala</a:t>
            </a:r>
            <a:r>
              <a:rPr lang="en-US" sz="1800" dirty="0"/>
              <a:t> tai </a:t>
            </a:r>
            <a:r>
              <a:rPr lang="en-US" sz="1800" dirty="0" err="1"/>
              <a:t>henki</a:t>
            </a:r>
            <a:endParaRPr lang="en-US" sz="1800" dirty="0"/>
          </a:p>
          <a:p>
            <a:r>
              <a:rPr lang="en-US" sz="1800" dirty="0" err="1"/>
              <a:t>syntynyt</a:t>
            </a:r>
            <a:r>
              <a:rPr lang="en-US" sz="1800" dirty="0"/>
              <a:t> </a:t>
            </a:r>
            <a:r>
              <a:rPr lang="en-US" sz="1800" dirty="0" err="1"/>
              <a:t>Länsi-Afrikassa</a:t>
            </a:r>
            <a:r>
              <a:rPr lang="en-US" sz="1800" dirty="0"/>
              <a:t> n. 4000 </a:t>
            </a:r>
            <a:r>
              <a:rPr lang="en-US" sz="1800" dirty="0" err="1"/>
              <a:t>vuotta</a:t>
            </a:r>
            <a:r>
              <a:rPr lang="en-US" sz="1800" dirty="0"/>
              <a:t> </a:t>
            </a:r>
            <a:r>
              <a:rPr lang="en-US" sz="1800" dirty="0" err="1"/>
              <a:t>sitten</a:t>
            </a:r>
            <a:endParaRPr lang="en-US" sz="1800" dirty="0"/>
          </a:p>
          <a:p>
            <a:r>
              <a:rPr lang="en-US" sz="1800" dirty="0" err="1"/>
              <a:t>nykyään</a:t>
            </a:r>
            <a:r>
              <a:rPr lang="en-US" sz="1800" dirty="0"/>
              <a:t> </a:t>
            </a:r>
            <a:r>
              <a:rPr lang="en-US" sz="1800" dirty="0" err="1"/>
              <a:t>suurin</a:t>
            </a:r>
            <a:r>
              <a:rPr lang="en-US" sz="1800" dirty="0"/>
              <a:t> </a:t>
            </a:r>
            <a:r>
              <a:rPr lang="en-US" sz="1800" dirty="0" err="1"/>
              <a:t>luonnonuskonto</a:t>
            </a:r>
            <a:endParaRPr lang="en-US" sz="1800" dirty="0"/>
          </a:p>
          <a:p>
            <a:r>
              <a:rPr lang="en-US" sz="1800" dirty="0" err="1"/>
              <a:t>kannattajia</a:t>
            </a:r>
            <a:r>
              <a:rPr lang="en-US" sz="1800" dirty="0"/>
              <a:t> </a:t>
            </a:r>
            <a:r>
              <a:rPr lang="en-US" sz="1800" dirty="0" err="1"/>
              <a:t>noin</a:t>
            </a:r>
            <a:r>
              <a:rPr lang="en-US" sz="1800" dirty="0"/>
              <a:t> 50-80 </a:t>
            </a:r>
            <a:r>
              <a:rPr lang="en-US" sz="1800" dirty="0" err="1"/>
              <a:t>miljoonaa</a:t>
            </a:r>
            <a:endParaRPr lang="en-US" sz="1800" dirty="0"/>
          </a:p>
          <a:p>
            <a:r>
              <a:rPr lang="en-US" sz="1800" dirty="0" err="1"/>
              <a:t>vaikuttaa</a:t>
            </a:r>
            <a:r>
              <a:rPr lang="en-US" sz="1800" dirty="0"/>
              <a:t> </a:t>
            </a:r>
            <a:r>
              <a:rPr lang="en-US" sz="1800" dirty="0" err="1"/>
              <a:t>erityisesti</a:t>
            </a:r>
            <a:r>
              <a:rPr lang="en-US" sz="1800" dirty="0"/>
              <a:t> </a:t>
            </a:r>
            <a:r>
              <a:rPr lang="en-US" sz="1800" dirty="0" err="1"/>
              <a:t>Länsi-Afrikassa</a:t>
            </a:r>
            <a:r>
              <a:rPr lang="en-US" sz="1800" dirty="0"/>
              <a:t>, </a:t>
            </a:r>
            <a:r>
              <a:rPr lang="en-US" sz="1800" dirty="0" err="1"/>
              <a:t>Karibian</a:t>
            </a:r>
            <a:r>
              <a:rPr lang="en-US" sz="1800" dirty="0"/>
              <a:t> </a:t>
            </a:r>
            <a:r>
              <a:rPr lang="en-US" sz="1800" dirty="0" err="1"/>
              <a:t>alueella</a:t>
            </a:r>
            <a:r>
              <a:rPr lang="en-US" sz="1800" dirty="0"/>
              <a:t> ja </a:t>
            </a:r>
            <a:r>
              <a:rPr lang="en-US" sz="1800" dirty="0" err="1"/>
              <a:t>Etelä-Amerikassa</a:t>
            </a:r>
            <a:endParaRPr lang="en-US" sz="1800" dirty="0"/>
          </a:p>
          <a:p>
            <a:r>
              <a:rPr lang="en-US" sz="1800" dirty="0" err="1"/>
              <a:t>synkretisoitunut</a:t>
            </a:r>
            <a:r>
              <a:rPr lang="en-US" sz="1800" dirty="0"/>
              <a:t> </a:t>
            </a:r>
            <a:r>
              <a:rPr lang="en-US" sz="1800" dirty="0" err="1"/>
              <a:t>muihin</a:t>
            </a:r>
            <a:r>
              <a:rPr lang="en-US" sz="1800" dirty="0"/>
              <a:t> </a:t>
            </a:r>
            <a:r>
              <a:rPr lang="en-US" sz="1800" dirty="0" err="1"/>
              <a:t>alueiden</a:t>
            </a:r>
            <a:r>
              <a:rPr lang="en-US" sz="1800" dirty="0"/>
              <a:t> </a:t>
            </a:r>
            <a:r>
              <a:rPr lang="en-US" sz="1800" dirty="0" err="1"/>
              <a:t>uskontoihin</a:t>
            </a:r>
            <a:r>
              <a:rPr lang="en-US" sz="1800" dirty="0"/>
              <a:t>, </a:t>
            </a:r>
            <a:r>
              <a:rPr lang="en-US" sz="1800" dirty="0" err="1"/>
              <a:t>esimerkiksi</a:t>
            </a:r>
            <a:r>
              <a:rPr lang="en-US" sz="1800" dirty="0"/>
              <a:t> </a:t>
            </a:r>
            <a:r>
              <a:rPr lang="en-US" sz="1800" dirty="0" err="1"/>
              <a:t>Kuubassa</a:t>
            </a:r>
            <a:r>
              <a:rPr lang="en-US" sz="1800" dirty="0"/>
              <a:t> </a:t>
            </a:r>
            <a:r>
              <a:rPr lang="en-US" sz="1800" dirty="0" err="1"/>
              <a:t>kristinuskoon</a:t>
            </a:r>
            <a:endParaRPr lang="en-US" sz="1800" dirty="0"/>
          </a:p>
          <a:p>
            <a:r>
              <a:rPr lang="en-US" sz="1800" dirty="0" err="1"/>
              <a:t>fetissien</a:t>
            </a:r>
            <a:r>
              <a:rPr lang="en-US" sz="1800" dirty="0"/>
              <a:t> </a:t>
            </a:r>
            <a:r>
              <a:rPr lang="en-US" sz="1800" dirty="0" err="1"/>
              <a:t>merkitys</a:t>
            </a:r>
            <a:r>
              <a:rPr lang="en-US" sz="1800" dirty="0"/>
              <a:t> </a:t>
            </a:r>
            <a:r>
              <a:rPr lang="en-US" sz="1800" dirty="0" err="1"/>
              <a:t>keskeinen</a:t>
            </a:r>
            <a:r>
              <a:rPr lang="en-US" sz="1800" dirty="0"/>
              <a:t>, </a:t>
            </a:r>
            <a:r>
              <a:rPr lang="en-US" sz="1800" dirty="0" err="1"/>
              <a:t>luovat</a:t>
            </a:r>
            <a:r>
              <a:rPr lang="en-US" sz="1800" dirty="0"/>
              <a:t> </a:t>
            </a:r>
            <a:r>
              <a:rPr lang="en-US" sz="1800" dirty="0" err="1"/>
              <a:t>yhteyden</a:t>
            </a:r>
            <a:r>
              <a:rPr lang="en-US" sz="1800" dirty="0"/>
              <a:t> </a:t>
            </a:r>
            <a:r>
              <a:rPr lang="en-US" sz="1800" dirty="0" err="1"/>
              <a:t>jumaliin</a:t>
            </a:r>
            <a:r>
              <a:rPr lang="en-US" sz="1800" dirty="0"/>
              <a:t>, </a:t>
            </a:r>
            <a:r>
              <a:rPr lang="en-US" sz="1800" dirty="0" err="1"/>
              <a:t>toimivat</a:t>
            </a:r>
            <a:r>
              <a:rPr lang="en-US" sz="1800" dirty="0"/>
              <a:t> </a:t>
            </a:r>
            <a:r>
              <a:rPr lang="en-US" sz="1800" dirty="0" err="1"/>
              <a:t>suojelijoina</a:t>
            </a:r>
            <a:endParaRPr lang="en-US" sz="1800" dirty="0"/>
          </a:p>
          <a:p>
            <a:r>
              <a:rPr lang="en-US" sz="1800" dirty="0" err="1"/>
              <a:t>vodoupapeilla</a:t>
            </a:r>
            <a:r>
              <a:rPr lang="en-US" sz="1800" dirty="0"/>
              <a:t> </a:t>
            </a:r>
            <a:r>
              <a:rPr lang="en-US" sz="1800" dirty="0" err="1"/>
              <a:t>tärkeä</a:t>
            </a:r>
            <a:r>
              <a:rPr lang="en-US" sz="1800" dirty="0"/>
              <a:t> </a:t>
            </a:r>
            <a:r>
              <a:rPr lang="en-US" sz="1800" dirty="0" err="1"/>
              <a:t>rooli</a:t>
            </a:r>
            <a:r>
              <a:rPr lang="en-US" sz="1800" dirty="0"/>
              <a:t> </a:t>
            </a:r>
            <a:r>
              <a:rPr lang="en-US" sz="1800" dirty="0" err="1"/>
              <a:t>riittien</a:t>
            </a:r>
            <a:r>
              <a:rPr lang="en-US" sz="1800" dirty="0"/>
              <a:t> </a:t>
            </a:r>
            <a:r>
              <a:rPr lang="en-US" sz="1800" dirty="0" err="1"/>
              <a:t>suorittajina</a:t>
            </a:r>
            <a:r>
              <a:rPr lang="en-US" sz="1800" dirty="0"/>
              <a:t> ja </a:t>
            </a:r>
            <a:r>
              <a:rPr lang="en-US" sz="1800" dirty="0" err="1"/>
              <a:t>yhteydenpitäjinä</a:t>
            </a:r>
            <a:r>
              <a:rPr lang="en-US" sz="1800" dirty="0"/>
              <a:t> </a:t>
            </a:r>
            <a:r>
              <a:rPr lang="en-US" sz="1800" dirty="0" err="1"/>
              <a:t>henkimaailmaan</a:t>
            </a:r>
            <a:endParaRPr lang="en-US" sz="1800" dirty="0"/>
          </a:p>
          <a:p>
            <a:r>
              <a:rPr lang="en-US" sz="1800" dirty="0" err="1"/>
              <a:t>rikas</a:t>
            </a:r>
            <a:r>
              <a:rPr lang="en-US" sz="1800" dirty="0"/>
              <a:t> </a:t>
            </a:r>
            <a:r>
              <a:rPr lang="en-US" sz="1800" dirty="0" err="1"/>
              <a:t>rituaaliperinne</a:t>
            </a:r>
            <a:r>
              <a:rPr lang="en-US" sz="1800" dirty="0"/>
              <a:t>, </a:t>
            </a:r>
            <a:r>
              <a:rPr lang="en-US" sz="1800" dirty="0" err="1"/>
              <a:t>jossa</a:t>
            </a:r>
            <a:r>
              <a:rPr lang="en-US" sz="1800" dirty="0"/>
              <a:t> </a:t>
            </a:r>
            <a:r>
              <a:rPr lang="en-US" sz="1800" dirty="0" err="1"/>
              <a:t>korostuu</a:t>
            </a:r>
            <a:r>
              <a:rPr lang="en-US" sz="1800" dirty="0"/>
              <a:t> </a:t>
            </a:r>
            <a:r>
              <a:rPr lang="en-US" sz="1800" dirty="0" err="1"/>
              <a:t>yhteys</a:t>
            </a:r>
            <a:r>
              <a:rPr lang="en-US" sz="1800" dirty="0"/>
              <a:t> </a:t>
            </a:r>
            <a:r>
              <a:rPr lang="en-US" sz="1800" dirty="0" err="1"/>
              <a:t>luontoon</a:t>
            </a:r>
            <a:endParaRPr lang="en-US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0E6FD33-C912-164B-B4DA-AD9F50F57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556" y="1179265"/>
            <a:ext cx="2776326" cy="98820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Vodou</a:t>
            </a:r>
            <a:r>
              <a:rPr lang="fi-FI" dirty="0">
                <a:solidFill>
                  <a:srgbClr val="000000"/>
                </a:solidFill>
                <a:latin typeface="Segoe UI"/>
              </a:rPr>
              <a:t/>
            </a:r>
            <a:br>
              <a:rPr lang="fi-FI" dirty="0">
                <a:solidFill>
                  <a:srgbClr val="000000"/>
                </a:solidFill>
                <a:latin typeface="Segoe UI"/>
              </a:rPr>
            </a:b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2E9112A-283D-4F4E-B3AE-0F02E2DB3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19" y="0"/>
            <a:ext cx="4174389" cy="1179265"/>
          </a:xfrm>
          <a:prstGeom prst="rect">
            <a:avLst/>
          </a:prstGeom>
          <a:noFill/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B7AF29E-3B52-DF4C-9FE6-44E94DA98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835" y="6492345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01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1ADAE1D-3DD4-3140-917F-2F50BB82C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734" y="1484027"/>
            <a:ext cx="4668494" cy="5008848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toteemi</a:t>
            </a:r>
          </a:p>
          <a:p>
            <a:r>
              <a:rPr lang="fi-FI" dirty="0"/>
              <a:t>fetissi</a:t>
            </a:r>
          </a:p>
          <a:p>
            <a:r>
              <a:rPr lang="fi-FI" dirty="0"/>
              <a:t>transsi</a:t>
            </a:r>
          </a:p>
          <a:p>
            <a:r>
              <a:rPr lang="fi-FI" dirty="0"/>
              <a:t>kolmitasoinen maailmankuva</a:t>
            </a:r>
          </a:p>
          <a:p>
            <a:r>
              <a:rPr lang="fi-FI" dirty="0"/>
              <a:t>mana</a:t>
            </a:r>
          </a:p>
          <a:p>
            <a:r>
              <a:rPr lang="fi-FI" dirty="0" err="1"/>
              <a:t>candomblé</a:t>
            </a:r>
            <a:endParaRPr lang="fi-FI" dirty="0"/>
          </a:p>
          <a:p>
            <a:r>
              <a:rPr lang="fi-FI" dirty="0"/>
              <a:t>tietäjä</a:t>
            </a:r>
          </a:p>
          <a:p>
            <a:r>
              <a:rPr lang="fi-FI" dirty="0" err="1"/>
              <a:t>wiccalaisuus</a:t>
            </a:r>
            <a:endParaRPr lang="fi-FI" dirty="0"/>
          </a:p>
          <a:p>
            <a:r>
              <a:rPr lang="fi-FI" dirty="0"/>
              <a:t>panteismi</a:t>
            </a:r>
          </a:p>
          <a:p>
            <a:r>
              <a:rPr lang="fi-FI" dirty="0"/>
              <a:t>noita</a:t>
            </a:r>
          </a:p>
          <a:p>
            <a:r>
              <a:rPr lang="fi-FI" dirty="0"/>
              <a:t>samaani</a:t>
            </a:r>
          </a:p>
          <a:p>
            <a:r>
              <a:rPr lang="fi-FI" dirty="0" err="1"/>
              <a:t>vodou</a:t>
            </a:r>
            <a:endParaRPr lang="fi-FI" dirty="0"/>
          </a:p>
          <a:p>
            <a:r>
              <a:rPr lang="fi-FI" dirty="0"/>
              <a:t>synkretismi</a:t>
            </a:r>
          </a:p>
          <a:p>
            <a:r>
              <a:rPr lang="fi-FI" dirty="0"/>
              <a:t>animismi</a:t>
            </a:r>
          </a:p>
          <a:p>
            <a:r>
              <a:rPr lang="fi-FI" dirty="0" err="1"/>
              <a:t>santeria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8E9A60C-3A3B-274B-8F47-DEDFAABC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734" y="365125"/>
            <a:ext cx="4505898" cy="85102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7030A0"/>
                </a:solidFill>
                <a:cs typeface="Arial" panose="020B0604020202020204" pitchFamily="34" charset="0"/>
              </a:rPr>
              <a:t>Keskeiset käsitteet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05F4ACC-2046-BD46-8295-C2BD37E79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61" y="36883"/>
            <a:ext cx="4174389" cy="1179265"/>
          </a:xfrm>
          <a:prstGeom prst="rect">
            <a:avLst/>
          </a:prstGeom>
          <a:noFill/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59236FB-8C6F-C944-A19B-96D2AA9A6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594" y="6423201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81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13700</TotalTime>
  <Words>195</Words>
  <Application>Microsoft Office PowerPoint</Application>
  <PresentationFormat>Laajakuva</PresentationFormat>
  <Paragraphs>44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Segoe UI</vt:lpstr>
      <vt:lpstr>Office-teema</vt:lpstr>
      <vt:lpstr>1 Luonnonuskontojen piirteet </vt:lpstr>
      <vt:lpstr>Johdattavat kysymykset</vt:lpstr>
      <vt:lpstr>Luonnonuskontojen keskeiset piirteet</vt:lpstr>
      <vt:lpstr>Vodou 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Uskonnon ulottuvuudet ja jumalakäsitykset</dc:title>
  <dc:creator>Taina Nyström</dc:creator>
  <cp:lastModifiedBy>Syrjäläinen Jarno Antero</cp:lastModifiedBy>
  <cp:revision>38</cp:revision>
  <dcterms:created xsi:type="dcterms:W3CDTF">2020-10-02T12:47:10Z</dcterms:created>
  <dcterms:modified xsi:type="dcterms:W3CDTF">2022-01-28T06:32:56Z</dcterms:modified>
</cp:coreProperties>
</file>