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98" r:id="rId5"/>
    <p:sldId id="295" r:id="rId6"/>
    <p:sldId id="296" r:id="rId7"/>
    <p:sldId id="297" r:id="rId8"/>
    <p:sldId id="299" r:id="rId9"/>
    <p:sldId id="29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64"/>
    <p:restoredTop sz="94697"/>
  </p:normalViewPr>
  <p:slideViewPr>
    <p:cSldViewPr snapToGrid="0" snapToObjects="1">
      <p:cViewPr varScale="1">
        <p:scale>
          <a:sx n="69" d="100"/>
          <a:sy n="69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31/8/22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31.8.2022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46EB4A-3FAD-9041-BAFB-54B3807D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19" r="203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5575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/>
              <a:t>10 </a:t>
            </a:r>
            <a:r>
              <a:rPr lang="en-US" b="1" dirty="0" err="1"/>
              <a:t>Kristinusko</a:t>
            </a:r>
            <a:r>
              <a:rPr lang="en-US" b="1" dirty="0"/>
              <a:t> </a:t>
            </a:r>
            <a:r>
              <a:rPr lang="en-US" b="1" dirty="0" err="1"/>
              <a:t>Euroopassa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2719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104–111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Millaista on uskonnollisuus Euroopassa?</a:t>
            </a:r>
          </a:p>
          <a:p>
            <a:pPr fontAlgn="base"/>
            <a:r>
              <a:rPr lang="fi-FI" sz="1800" dirty="0"/>
              <a:t>Mitkä kirkkokunnat vaikuttavat Euroopan eri osissa?</a:t>
            </a:r>
          </a:p>
          <a:p>
            <a:pPr fontAlgn="base"/>
            <a:r>
              <a:rPr lang="fi-FI" sz="1800" dirty="0"/>
              <a:t>Miten kirkkojen ja valtioiden suhteet on järjestetty?</a:t>
            </a:r>
          </a:p>
          <a:p>
            <a:pPr fontAlgn="base"/>
            <a:r>
              <a:rPr lang="fi-FI" sz="1800" dirty="0"/>
              <a:t>Millainen on uskontojen ja Euroopan unionin suhde?</a:t>
            </a:r>
          </a:p>
          <a:p>
            <a:pPr fontAlgn="base"/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B0F0"/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96" y="1896533"/>
            <a:ext cx="6066367" cy="4176057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kristinusko suurin uskonto, mutta kannatus vähentynyt </a:t>
            </a:r>
          </a:p>
          <a:p>
            <a:pPr fontAlgn="base"/>
            <a:r>
              <a:rPr lang="fi-FI" sz="1800" dirty="0"/>
              <a:t>muita uskontoja levinnyt Eurooppaan, erityisesti islam </a:t>
            </a:r>
          </a:p>
          <a:p>
            <a:pPr fontAlgn="base"/>
            <a:r>
              <a:rPr lang="fi-FI" sz="1800" dirty="0" err="1"/>
              <a:t>ukonnollisuus</a:t>
            </a:r>
            <a:r>
              <a:rPr lang="fi-FI" sz="1800" dirty="0"/>
              <a:t> monimuotoistunut </a:t>
            </a:r>
          </a:p>
          <a:p>
            <a:pPr fontAlgn="base"/>
            <a:r>
              <a:rPr lang="fi-FI" sz="1800" dirty="0"/>
              <a:t>kehitys jatkunee samanlaisena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982133"/>
            <a:ext cx="5883092" cy="914400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Eurooppalainen uskonnollisuus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86" y="1225296"/>
            <a:ext cx="5785389" cy="782072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Eurooppalaisen kristillisyyden erityispiirteitä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86" y="2007368"/>
            <a:ext cx="6338981" cy="3929882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maailmallistuminen, oman uskonnon katsominen ulkopuolisin silmin, lisääntynyt </a:t>
            </a:r>
          </a:p>
          <a:p>
            <a:pPr fontAlgn="base"/>
            <a:r>
              <a:rPr lang="fi-FI" sz="1800" dirty="0"/>
              <a:t>maallistuminen, uskonnollisten arvojen heikentyminen, vahvistunut </a:t>
            </a:r>
          </a:p>
          <a:p>
            <a:pPr fontAlgn="base"/>
            <a:r>
              <a:rPr lang="fi-FI" sz="1800" dirty="0"/>
              <a:t>privatisoituminen, uskonto yksityisasia, voimistunut </a:t>
            </a:r>
          </a:p>
          <a:p>
            <a:pPr fontAlgn="base"/>
            <a:r>
              <a:rPr lang="fi-FI" sz="1800" dirty="0"/>
              <a:t>sijaisuskonnollisuus, uskonnon harjoittaminen vain joidenkin huolena, vahvistunut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2988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893711"/>
            <a:ext cx="6836396" cy="307057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katolinen kirkko vaikuttaa erityisesti Etelä-Euroopassa ja Irlannissa sekä Puolassa </a:t>
            </a:r>
          </a:p>
          <a:p>
            <a:pPr fontAlgn="base"/>
            <a:r>
              <a:rPr lang="fi-FI" sz="1800" dirty="0"/>
              <a:t>Iso-Britannia anglikaaninen </a:t>
            </a:r>
          </a:p>
          <a:p>
            <a:pPr fontAlgn="base"/>
            <a:r>
              <a:rPr lang="fi-FI" sz="1800" dirty="0" err="1"/>
              <a:t>Pohjois</a:t>
            </a:r>
            <a:r>
              <a:rPr lang="fi-FI" sz="1800" dirty="0"/>
              <a:t>-Euroopassa, erityisesti Pohjoismaissa luterilaisuus </a:t>
            </a:r>
          </a:p>
          <a:p>
            <a:pPr fontAlgn="base"/>
            <a:r>
              <a:rPr lang="fi-FI" sz="1800" dirty="0"/>
              <a:t>reformoituja erityisesti Sveitsissä ja Alankomaissa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1390298"/>
            <a:ext cx="6836396" cy="826205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Kirkot eri puolilla Eurooppaa </a:t>
            </a:r>
            <a:br>
              <a:rPr lang="fi-FI" sz="3600" dirty="0"/>
            </a:b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483117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9" y="1635918"/>
            <a:ext cx="5875641" cy="344814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sz="1800" dirty="0"/>
              <a:t>Perusmallit: </a:t>
            </a:r>
          </a:p>
          <a:p>
            <a:pPr fontAlgn="base"/>
            <a:r>
              <a:rPr lang="fi-FI" sz="1800" dirty="0"/>
              <a:t>valtiokirkko (esim. Englanti) </a:t>
            </a:r>
          </a:p>
          <a:p>
            <a:pPr fontAlgn="base"/>
            <a:r>
              <a:rPr lang="fi-FI" sz="1800" dirty="0"/>
              <a:t>kansankirkko (esim. Suomi) </a:t>
            </a:r>
          </a:p>
          <a:p>
            <a:pPr fontAlgn="base"/>
            <a:r>
              <a:rPr lang="fi-FI" sz="1800" dirty="0"/>
              <a:t>yhteistyösopimusmalli (esim. Saksa) </a:t>
            </a:r>
          </a:p>
          <a:p>
            <a:pPr fontAlgn="base"/>
            <a:r>
              <a:rPr lang="fi-FI" sz="1800" dirty="0"/>
              <a:t>täydellinen ero (esim. Ranska)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34" y="1151467"/>
            <a:ext cx="5468056" cy="1229959"/>
          </a:xfrm>
        </p:spPr>
        <p:txBody>
          <a:bodyPr>
            <a:noAutofit/>
          </a:bodyPr>
          <a:lstStyle/>
          <a:p>
            <a:pPr fontAlgn="base"/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BF42F1E-299C-6848-86A4-FA5DD202CAC1}"/>
              </a:ext>
            </a:extLst>
          </p:cNvPr>
          <p:cNvSpPr txBox="1"/>
          <p:nvPr/>
        </p:nvSpPr>
        <p:spPr>
          <a:xfrm>
            <a:off x="841249" y="717550"/>
            <a:ext cx="587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rgbClr val="00B0F0"/>
                </a:solidFill>
                <a:latin typeface="+mj-lt"/>
              </a:rPr>
              <a:t>Kirkkojen ja valtioiden suhteet </a:t>
            </a:r>
          </a:p>
        </p:txBody>
      </p:sp>
    </p:spTree>
    <p:extLst>
      <p:ext uri="{BB962C8B-B14F-4D97-AF65-F5344CB8AC3E}">
        <p14:creationId xmlns:p14="http://schemas.microsoft.com/office/powerpoint/2010/main" val="3060203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173" y="1869018"/>
            <a:ext cx="8473486" cy="427143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34" y="1151468"/>
            <a:ext cx="5468056" cy="406400"/>
          </a:xfrm>
        </p:spPr>
        <p:txBody>
          <a:bodyPr>
            <a:noAutofit/>
          </a:bodyPr>
          <a:lstStyle/>
          <a:p>
            <a:pPr fontAlgn="base"/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12" name="Kuva 1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9A37E6C-F0BF-6649-BBBE-1590E9EAB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26" y="440210"/>
            <a:ext cx="5505186" cy="59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87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8B54B0-B8E1-6A48-A40D-97C53C2A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365125"/>
            <a:ext cx="6927159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B0F0"/>
                </a:solidFill>
              </a:rPr>
              <a:t>Uskonnollisuuden arvioitu vahvuus eri Euroopan maissa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3369422-27D4-534C-93A0-A92C3758BD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8E3468A-24F8-C941-AB33-ED13466B8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0286238" y="6264275"/>
            <a:ext cx="1714500" cy="228600"/>
          </a:xfrm>
          <a:prstGeom prst="rect">
            <a:avLst/>
          </a:prstGeom>
        </p:spPr>
      </p:pic>
      <p:pic>
        <p:nvPicPr>
          <p:cNvPr id="7" name="Kuva 6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1C487234-756F-EC4D-8E52-8A527A7BD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94" y="1813497"/>
            <a:ext cx="5536669" cy="45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privatisoituminen</a:t>
            </a:r>
          </a:p>
          <a:p>
            <a:pPr fontAlgn="base"/>
            <a:r>
              <a:rPr lang="fi-FI" sz="1800" dirty="0" err="1"/>
              <a:t>sijaisukonnollisuus</a:t>
            </a:r>
            <a:endParaRPr lang="fi-FI" sz="1800" dirty="0"/>
          </a:p>
          <a:p>
            <a:pPr fontAlgn="base"/>
            <a:r>
              <a:rPr lang="fi-FI" sz="1800" dirty="0"/>
              <a:t>maailmallistuminen</a:t>
            </a:r>
          </a:p>
          <a:p>
            <a:pPr fontAlgn="base"/>
            <a:r>
              <a:rPr lang="fi-FI" sz="1800" dirty="0"/>
              <a:t>valtiokirkko</a:t>
            </a:r>
          </a:p>
          <a:p>
            <a:pPr fontAlgn="base"/>
            <a:r>
              <a:rPr lang="fi-FI" sz="1800" dirty="0"/>
              <a:t>sekularisaatio</a:t>
            </a:r>
          </a:p>
          <a:p>
            <a:pPr fontAlgn="base"/>
            <a:r>
              <a:rPr lang="fi-FI" sz="1800" dirty="0" err="1"/>
              <a:t>synkretisaatio</a:t>
            </a:r>
            <a:endParaRPr lang="fi-FI" sz="1800" dirty="0"/>
          </a:p>
          <a:p>
            <a:pPr fontAlgn="base"/>
            <a:r>
              <a:rPr lang="fi-FI" sz="1800" dirty="0"/>
              <a:t>yhteistyösopimusmalli</a:t>
            </a:r>
          </a:p>
          <a:p>
            <a:pPr fontAlgn="base"/>
            <a:r>
              <a:rPr lang="fi-FI" sz="1800" dirty="0"/>
              <a:t>monimuotoisuus</a:t>
            </a:r>
          </a:p>
          <a:p>
            <a:pPr fontAlgn="base"/>
            <a:r>
              <a:rPr lang="fi-FI" sz="1800" dirty="0"/>
              <a:t>kansankirkko</a:t>
            </a:r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B0F0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174</Words>
  <Application>Microsoft Office PowerPoint</Application>
  <PresentationFormat>Laajakuva</PresentationFormat>
  <Paragraphs>43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Office-teema</vt:lpstr>
      <vt:lpstr>10 Kristinusko Euroopassa </vt:lpstr>
      <vt:lpstr>Johdattavat kysymykset</vt:lpstr>
      <vt:lpstr>Eurooppalainen uskonnollisuus </vt:lpstr>
      <vt:lpstr>Eurooppalaisen kristillisyyden erityispiirteitä </vt:lpstr>
      <vt:lpstr>Kirkot eri puolilla Eurooppaa   </vt:lpstr>
      <vt:lpstr>   </vt:lpstr>
      <vt:lpstr>   </vt:lpstr>
      <vt:lpstr>Uskonnollisuuden arvioitu vahvuus eri Euroopan maissa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Islamin synty ja Koraani</dc:title>
  <dc:creator>Taina Nyström</dc:creator>
  <cp:lastModifiedBy>Syrjäläinen Jarno Antero</cp:lastModifiedBy>
  <cp:revision>19</cp:revision>
  <dcterms:created xsi:type="dcterms:W3CDTF">2020-12-21T15:15:55Z</dcterms:created>
  <dcterms:modified xsi:type="dcterms:W3CDTF">2022-08-31T09:44:08Z</dcterms:modified>
</cp:coreProperties>
</file>