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sldIdLst>
    <p:sldId id="256" r:id="rId2"/>
    <p:sldId id="275" r:id="rId3"/>
    <p:sldId id="291" r:id="rId4"/>
    <p:sldId id="294" r:id="rId5"/>
    <p:sldId id="288" r:id="rId6"/>
    <p:sldId id="290" r:id="rId7"/>
    <p:sldId id="292" r:id="rId8"/>
    <p:sldId id="295" r:id="rId9"/>
    <p:sldId id="293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117F"/>
    <a:srgbClr val="D411B6"/>
    <a:srgbClr val="D4119E"/>
    <a:srgbClr val="D41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0"/>
    <p:restoredTop sz="94697"/>
  </p:normalViewPr>
  <p:slideViewPr>
    <p:cSldViewPr snapToGrid="0" snapToObjects="1">
      <p:cViewPr varScale="1">
        <p:scale>
          <a:sx n="73" d="100"/>
          <a:sy n="73" d="100"/>
        </p:scale>
        <p:origin x="3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8AC034-93C2-9F46-9A3E-03E8885B7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304802-3138-264A-B740-979EE4332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AD7AA1-3E48-864F-B31E-4E4E3B86E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30.10.2025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9D9CAA-493E-BD4B-B4F2-C7E0D8B8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2F318D-4826-3A42-9B33-B892E255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44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ED95DC-08AC-474A-A0A5-C25DB5393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95C645B-03C4-BB4E-86DE-5BE54899A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2C253E-FBC7-254B-91B9-5409DA7D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30.10.2025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FCB9C5-8189-F845-A51E-D38CF382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907B10-84A7-4C4D-B0EC-20C7E246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19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D58C3DC-0257-C240-86E8-E7C3E02FA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9235381-7FFE-0F4D-B1CE-7F489B05A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CF82DE-2118-7441-ADD4-78FFA9AE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30.10.2025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A3E19E-46A1-3C46-9F00-8A6BC789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1E51EF-D0DF-3B47-8C7A-490CF6F2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61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68" y="2071262"/>
            <a:ext cx="11086228" cy="392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C510-0933-0342-9AFF-9978B941BD0F}" type="datetime3">
              <a:rPr lang="fi-FI" smtClean="0"/>
              <a:t>30/10/25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370047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ED9BDE-89CF-684E-9477-78972AF42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6D69D7-10E6-3A4B-9607-B9EBB9048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46C727-4A27-6547-A3C0-CA4EE481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30.10.2025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369FD99-B9DA-5642-B332-5E78F2A37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4C52F0-049A-F443-A270-F8A0473D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52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9EFDC1-46B3-F648-B0FA-CA8EB2731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F44081-D8BD-5047-B1E9-3D1099C5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89A861-1A47-CF44-96F5-EE2C6AB7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30.10.2025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212792-90EB-1644-AA16-B14A18E6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BC6AC2-64FD-234E-97EB-F252CA8F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895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7DC260-82DB-7740-BDD1-AC5AFB9D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9A964F-32AE-3241-9467-6475D5E2D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B5B4488-CD28-C04C-B162-36F5ABABD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BE3B194-90A3-D347-AF11-92AD5FCF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30.10.2025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1A88513-3F7C-484D-BFF4-9F1ABAE7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3499617-2FAA-F34C-85CF-591B2980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399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EACA46-379C-8843-8350-AB4211C2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3A6BFE-B61F-0744-A5B1-04592F069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001192A-D5C4-6347-ABD4-1F48D09C2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AAE31D4-9D92-A545-98F2-F08905485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C655C2E-FF6D-6849-96F3-1E1572FB6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5F0DFF7-9AB0-0F47-BFC5-83287ADAB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30.10.2025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DA1E4C8-3906-494A-9013-378302E7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08C1867-69A4-B64A-BCBE-34DA686F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46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29AE77-0319-5F45-B2BA-CE458B1D4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626D60D-9F4F-9543-87FE-5B9BB94E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30.10.2025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6875043-02F8-814F-9A1A-23BD772D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6F584C6-2FA4-274C-8C99-BD9C2B12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678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481F8B3-9A50-A547-83B1-3EADC74C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30.10.2025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647ABF3-98AD-FB47-92D0-B7E53436D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4EFEF0A-F189-C040-A54C-58F2087B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926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894DF4-E5A0-FC40-B61D-F8837939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F4A732-4519-E04C-9693-D5EB54617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287CE24-3C8F-254E-AEFA-48E3A90D0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143273C-1405-B04A-948E-35C2E2FF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30.10.2025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8A0942E-262A-5748-B259-08BF2F288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F6F60A-1DCE-3E44-8F95-17732FEC8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873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DD0CD4-DCA7-084B-9900-B0A1D39DE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93AC4B6-1EA0-394D-9BC6-FC41BFE06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F2FEAAE-3090-6A47-A214-324154065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FF5212-76DF-9A43-838B-FDD115887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30.10.2025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8611CF9-A720-F34A-8CF5-E75FC615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DD39D3-F744-5E4F-B504-D87CBD0C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829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C87606D-4B12-E746-BA83-E6115AFB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864C8FF-2F81-BF4D-BF84-63F6AD060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0C5F84-9111-B447-A959-A4ADE53A4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00F2D-F1D0-864D-85B4-6ED5A54B5465}" type="datetimeFigureOut">
              <a:rPr lang="fi-FI" smtClean="0"/>
              <a:t>30.10.2025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EFDE95-AF17-BF4A-8E1F-019292108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2DBB84-A8C9-424B-82CC-7601D007F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6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426AB3D-9920-5C49-9ED3-E219A213DA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592" r="2096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E847901-C4D9-524C-9D42-7BEB6E38F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  <a:effectLst/>
                <a:latin typeface="Helvetica" pitchFamily="2" charset="0"/>
              </a:rPr>
              <a:t>9 Kristinuskon synty ja opilliset piirteet</a:t>
            </a:r>
            <a:br>
              <a:rPr lang="fi-FI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9A4763-3FFD-B04A-B593-B105858AB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Sivut 88–97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6359B60-5EE8-6343-8FB2-73491998C5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96500" y="6310312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89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969" y="2575932"/>
            <a:ext cx="7768544" cy="3496658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Miten kristinusko syntyi?</a:t>
            </a:r>
          </a:p>
          <a:p>
            <a:pPr fontAlgn="base"/>
            <a:r>
              <a:rPr lang="fi-FI" sz="1800" dirty="0"/>
              <a:t>Millaista oli varhaiskristittyjen elämä? </a:t>
            </a:r>
          </a:p>
          <a:p>
            <a:pPr fontAlgn="base"/>
            <a:r>
              <a:rPr lang="fi-FI" sz="1800" dirty="0"/>
              <a:t>Miten ja miksi kristinuskon opilliset piirteet kehittyivät? </a:t>
            </a:r>
          </a:p>
          <a:p>
            <a:pPr fontAlgn="base"/>
            <a:r>
              <a:rPr lang="fi-FI" sz="1800" dirty="0"/>
              <a:t>Mitä kristinuskon oppi sisältää? 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969" y="1718860"/>
            <a:ext cx="4638431" cy="77901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accent5">
                    <a:lumMod val="75000"/>
                  </a:schemeClr>
                </a:solidFill>
              </a:rPr>
              <a:t>Johdattavat kysymykset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982328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57" y="1636889"/>
            <a:ext cx="9282556" cy="4435701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syntyi hellenistisessä kulttuurissa juutalaisuuden </a:t>
            </a:r>
            <a:r>
              <a:rPr lang="fi-FI" sz="1800"/>
              <a:t>pohjalta (kreikan kieli, elämän viisauden etsintä ja juutalainen Messias-odotus)</a:t>
            </a:r>
          </a:p>
          <a:p>
            <a:pPr fontAlgn="base"/>
            <a:r>
              <a:rPr lang="fi-FI" sz="1800"/>
              <a:t>aluksi </a:t>
            </a:r>
            <a:r>
              <a:rPr lang="fi-FI" sz="1800" dirty="0"/>
              <a:t>juutalaisuuden sisäinen Jeesus-liike </a:t>
            </a:r>
          </a:p>
          <a:p>
            <a:pPr fontAlgn="base"/>
            <a:r>
              <a:rPr lang="fi-FI" sz="1800" dirty="0"/>
              <a:t>noin vuonna 48 apostolien kokous ---&gt; kristinusko alkoi irtautua juutalaisuudesta </a:t>
            </a:r>
          </a:p>
          <a:p>
            <a:pPr fontAlgn="base"/>
            <a:r>
              <a:rPr lang="fi-FI" sz="1800" dirty="0"/>
              <a:t>levisi nopeasti Rooman valtakunnassa vainoista </a:t>
            </a:r>
            <a:r>
              <a:rPr lang="fi-FI" sz="1800"/>
              <a:t>huolimatta --&gt; kiireessä sanoma vietävä koko maailmaan --&gt; Jeesuksen antama lähetyskäsky</a:t>
            </a:r>
            <a:endParaRPr lang="fi-FI" sz="1800" dirty="0"/>
          </a:p>
          <a:p>
            <a:pPr fontAlgn="base"/>
            <a:r>
              <a:rPr lang="fi-FI" sz="1800" dirty="0"/>
              <a:t>300-luvulla uskonnonvapaus ja lopulta </a:t>
            </a:r>
            <a:r>
              <a:rPr lang="fi-FI" sz="1800"/>
              <a:t>kristinuskosta valtionuskonto ja uskontopakko--&gt;alkuperäinen evankeliumi alkoi haalistua ---&gt; myöhemmin keskiajalla pelastussanomaa etsittiin uudestaan (Martin Luther ja muut)</a:t>
            </a:r>
            <a:endParaRPr lang="fi-FI" sz="18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57" y="485423"/>
            <a:ext cx="6152444" cy="949678"/>
          </a:xfrm>
        </p:spPr>
        <p:txBody>
          <a:bodyPr>
            <a:noAutofit/>
          </a:bodyPr>
          <a:lstStyle/>
          <a:p>
            <a:pPr fontAlgn="base"/>
            <a:r>
              <a:rPr lang="fi-FI" sz="3600" b="1" dirty="0">
                <a:solidFill>
                  <a:srgbClr val="0070C0"/>
                </a:solidFill>
              </a:rPr>
              <a:t>Kristinuskon synty 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3499327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BA41FA63-4B5F-B147-BEBB-3639338B4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294" y="1425096"/>
            <a:ext cx="9112606" cy="5311164"/>
          </a:xfr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7397164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57" y="1636889"/>
            <a:ext cx="9282556" cy="4435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	</a:t>
            </a:r>
            <a:r>
              <a:rPr lang="en-US" sz="1800" b="1" dirty="0" err="1"/>
              <a:t>antiikin</a:t>
            </a:r>
            <a:r>
              <a:rPr lang="en-US" sz="1800" b="1" dirty="0"/>
              <a:t> </a:t>
            </a:r>
            <a:r>
              <a:rPr lang="en-US" sz="1800" b="1" dirty="0" err="1"/>
              <a:t>filosofiat</a:t>
            </a:r>
            <a:r>
              <a:rPr lang="en-US" sz="1800" b="1" dirty="0"/>
              <a:t> </a:t>
            </a:r>
            <a:r>
              <a:rPr lang="en-US" sz="1800" dirty="0"/>
              <a:t>                          </a:t>
            </a:r>
            <a:r>
              <a:rPr lang="en-US" sz="1800" b="1" dirty="0" err="1"/>
              <a:t>mysteeriuskonnot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→ </a:t>
            </a:r>
            <a:r>
              <a:rPr lang="en-US" sz="1800" dirty="0" err="1"/>
              <a:t>oppi</a:t>
            </a:r>
            <a:r>
              <a:rPr lang="en-US" sz="1800" dirty="0"/>
              <a:t> </a:t>
            </a:r>
            <a:r>
              <a:rPr lang="en-US" sz="1800" dirty="0" err="1"/>
              <a:t>oli</a:t>
            </a:r>
            <a:r>
              <a:rPr lang="en-US" sz="1800" dirty="0"/>
              <a:t> </a:t>
            </a:r>
            <a:r>
              <a:rPr lang="en-US" sz="1800" dirty="0" err="1"/>
              <a:t>kiteytettävä:kristinuskon</a:t>
            </a:r>
            <a:r>
              <a:rPr lang="en-US" sz="1800" dirty="0"/>
              <a:t> </a:t>
            </a:r>
            <a:r>
              <a:rPr lang="en-US" sz="1800" dirty="0" err="1"/>
              <a:t>puolustajien</a:t>
            </a:r>
            <a:r>
              <a:rPr lang="en-US" sz="1800" dirty="0"/>
              <a:t> </a:t>
            </a:r>
            <a:r>
              <a:rPr lang="en-US" sz="1800" dirty="0" err="1"/>
              <a:t>kirjoitukset</a:t>
            </a:r>
            <a:r>
              <a:rPr lang="en-US" sz="1800" dirty="0"/>
              <a:t>, </a:t>
            </a:r>
            <a:r>
              <a:rPr lang="en-US" sz="1800" dirty="0" err="1"/>
              <a:t>apologiat</a:t>
            </a:r>
            <a:endParaRPr lang="en-US" sz="1800" dirty="0"/>
          </a:p>
          <a:p>
            <a:pPr lvl="2"/>
            <a:r>
              <a:rPr lang="en-US" sz="1800" dirty="0" err="1"/>
              <a:t>piispa</a:t>
            </a:r>
            <a:r>
              <a:rPr lang="en-US" sz="1800" dirty="0"/>
              <a:t> </a:t>
            </a:r>
            <a:r>
              <a:rPr lang="en-US" sz="1800" dirty="0" err="1"/>
              <a:t>valvomaan</a:t>
            </a:r>
            <a:r>
              <a:rPr lang="en-US" sz="1800" dirty="0"/>
              <a:t> </a:t>
            </a:r>
            <a:r>
              <a:rPr lang="en-US" sz="1800" dirty="0" err="1"/>
              <a:t>opin</a:t>
            </a:r>
            <a:r>
              <a:rPr lang="en-US" sz="1800" dirty="0"/>
              <a:t> </a:t>
            </a:r>
            <a:r>
              <a:rPr lang="en-US" sz="1800" dirty="0" err="1"/>
              <a:t>tulkintaa</a:t>
            </a:r>
            <a:endParaRPr lang="en-US" sz="1800" dirty="0"/>
          </a:p>
          <a:p>
            <a:pPr lvl="2"/>
            <a:r>
              <a:rPr lang="en-US" sz="1800" dirty="0" err="1"/>
              <a:t>Uuden</a:t>
            </a:r>
            <a:r>
              <a:rPr lang="en-US" sz="1800" dirty="0"/>
              <a:t> </a:t>
            </a:r>
            <a:r>
              <a:rPr lang="en-US" sz="1800" dirty="0" err="1"/>
              <a:t>testamentin</a:t>
            </a:r>
            <a:r>
              <a:rPr lang="en-US" sz="1800" dirty="0"/>
              <a:t> </a:t>
            </a:r>
            <a:r>
              <a:rPr lang="en-US" sz="1800" dirty="0" err="1"/>
              <a:t>kaanonin</a:t>
            </a:r>
            <a:r>
              <a:rPr lang="en-US" sz="1800" dirty="0"/>
              <a:t> </a:t>
            </a:r>
            <a:r>
              <a:rPr lang="en-US" sz="1800" dirty="0" err="1"/>
              <a:t>määrittäminen</a:t>
            </a:r>
            <a:endParaRPr lang="en-US" sz="1800" dirty="0"/>
          </a:p>
          <a:p>
            <a:pPr lvl="2"/>
            <a:r>
              <a:rPr lang="en-US" sz="1800" dirty="0" err="1"/>
              <a:t>kirkkoisien</a:t>
            </a:r>
            <a:r>
              <a:rPr lang="en-US" sz="1800" dirty="0"/>
              <a:t> </a:t>
            </a:r>
            <a:r>
              <a:rPr lang="en-US" sz="1800" dirty="0" err="1"/>
              <a:t>opetukset</a:t>
            </a:r>
            <a:endParaRPr lang="en-US" sz="1800" dirty="0"/>
          </a:p>
          <a:p>
            <a:pPr lvl="2"/>
            <a:r>
              <a:rPr lang="en-US" sz="1800" dirty="0" err="1"/>
              <a:t>kirkolliskokousten</a:t>
            </a:r>
            <a:r>
              <a:rPr lang="en-US" sz="1800" dirty="0"/>
              <a:t> </a:t>
            </a:r>
            <a:r>
              <a:rPr lang="en-US" sz="1800" dirty="0" err="1"/>
              <a:t>päätökset</a:t>
            </a:r>
            <a:endParaRPr lang="en-US" sz="1800" dirty="0"/>
          </a:p>
          <a:p>
            <a:pPr lvl="2"/>
            <a:r>
              <a:rPr lang="en-US" sz="1800" dirty="0" err="1"/>
              <a:t>uskontunnustusten</a:t>
            </a:r>
            <a:r>
              <a:rPr lang="en-US" sz="1800" dirty="0"/>
              <a:t> </a:t>
            </a:r>
            <a:r>
              <a:rPr lang="en-US" sz="1800" dirty="0" err="1"/>
              <a:t>määrittäminen</a:t>
            </a:r>
            <a:endParaRPr lang="en-US" sz="1800" dirty="0"/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→ </a:t>
            </a:r>
            <a:r>
              <a:rPr lang="en-US" sz="1800" dirty="0" err="1"/>
              <a:t>kristinusko</a:t>
            </a:r>
            <a:r>
              <a:rPr lang="en-US" sz="1800" dirty="0"/>
              <a:t> </a:t>
            </a:r>
            <a:r>
              <a:rPr lang="en-US" sz="1800" dirty="0" err="1"/>
              <a:t>muotoutui</a:t>
            </a:r>
            <a:r>
              <a:rPr lang="en-US" sz="1800" dirty="0"/>
              <a:t>, </a:t>
            </a:r>
            <a:r>
              <a:rPr lang="en-US" sz="1800" dirty="0" err="1"/>
              <a:t>harhaopit</a:t>
            </a:r>
            <a:r>
              <a:rPr lang="en-US" sz="1800" dirty="0"/>
              <a:t> </a:t>
            </a:r>
            <a:r>
              <a:rPr lang="en-US" sz="1800" dirty="0" err="1"/>
              <a:t>torjuttiin</a:t>
            </a:r>
            <a:endParaRPr lang="en-US" sz="18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57" y="485423"/>
            <a:ext cx="6152444" cy="949678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Kristinuskon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opin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muotouminen</a:t>
            </a:r>
            <a:endParaRPr lang="fi-FI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31575796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299" y="1435101"/>
            <a:ext cx="8248214" cy="4637490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 err="1"/>
              <a:t>ilmoitususkonto</a:t>
            </a:r>
            <a:r>
              <a:rPr lang="en-US" sz="1900" dirty="0"/>
              <a:t>: </a:t>
            </a:r>
            <a:r>
              <a:rPr lang="en-US" sz="1900" dirty="0" err="1"/>
              <a:t>Jumala</a:t>
            </a:r>
            <a:r>
              <a:rPr lang="en-US" sz="1900" dirty="0"/>
              <a:t> </a:t>
            </a:r>
            <a:r>
              <a:rPr lang="en-US" sz="1900" dirty="0" err="1"/>
              <a:t>ilmoitta</a:t>
            </a:r>
            <a:r>
              <a:rPr lang="en-US" sz="1900" dirty="0"/>
              <a:t> </a:t>
            </a:r>
            <a:r>
              <a:rPr lang="en-US" sz="1900" dirty="0" err="1"/>
              <a:t>ihmisille</a:t>
            </a:r>
            <a:r>
              <a:rPr lang="en-US" sz="1900" dirty="0"/>
              <a:t> </a:t>
            </a:r>
            <a:r>
              <a:rPr lang="en-US" sz="1900" dirty="0" err="1"/>
              <a:t>itsensä</a:t>
            </a:r>
            <a:endParaRPr lang="en-US" sz="1900" dirty="0"/>
          </a:p>
          <a:p>
            <a:r>
              <a:rPr lang="en-US" sz="1900" dirty="0" err="1"/>
              <a:t>Jumala</a:t>
            </a:r>
            <a:r>
              <a:rPr lang="en-US" sz="1900" dirty="0"/>
              <a:t> on </a:t>
            </a:r>
            <a:r>
              <a:rPr lang="en-US" sz="1900" dirty="0" err="1"/>
              <a:t>yksi</a:t>
            </a:r>
            <a:r>
              <a:rPr lang="en-US" sz="1900" dirty="0"/>
              <a:t>, </a:t>
            </a:r>
            <a:r>
              <a:rPr lang="en-US" sz="1900" dirty="0" err="1"/>
              <a:t>jolla</a:t>
            </a:r>
            <a:r>
              <a:rPr lang="en-US" sz="1900" dirty="0"/>
              <a:t> </a:t>
            </a:r>
            <a:r>
              <a:rPr lang="en-US" sz="1900" dirty="0" err="1"/>
              <a:t>kolme</a:t>
            </a:r>
            <a:r>
              <a:rPr lang="en-US" sz="1900" dirty="0"/>
              <a:t> </a:t>
            </a:r>
            <a:r>
              <a:rPr lang="en-US" sz="1900" dirty="0" err="1"/>
              <a:t>persoonaa</a:t>
            </a:r>
            <a:r>
              <a:rPr lang="en-US" sz="1900" dirty="0"/>
              <a:t>: </a:t>
            </a:r>
            <a:r>
              <a:rPr lang="en-US" sz="1900" dirty="0" err="1"/>
              <a:t>Isä</a:t>
            </a:r>
            <a:r>
              <a:rPr lang="en-US" sz="1900" dirty="0"/>
              <a:t>, </a:t>
            </a:r>
            <a:r>
              <a:rPr lang="en-US" sz="1900" dirty="0" err="1"/>
              <a:t>Poika</a:t>
            </a:r>
            <a:r>
              <a:rPr lang="en-US" sz="1900" dirty="0"/>
              <a:t> ja </a:t>
            </a:r>
            <a:r>
              <a:rPr lang="en-US" sz="1900" dirty="0" err="1"/>
              <a:t>Pyhä</a:t>
            </a:r>
            <a:r>
              <a:rPr lang="en-US" sz="1900" dirty="0"/>
              <a:t> </a:t>
            </a:r>
            <a:r>
              <a:rPr lang="en-US" sz="1900" dirty="0" err="1"/>
              <a:t>Henki</a:t>
            </a:r>
            <a:endParaRPr lang="en-US" sz="1900" dirty="0"/>
          </a:p>
          <a:p>
            <a:r>
              <a:rPr lang="en-US" sz="1900" dirty="0" err="1"/>
              <a:t>Isä</a:t>
            </a:r>
            <a:r>
              <a:rPr lang="en-US" sz="1900" dirty="0"/>
              <a:t> – </a:t>
            </a:r>
            <a:r>
              <a:rPr lang="en-US" sz="1900" dirty="0" err="1"/>
              <a:t>Luoja</a:t>
            </a:r>
            <a:r>
              <a:rPr lang="en-US" sz="1900" dirty="0"/>
              <a:t>, </a:t>
            </a:r>
            <a:r>
              <a:rPr lang="en-US" sz="1900" dirty="0" err="1"/>
              <a:t>Poika</a:t>
            </a:r>
            <a:r>
              <a:rPr lang="en-US" sz="1900" dirty="0"/>
              <a:t> – </a:t>
            </a:r>
            <a:r>
              <a:rPr lang="en-US" sz="1900" dirty="0" err="1"/>
              <a:t>Pelastaja</a:t>
            </a:r>
            <a:r>
              <a:rPr lang="en-US" sz="1900" dirty="0"/>
              <a:t>, </a:t>
            </a:r>
            <a:r>
              <a:rPr lang="en-US" sz="1900" dirty="0" err="1"/>
              <a:t>Pyhä</a:t>
            </a:r>
            <a:r>
              <a:rPr lang="en-US" sz="1900" dirty="0"/>
              <a:t> </a:t>
            </a:r>
            <a:r>
              <a:rPr lang="en-US" sz="1900" dirty="0" err="1"/>
              <a:t>Henki</a:t>
            </a:r>
            <a:r>
              <a:rPr lang="en-US" sz="1900" dirty="0"/>
              <a:t> - </a:t>
            </a:r>
            <a:r>
              <a:rPr lang="en-US" sz="1900" dirty="0" err="1"/>
              <a:t>Pyhittäjä</a:t>
            </a:r>
            <a:endParaRPr lang="en-US" sz="1900" dirty="0"/>
          </a:p>
          <a:p>
            <a:pPr marL="0" indent="0">
              <a:buNone/>
            </a:pPr>
            <a:r>
              <a:rPr lang="en-US" sz="1900" b="1" dirty="0" err="1"/>
              <a:t>Jeesus</a:t>
            </a:r>
            <a:r>
              <a:rPr lang="en-US" sz="1900" b="1" dirty="0"/>
              <a:t> on</a:t>
            </a:r>
          </a:p>
          <a:p>
            <a:pPr marL="811535" lvl="1" indent="-342900">
              <a:buFont typeface="Courier New" panose="02070309020205020404" pitchFamily="49" charset="0"/>
              <a:buChar char="o"/>
            </a:pPr>
            <a:r>
              <a:rPr lang="en-US" sz="1900" dirty="0" err="1"/>
              <a:t>Kristus</a:t>
            </a:r>
            <a:endParaRPr lang="en-US" sz="1900" dirty="0"/>
          </a:p>
          <a:p>
            <a:pPr marL="811535" lvl="1" indent="-342900">
              <a:buFont typeface="Courier New" panose="02070309020205020404" pitchFamily="49" charset="0"/>
              <a:buChar char="o"/>
            </a:pPr>
            <a:r>
              <a:rPr lang="en-US" sz="1900" dirty="0" err="1"/>
              <a:t>Jumalan</a:t>
            </a:r>
            <a:r>
              <a:rPr lang="en-US" sz="1900" dirty="0"/>
              <a:t> </a:t>
            </a:r>
            <a:r>
              <a:rPr lang="en-US" sz="1900" dirty="0" err="1"/>
              <a:t>Poika</a:t>
            </a:r>
            <a:endParaRPr lang="en-US" sz="1900" dirty="0"/>
          </a:p>
          <a:p>
            <a:pPr marL="811535" lvl="1" indent="-342900">
              <a:buFont typeface="Courier New" panose="02070309020205020404" pitchFamily="49" charset="0"/>
              <a:buChar char="o"/>
            </a:pPr>
            <a:r>
              <a:rPr lang="en-US" sz="1900" dirty="0" err="1"/>
              <a:t>syntien</a:t>
            </a:r>
            <a:r>
              <a:rPr lang="en-US" sz="1900" dirty="0"/>
              <a:t> </a:t>
            </a:r>
            <a:r>
              <a:rPr lang="en-US" sz="1900" dirty="0" err="1"/>
              <a:t>sovittaja</a:t>
            </a:r>
            <a:endParaRPr lang="en-US" sz="1900" dirty="0"/>
          </a:p>
          <a:p>
            <a:pPr marL="811535" lvl="1" indent="-342900">
              <a:buFont typeface="Courier New" panose="02070309020205020404" pitchFamily="49" charset="0"/>
              <a:buChar char="o"/>
            </a:pPr>
            <a:r>
              <a:rPr lang="en-US" sz="1900" dirty="0" err="1"/>
              <a:t>kuolemanvoittaja</a:t>
            </a:r>
            <a:endParaRPr lang="en-US" sz="1900" dirty="0"/>
          </a:p>
          <a:p>
            <a:pPr marL="811535" lvl="1" indent="-342900">
              <a:buFont typeface="Courier New" panose="02070309020205020404" pitchFamily="49" charset="0"/>
              <a:buChar char="o"/>
            </a:pPr>
            <a:r>
              <a:rPr lang="en-US" sz="1900" dirty="0" err="1"/>
              <a:t>täysi</a:t>
            </a:r>
            <a:r>
              <a:rPr lang="en-US" sz="1900" dirty="0"/>
              <a:t> </a:t>
            </a:r>
            <a:r>
              <a:rPr lang="en-US" sz="1900" dirty="0" err="1"/>
              <a:t>ihminen</a:t>
            </a:r>
            <a:r>
              <a:rPr lang="en-US" sz="1900" dirty="0"/>
              <a:t> ja </a:t>
            </a:r>
            <a:r>
              <a:rPr lang="en-US" sz="1900" dirty="0" err="1"/>
              <a:t>täysi</a:t>
            </a:r>
            <a:r>
              <a:rPr lang="en-US" sz="1900" dirty="0"/>
              <a:t> </a:t>
            </a:r>
            <a:r>
              <a:rPr lang="en-US" sz="1900" dirty="0" err="1"/>
              <a:t>Jumala</a:t>
            </a:r>
            <a:r>
              <a:rPr lang="en-US" sz="1900" dirty="0"/>
              <a:t> </a:t>
            </a:r>
          </a:p>
          <a:p>
            <a:pPr marL="0" indent="0">
              <a:buNone/>
            </a:pPr>
            <a:r>
              <a:rPr lang="en-US" sz="1900" b="1" dirty="0" err="1"/>
              <a:t>ihminen</a:t>
            </a:r>
            <a:r>
              <a:rPr lang="en-US" sz="1900" b="1" dirty="0"/>
              <a:t> on</a:t>
            </a:r>
          </a:p>
          <a:p>
            <a:pPr marL="811535" lvl="1" indent="-342900">
              <a:buFont typeface="Courier New" panose="02070309020205020404" pitchFamily="49" charset="0"/>
              <a:buChar char="o"/>
            </a:pPr>
            <a:r>
              <a:rPr lang="en-US" sz="1900" dirty="0" err="1"/>
              <a:t>Jumalan</a:t>
            </a:r>
            <a:r>
              <a:rPr lang="en-US" sz="1900" dirty="0"/>
              <a:t> </a:t>
            </a:r>
            <a:r>
              <a:rPr lang="en-US" sz="1900" dirty="0" err="1"/>
              <a:t>kuva</a:t>
            </a:r>
            <a:endParaRPr lang="en-US" sz="1900" dirty="0"/>
          </a:p>
          <a:p>
            <a:pPr marL="811535" lvl="1" indent="-342900">
              <a:buFont typeface="Courier New" panose="02070309020205020404" pitchFamily="49" charset="0"/>
              <a:buChar char="o"/>
            </a:pPr>
            <a:r>
              <a:rPr lang="en-US" sz="1900" dirty="0" err="1"/>
              <a:t>syntiin</a:t>
            </a:r>
            <a:r>
              <a:rPr lang="en-US" sz="1900" dirty="0"/>
              <a:t> </a:t>
            </a:r>
            <a:r>
              <a:rPr lang="en-US" sz="1900" dirty="0" err="1"/>
              <a:t>langennut</a:t>
            </a:r>
            <a:endParaRPr lang="en-US" sz="1900" dirty="0"/>
          </a:p>
          <a:p>
            <a:pPr marL="811535" lvl="1" indent="-342900">
              <a:buFont typeface="Courier New" panose="02070309020205020404" pitchFamily="49" charset="0"/>
              <a:buChar char="o"/>
            </a:pPr>
            <a:r>
              <a:rPr lang="en-US" sz="1900" dirty="0" err="1"/>
              <a:t>pelastusta</a:t>
            </a:r>
            <a:r>
              <a:rPr lang="en-US" sz="1900" dirty="0"/>
              <a:t> </a:t>
            </a:r>
            <a:r>
              <a:rPr lang="en-US" sz="1900" dirty="0" err="1"/>
              <a:t>tarvitseva</a:t>
            </a:r>
            <a:endParaRPr lang="en-US" sz="1900" dirty="0"/>
          </a:p>
          <a:p>
            <a:pPr marL="811535" lvl="1" indent="-342900">
              <a:buFont typeface="Courier New" panose="02070309020205020404" pitchFamily="49" charset="0"/>
              <a:buChar char="o"/>
            </a:pPr>
            <a:r>
              <a:rPr lang="en-US" sz="1900" dirty="0" err="1"/>
              <a:t>sukupuolinen</a:t>
            </a:r>
            <a:r>
              <a:rPr lang="en-US" sz="1900" dirty="0"/>
              <a:t>; </a:t>
            </a:r>
            <a:r>
              <a:rPr lang="en-US" sz="1900" dirty="0" err="1"/>
              <a:t>mies</a:t>
            </a:r>
            <a:r>
              <a:rPr lang="en-US" sz="1900" dirty="0"/>
              <a:t> ja </a:t>
            </a:r>
            <a:r>
              <a:rPr lang="en-US" sz="1900" dirty="0" err="1"/>
              <a:t>nainen</a:t>
            </a:r>
            <a:endParaRPr lang="en-US" sz="1900" dirty="0"/>
          </a:p>
          <a:p>
            <a:pPr marL="811535" lvl="1" indent="-342900">
              <a:buFont typeface="Courier New" panose="02070309020205020404" pitchFamily="49" charset="0"/>
              <a:buChar char="o"/>
            </a:pPr>
            <a:r>
              <a:rPr lang="en-US" sz="1900" dirty="0"/>
              <a:t>4 </a:t>
            </a:r>
            <a:r>
              <a:rPr lang="en-US" sz="1900" dirty="0" err="1"/>
              <a:t>suhdetta</a:t>
            </a:r>
            <a:r>
              <a:rPr lang="en-US" sz="1900" dirty="0"/>
              <a:t>: </a:t>
            </a:r>
            <a:r>
              <a:rPr lang="en-US" sz="1900" dirty="0" err="1"/>
              <a:t>Jumalaan</a:t>
            </a:r>
            <a:r>
              <a:rPr lang="en-US" sz="1900" dirty="0"/>
              <a:t>, </a:t>
            </a:r>
            <a:r>
              <a:rPr lang="en-US" sz="1900" dirty="0" err="1"/>
              <a:t>toiseen</a:t>
            </a:r>
            <a:r>
              <a:rPr lang="en-US" sz="1900" dirty="0"/>
              <a:t> </a:t>
            </a:r>
            <a:r>
              <a:rPr lang="en-US" sz="1900" dirty="0" err="1"/>
              <a:t>ihmiseen</a:t>
            </a:r>
            <a:r>
              <a:rPr lang="en-US" sz="1900" dirty="0"/>
              <a:t>, </a:t>
            </a:r>
            <a:r>
              <a:rPr lang="en-US" sz="1900" dirty="0" err="1"/>
              <a:t>luontoon</a:t>
            </a:r>
            <a:r>
              <a:rPr lang="en-US" sz="1900" dirty="0"/>
              <a:t>, </a:t>
            </a:r>
            <a:r>
              <a:rPr lang="en-US" sz="1900" dirty="0" err="1"/>
              <a:t>omaan</a:t>
            </a:r>
            <a:r>
              <a:rPr lang="en-US" sz="1900" dirty="0"/>
              <a:t> </a:t>
            </a:r>
            <a:r>
              <a:rPr lang="en-US" sz="1900" dirty="0" err="1"/>
              <a:t>itseensä</a:t>
            </a:r>
            <a:endParaRPr lang="en-US" sz="19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99" y="485423"/>
            <a:ext cx="5118101" cy="949678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0070C0"/>
                </a:solidFill>
              </a:rPr>
              <a:t>Kristinuskon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keskeiset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opit</a:t>
            </a:r>
            <a:endParaRPr lang="fi-FI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24685199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299" y="1546577"/>
            <a:ext cx="5689164" cy="4526013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keskeisiä arvoja rauha, oikeudenmukaisuus ja tasa-arvo, vaikka eivät olekaan aina toteutuneet </a:t>
            </a:r>
          </a:p>
          <a:p>
            <a:pPr fontAlgn="base"/>
            <a:r>
              <a:rPr lang="fi-FI" sz="1800" dirty="0"/>
              <a:t>10 käskyn kokoelma ihanteellista ja turvallista elämää varten </a:t>
            </a:r>
          </a:p>
          <a:p>
            <a:pPr fontAlgn="base"/>
            <a:r>
              <a:rPr lang="fi-FI" sz="1800" dirty="0"/>
              <a:t>Rakkauden kaksoiskäsky: rakasta Jumalaa yli kaiken ja lähimmäistä kuten itseäsi </a:t>
            </a:r>
          </a:p>
          <a:p>
            <a:pPr fontAlgn="base"/>
            <a:r>
              <a:rPr lang="fi-FI" sz="1800" dirty="0"/>
              <a:t>Kultainen sääntö: tee toiselle niin kuin haluat itsellesi tehtävän </a:t>
            </a:r>
          </a:p>
          <a:p>
            <a:pPr fontAlgn="base"/>
            <a:r>
              <a:rPr lang="fi-FI" sz="1800" dirty="0"/>
              <a:t>ihmisellä neljä tärkeää suhdetta: Jumalaan, luontoon, lähimmäiseen ja omaan itseensä 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99" y="485423"/>
            <a:ext cx="5118101" cy="949678"/>
          </a:xfrm>
        </p:spPr>
        <p:txBody>
          <a:bodyPr>
            <a:noAutofit/>
          </a:bodyPr>
          <a:lstStyle/>
          <a:p>
            <a:pPr fontAlgn="base"/>
            <a:r>
              <a:rPr lang="fi-FI" sz="3600" b="1" dirty="0">
                <a:solidFill>
                  <a:srgbClr val="0070C0"/>
                </a:solidFill>
              </a:rPr>
              <a:t>Kristillisen etiikan piirteitä 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42538190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558F8BE-4821-3C4A-AF2A-02817F170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10" y="169333"/>
            <a:ext cx="6276623" cy="76967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0070C0"/>
                </a:solidFill>
              </a:rPr>
              <a:t>Kristilliset symbolit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5CFE6807-1D30-A645-AA41-3AAC2403F1E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0" y="1108428"/>
            <a:ext cx="6798533" cy="5242252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369809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299" y="1546577"/>
            <a:ext cx="5689164" cy="4526013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Jeesus-liike</a:t>
            </a:r>
          </a:p>
          <a:p>
            <a:pPr fontAlgn="base"/>
            <a:r>
              <a:rPr lang="fi-FI" sz="1800" dirty="0"/>
              <a:t>hellenismi</a:t>
            </a:r>
          </a:p>
          <a:p>
            <a:pPr fontAlgn="base"/>
            <a:r>
              <a:rPr lang="fi-FI" sz="1800" dirty="0"/>
              <a:t>Messias</a:t>
            </a:r>
          </a:p>
          <a:p>
            <a:pPr fontAlgn="base"/>
            <a:r>
              <a:rPr lang="fi-FI" sz="1800" dirty="0"/>
              <a:t>Kristus</a:t>
            </a:r>
          </a:p>
          <a:p>
            <a:pPr fontAlgn="base"/>
            <a:r>
              <a:rPr lang="fi-FI" sz="1800" dirty="0" err="1"/>
              <a:t>konsiilit</a:t>
            </a:r>
            <a:endParaRPr lang="fi-FI" sz="1800" dirty="0"/>
          </a:p>
          <a:p>
            <a:pPr fontAlgn="base"/>
            <a:r>
              <a:rPr lang="fi-FI" sz="1800" dirty="0"/>
              <a:t>uskontunnustus</a:t>
            </a:r>
          </a:p>
          <a:p>
            <a:pPr fontAlgn="base"/>
            <a:r>
              <a:rPr lang="fi-FI" sz="1800" dirty="0"/>
              <a:t>ilmoitususkonto</a:t>
            </a:r>
          </a:p>
          <a:p>
            <a:pPr fontAlgn="base"/>
            <a:r>
              <a:rPr lang="fi-FI" sz="1800" dirty="0" err="1"/>
              <a:t>triniteettioppi</a:t>
            </a:r>
            <a:endParaRPr lang="fi-FI" sz="1800" dirty="0"/>
          </a:p>
          <a:p>
            <a:pPr fontAlgn="base"/>
            <a:r>
              <a:rPr lang="fi-FI" sz="1800" dirty="0"/>
              <a:t>kristologia</a:t>
            </a:r>
          </a:p>
          <a:p>
            <a:pPr fontAlgn="base"/>
            <a:r>
              <a:rPr lang="fi-FI" sz="1800" dirty="0"/>
              <a:t>armo-oppi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99" y="485423"/>
            <a:ext cx="5118101" cy="949678"/>
          </a:xfrm>
        </p:spPr>
        <p:txBody>
          <a:bodyPr>
            <a:noAutofit/>
          </a:bodyPr>
          <a:lstStyle/>
          <a:p>
            <a:pPr fontAlgn="base"/>
            <a:r>
              <a:rPr lang="fi-FI" sz="3600" b="1" dirty="0">
                <a:solidFill>
                  <a:srgbClr val="0070C0"/>
                </a:solidFill>
              </a:rPr>
              <a:t>Keskeiset käsitteet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2820279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290</Words>
  <Application>Microsoft Office PowerPoint</Application>
  <PresentationFormat>Laajakuva</PresentationFormat>
  <Paragraphs>56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Helvetica</vt:lpstr>
      <vt:lpstr>Office-teema</vt:lpstr>
      <vt:lpstr>9 Kristinuskon synty ja opilliset piirteet </vt:lpstr>
      <vt:lpstr>Johdattavat kysymykset</vt:lpstr>
      <vt:lpstr>Kristinuskon synty </vt:lpstr>
      <vt:lpstr>PowerPoint-esitys</vt:lpstr>
      <vt:lpstr>Kristinuskon opin muotouminen</vt:lpstr>
      <vt:lpstr>Kristinuskon keskeiset opit</vt:lpstr>
      <vt:lpstr>Kristillisen etiikan piirteitä </vt:lpstr>
      <vt:lpstr>Kristilliset symbolit</vt:lpstr>
      <vt:lpstr>Keskeiset käsitteet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Kristinuskon synty ja opilliset piirteet</dc:title>
  <dc:creator>Taina Nyström</dc:creator>
  <cp:lastModifiedBy>Syrjäläinen Jarno Antero</cp:lastModifiedBy>
  <cp:revision>8</cp:revision>
  <dcterms:created xsi:type="dcterms:W3CDTF">2020-12-21T11:54:15Z</dcterms:created>
  <dcterms:modified xsi:type="dcterms:W3CDTF">2025-10-30T09:18:40Z</dcterms:modified>
</cp:coreProperties>
</file>