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84" r:id="rId4"/>
    <p:sldId id="282" r:id="rId5"/>
    <p:sldId id="285" r:id="rId6"/>
    <p:sldId id="288" r:id="rId7"/>
    <p:sldId id="286" r:id="rId8"/>
    <p:sldId id="287" r:id="rId9"/>
    <p:sldId id="28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1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13/10/21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13.10.2021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22C57C-0310-CE4B-A73C-FAAC3A82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639" r="209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>6 Juutalaisuuden kehitys ja pyhä kirjallisuus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58–67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Mitkä ovat oleellisia tapahtumia juutalaisuuden historiassa? </a:t>
            </a:r>
          </a:p>
          <a:p>
            <a:pPr fontAlgn="base"/>
            <a:r>
              <a:rPr lang="fi-FI" sz="1800" dirty="0"/>
              <a:t>Kuka on juutalainen? </a:t>
            </a:r>
          </a:p>
          <a:p>
            <a:pPr fontAlgn="base"/>
            <a:r>
              <a:rPr lang="fi-FI" sz="1800" dirty="0"/>
              <a:t>Millainen on juutalaisuuden asema Lähi-idässä?  </a:t>
            </a:r>
          </a:p>
          <a:p>
            <a:pPr fontAlgn="base"/>
            <a:r>
              <a:rPr lang="fi-FI" sz="1800" dirty="0"/>
              <a:t>Mitkä ovat juutalaisuuden pyhät kirjat ja mitä ne sisältävät? </a:t>
            </a:r>
          </a:p>
          <a:p>
            <a:pPr fontAlgn="base"/>
            <a:r>
              <a:rPr lang="fi-FI" sz="1800" dirty="0"/>
              <a:t>Miten pyhiä tekstejä tulkitaan? 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94898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4117F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844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Juutalaisuus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4653F0B-31C0-4D4D-89CB-F2962A3FE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64356"/>
            <a:ext cx="10990385" cy="4912607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 uskonto  </a:t>
            </a:r>
          </a:p>
          <a:p>
            <a:pPr fontAlgn="base"/>
            <a:r>
              <a:rPr lang="fi-FI" sz="1800" dirty="0"/>
              <a:t>yhteinen elämäntapa, perinteet, identiteetti </a:t>
            </a:r>
          </a:p>
          <a:p>
            <a:pPr fontAlgn="base"/>
            <a:r>
              <a:rPr lang="fi-FI" sz="1800" dirty="0"/>
              <a:t>noin 15 miljoonaa, Israelissa ja Yhdysvalloissa eniten </a:t>
            </a:r>
          </a:p>
          <a:p>
            <a:pPr fontAlgn="base"/>
            <a:r>
              <a:rPr lang="fi-FI" sz="1800" dirty="0"/>
              <a:t>Kuka on juutalainen? </a:t>
            </a:r>
          </a:p>
          <a:p>
            <a:pPr fontAlgn="base"/>
            <a:r>
              <a:rPr lang="fi-FI" sz="1800" dirty="0"/>
              <a:t>Erilaisia tulkintoja </a:t>
            </a:r>
          </a:p>
          <a:p>
            <a:pPr marL="457200" lvl="1" indent="0" fontAlgn="base">
              <a:buNone/>
            </a:pPr>
            <a:r>
              <a:rPr lang="fi-FI" sz="1800" dirty="0"/>
              <a:t>-&gt; juutalaisen äidin lapsi </a:t>
            </a:r>
          </a:p>
          <a:p>
            <a:pPr marL="457200" lvl="1" indent="0" fontAlgn="base">
              <a:buNone/>
            </a:pPr>
            <a:r>
              <a:rPr lang="fi-FI" sz="1800" dirty="0"/>
              <a:t>-&gt; periytyy myös isän kautta </a:t>
            </a:r>
          </a:p>
          <a:p>
            <a:pPr marL="457200" lvl="1" indent="0" fontAlgn="base">
              <a:buNone/>
            </a:pPr>
            <a:r>
              <a:rPr lang="fi-FI" sz="1800" dirty="0"/>
              <a:t>-&gt;juutalaisuuteen voi myös kääntyä  </a:t>
            </a:r>
          </a:p>
          <a:p>
            <a:pPr fontAlgn="base"/>
            <a:r>
              <a:rPr lang="fi-FI" sz="1800" dirty="0"/>
              <a:t>kantaisänä Abraham </a:t>
            </a:r>
          </a:p>
          <a:p>
            <a:pPr fontAlgn="base"/>
            <a:r>
              <a:rPr lang="fi-FI" sz="1800" dirty="0"/>
              <a:t>monia erilaisia perinteitä ja tapoja </a:t>
            </a:r>
          </a:p>
          <a:p>
            <a:pPr fontAlgn="base"/>
            <a:r>
              <a:rPr lang="fi-FI" sz="1800" dirty="0"/>
              <a:t>Maantieteellinen jako: </a:t>
            </a:r>
          </a:p>
          <a:p>
            <a:pPr marL="457200" lvl="1" indent="0" fontAlgn="base">
              <a:buNone/>
            </a:pPr>
            <a:r>
              <a:rPr lang="fi-FI" sz="1800" dirty="0"/>
              <a:t>-&gt; </a:t>
            </a:r>
            <a:r>
              <a:rPr lang="fi-FI" sz="1800" dirty="0" err="1"/>
              <a:t>askenasijuutalaiset</a:t>
            </a:r>
            <a:r>
              <a:rPr lang="fi-FI" sz="1800" dirty="0"/>
              <a:t>: lähtöisin Saksasta ja Itä-Euroopasta </a:t>
            </a:r>
          </a:p>
          <a:p>
            <a:pPr marL="457200" lvl="1" indent="0" fontAlgn="base">
              <a:buNone/>
            </a:pPr>
            <a:r>
              <a:rPr lang="fi-FI" sz="1800" dirty="0"/>
              <a:t>-&gt; </a:t>
            </a:r>
            <a:r>
              <a:rPr lang="fi-FI" sz="1800" dirty="0" err="1"/>
              <a:t>sefardijuutalaiset</a:t>
            </a:r>
            <a:r>
              <a:rPr lang="fi-FI" sz="1800" dirty="0"/>
              <a:t>: lähtöisin Espanjasta 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27E369B-E9C5-D84B-A8FE-BEB138B56D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7365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7" y="2019302"/>
            <a:ext cx="10115279" cy="405328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fi-FI" sz="2300" dirty="0"/>
              <a:t>juutalainen, myyttinen historiakäsitys vs. historiantutkimuksen näkökulma </a:t>
            </a:r>
          </a:p>
          <a:p>
            <a:pPr fontAlgn="base"/>
            <a:r>
              <a:rPr lang="fi-FI" sz="2300" dirty="0"/>
              <a:t>Heprealainen raamattu: juutalaisten historiasta uskonnollisesta näkökulmasta </a:t>
            </a:r>
          </a:p>
          <a:p>
            <a:pPr fontAlgn="base"/>
            <a:r>
              <a:rPr lang="fi-FI" sz="2300" dirty="0"/>
              <a:t>juutalaisuus on etninen uskonto, ei perustajaa </a:t>
            </a:r>
          </a:p>
          <a:p>
            <a:pPr fontAlgn="base"/>
            <a:r>
              <a:rPr lang="fi-FI" sz="2300" dirty="0"/>
              <a:t>tärkeitä ajankohtia juutalaisuuden kehityksessä: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2300" dirty="0"/>
              <a:t>pakkosiirtolaisuus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2300" dirty="0"/>
              <a:t>Jerusalemin temppelin tuho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2300" dirty="0"/>
              <a:t>diaspora </a:t>
            </a:r>
          </a:p>
          <a:p>
            <a:pPr fontAlgn="base"/>
            <a:r>
              <a:rPr lang="fi-FI" sz="2300" dirty="0"/>
              <a:t>antiikin aikana ja keskiajalla juutalaiset elivät hajallaan ympäri Lähi-itää ja Eurooppaa </a:t>
            </a:r>
          </a:p>
          <a:p>
            <a:pPr fontAlgn="base"/>
            <a:r>
              <a:rPr lang="fi-FI" sz="2300" dirty="0"/>
              <a:t>ajoittaisia vainoja keskiajalla, juutalaiset karkotettiin monista eurooppalaisista kaupungeista </a:t>
            </a:r>
          </a:p>
          <a:p>
            <a:pPr fontAlgn="base"/>
            <a:r>
              <a:rPr lang="fi-FI" sz="2300" dirty="0"/>
              <a:t>1800-luvun kansallisuusaate: ajatus Israelin valtion perustamisesta </a:t>
            </a:r>
          </a:p>
          <a:p>
            <a:pPr fontAlgn="base"/>
            <a:r>
              <a:rPr lang="fi-FI" sz="2300" dirty="0"/>
              <a:t>holokausti ja keskitysleirit natsi-Saksassa: noin kuusi miljoonaa juutalaista tapetaan </a:t>
            </a:r>
          </a:p>
          <a:p>
            <a:pPr fontAlgn="base"/>
            <a:r>
              <a:rPr lang="fi-FI" sz="2300" dirty="0"/>
              <a:t>Israelin valtion perustaminen vuonna 1948 </a:t>
            </a:r>
          </a:p>
          <a:p>
            <a:pPr fontAlgn="base"/>
            <a:r>
              <a:rPr lang="fi-FI" sz="2300" dirty="0"/>
              <a:t>konflikteja Israelin, palestiinalaisten ja naapurivaltioiden välillä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292101"/>
            <a:ext cx="5561186" cy="1435100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Juutalaisuuden kehitys ja pyhä kirjallisuus 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64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7" y="2019302"/>
            <a:ext cx="10115279" cy="405328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fi-FI" sz="2100" dirty="0"/>
              <a:t>maailman luominen </a:t>
            </a:r>
          </a:p>
          <a:p>
            <a:pPr fontAlgn="base"/>
            <a:r>
              <a:rPr lang="fi-FI" sz="2100" dirty="0"/>
              <a:t>Jumala kutsuu kantaisä Abrahamin, ajatus luvatusta maasta </a:t>
            </a:r>
          </a:p>
          <a:p>
            <a:pPr fontAlgn="base"/>
            <a:r>
              <a:rPr lang="fi-FI" sz="2100" dirty="0"/>
              <a:t>Abraham, poikansa </a:t>
            </a:r>
            <a:r>
              <a:rPr lang="fi-FI" sz="2100" dirty="0" err="1"/>
              <a:t>Iisak</a:t>
            </a:r>
            <a:r>
              <a:rPr lang="fi-FI" sz="2100" dirty="0"/>
              <a:t> ja tämän poika Jaakob uskonnollisesti merkittävässä asemassa </a:t>
            </a:r>
          </a:p>
          <a:p>
            <a:pPr fontAlgn="base"/>
            <a:r>
              <a:rPr lang="fi-FI" sz="2100" dirty="0"/>
              <a:t>juutalainen kansa Egyptin orjuudessa </a:t>
            </a:r>
          </a:p>
          <a:p>
            <a:pPr fontAlgn="base"/>
            <a:r>
              <a:rPr lang="fi-FI" sz="2100" dirty="0"/>
              <a:t>pako Egyptistä Mooseksen johdolla </a:t>
            </a:r>
          </a:p>
          <a:p>
            <a:pPr fontAlgn="base"/>
            <a:r>
              <a:rPr lang="fi-FI" sz="2100" dirty="0"/>
              <a:t>liitto Jumalan kanssa, Tooran saaminen Siinain erämaassa </a:t>
            </a:r>
          </a:p>
          <a:p>
            <a:pPr fontAlgn="base"/>
            <a:r>
              <a:rPr lang="fi-FI" sz="2100" dirty="0"/>
              <a:t>paluu luvattuun maahan </a:t>
            </a:r>
          </a:p>
          <a:p>
            <a:pPr fontAlgn="base"/>
            <a:r>
              <a:rPr lang="fi-FI" sz="2100" dirty="0"/>
              <a:t>temppeli Jerusalemiin </a:t>
            </a:r>
          </a:p>
          <a:p>
            <a:pPr fontAlgn="base"/>
            <a:r>
              <a:rPr lang="fi-FI" sz="2100" dirty="0"/>
              <a:t>temppelin tuhoutuminen ja kansan lähtö pakkosiirtolaisuuteen Babyloniaan </a:t>
            </a:r>
          </a:p>
          <a:p>
            <a:pPr fontAlgn="base"/>
            <a:r>
              <a:rPr lang="fi-FI" sz="2100" dirty="0"/>
              <a:t>paluu takaisin ja uuden temppelin rakentaminen </a:t>
            </a:r>
          </a:p>
          <a:p>
            <a:pPr fontAlgn="base"/>
            <a:r>
              <a:rPr lang="fi-FI" sz="2100" dirty="0" err="1"/>
              <a:t>makkabilaiskapina</a:t>
            </a:r>
            <a:r>
              <a:rPr lang="fi-FI" sz="2100" dirty="0"/>
              <a:t> </a:t>
            </a:r>
          </a:p>
          <a:p>
            <a:pPr fontAlgn="base"/>
            <a:r>
              <a:rPr lang="fi-FI" sz="2100" dirty="0"/>
              <a:t>diaspora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292101"/>
            <a:ext cx="5561186" cy="1435100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Heprealaisen Raamatun käsitys 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7" y="2019302"/>
            <a:ext cx="10115279" cy="4053288"/>
          </a:xfrm>
        </p:spPr>
        <p:txBody>
          <a:bodyPr>
            <a:normAutofit/>
          </a:bodyPr>
          <a:lstStyle/>
          <a:p>
            <a:pPr fontAlgn="base"/>
            <a:endParaRPr lang="fi-FI" sz="2100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7" y="292101"/>
            <a:ext cx="5118100" cy="1152249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Juutalaisten levinneisyys 500 </a:t>
            </a:r>
            <a:r>
              <a:rPr lang="fi-FI" sz="3600" b="1" dirty="0" err="1">
                <a:solidFill>
                  <a:srgbClr val="D4117F"/>
                </a:solidFill>
              </a:rPr>
              <a:t>eKr</a:t>
            </a:r>
            <a:r>
              <a:rPr lang="fi-FI" sz="3600" b="1" dirty="0">
                <a:solidFill>
                  <a:srgbClr val="D4117F"/>
                </a:solidFill>
              </a:rPr>
              <a:t>–100jKr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E81E439-2E33-254B-9A3C-F8A6E4E14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95" y="1524001"/>
            <a:ext cx="9330029" cy="51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71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7" y="1727201"/>
            <a:ext cx="7586567" cy="4345389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juutalaisiin kohdistui ennakkoluuloja ja vainoja jo antiikin aikana </a:t>
            </a:r>
          </a:p>
          <a:p>
            <a:pPr fontAlgn="base"/>
            <a:r>
              <a:rPr lang="fi-FI" sz="1800" dirty="0"/>
              <a:t>kristityt levittivät juutalaisista erilaisia huhuja keskiajalla </a:t>
            </a:r>
          </a:p>
          <a:p>
            <a:pPr fontAlgn="base"/>
            <a:r>
              <a:rPr lang="fi-FI" sz="1800" dirty="0"/>
              <a:t>Euroopassa juutalaisten oikeuksia rajoitettiin, esim. maanomistaminen ei ollut mahdollista </a:t>
            </a:r>
          </a:p>
          <a:p>
            <a:pPr fontAlgn="base"/>
            <a:r>
              <a:rPr lang="fi-FI" sz="1800" dirty="0"/>
              <a:t>kansallissosialistit rajoittivat juutalaisten oikeuksia merkittävästi </a:t>
            </a:r>
          </a:p>
          <a:p>
            <a:pPr fontAlgn="base"/>
            <a:r>
              <a:rPr lang="fi-FI" sz="1800" dirty="0"/>
              <a:t>lopulta Natsi-Saksassa perustettiin tuhoamisleirejä, joissa kuoli arviolta 6 miljoonaa juutalaista </a:t>
            </a:r>
          </a:p>
          <a:p>
            <a:pPr fontAlgn="base"/>
            <a:r>
              <a:rPr lang="fi-FI" sz="1800" dirty="0"/>
              <a:t>holokausti vaikutti syvästi juutalaisiin, kysyttiin esim. Miksi Jumala salli kärsimyksen? </a:t>
            </a:r>
          </a:p>
          <a:p>
            <a:pPr fontAlgn="base"/>
            <a:r>
              <a:rPr lang="fi-FI" sz="1800" dirty="0"/>
              <a:t>nykyisin holokausti merkittävä juutalaisten identiteetille 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292101"/>
            <a:ext cx="5561186" cy="1435100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Juutalaisvainot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79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Juutalaisten pyhä kirjallisuus 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b="1" dirty="0">
              <a:solidFill>
                <a:srgbClr val="D4117F"/>
              </a:solidFill>
            </a:endParaRP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514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dirty="0"/>
              <a:t> </a:t>
            </a:r>
            <a:r>
              <a:rPr lang="fi-FI" sz="2400" dirty="0"/>
              <a:t>Heprealainen raamattu eli </a:t>
            </a:r>
            <a:r>
              <a:rPr lang="fi-FI" sz="2400" dirty="0" err="1"/>
              <a:t>Tanak</a:t>
            </a:r>
            <a:r>
              <a:rPr lang="fi-FI" sz="2400" dirty="0"/>
              <a:t> </a:t>
            </a:r>
          </a:p>
          <a:p>
            <a:pPr marL="0" indent="0" fontAlgn="base">
              <a:buNone/>
            </a:pPr>
            <a:endParaRPr lang="fi-FI" sz="2400" dirty="0"/>
          </a:p>
          <a:p>
            <a:pPr fontAlgn="base"/>
            <a:r>
              <a:rPr lang="fi-FI" sz="1800" dirty="0"/>
              <a:t>pitkä suullisen perinteen aika </a:t>
            </a:r>
          </a:p>
          <a:p>
            <a:pPr fontAlgn="base"/>
            <a:r>
              <a:rPr lang="fi-FI" sz="1800" dirty="0"/>
              <a:t>koottu kirjalliseen muotoon n. 1000–150 eKr. </a:t>
            </a:r>
          </a:p>
          <a:p>
            <a:pPr fontAlgn="base"/>
            <a:r>
              <a:rPr lang="fi-FI" sz="1800" dirty="0"/>
              <a:t>Sisältö: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Toora eli viisi Mooseksen kirjaa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Profeetat 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Kirjoitukset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BF50D36-C95E-3840-AD2E-4769CFBF8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3066" y="1825625"/>
            <a:ext cx="5020733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sz="2400" dirty="0"/>
              <a:t>Talmud</a:t>
            </a:r>
            <a:r>
              <a:rPr lang="fi-FI" dirty="0"/>
              <a:t> </a:t>
            </a:r>
          </a:p>
          <a:p>
            <a:pPr marL="0" indent="0" fontAlgn="base">
              <a:buNone/>
            </a:pPr>
            <a:r>
              <a:rPr lang="fi-FI" dirty="0"/>
              <a:t> </a:t>
            </a:r>
          </a:p>
          <a:p>
            <a:pPr fontAlgn="base"/>
            <a:r>
              <a:rPr lang="fi-FI" sz="1800" dirty="0"/>
              <a:t>20-osainen Tooran selitysteos </a:t>
            </a:r>
          </a:p>
          <a:p>
            <a:pPr fontAlgn="base"/>
            <a:r>
              <a:rPr lang="fi-FI" sz="1800" dirty="0"/>
              <a:t>peräisin 200–500-luvulta jKr. </a:t>
            </a:r>
          </a:p>
          <a:p>
            <a:pPr fontAlgn="base"/>
            <a:r>
              <a:rPr lang="fi-FI" sz="1800" dirty="0"/>
              <a:t>Sisältö: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 err="1"/>
              <a:t>Mišna</a:t>
            </a:r>
            <a:r>
              <a:rPr lang="fi-FI" sz="1800" dirty="0"/>
              <a:t>, taustalla juutalaisen lain suullinen tulkinta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 err="1"/>
              <a:t>Gemara</a:t>
            </a:r>
            <a:r>
              <a:rPr lang="fi-FI" sz="1800" dirty="0"/>
              <a:t>, selittää </a:t>
            </a:r>
            <a:r>
              <a:rPr lang="fi-FI" sz="1800" dirty="0" err="1"/>
              <a:t>Mišnaa</a:t>
            </a:r>
            <a:r>
              <a:rPr lang="fi-FI" sz="1800" dirty="0"/>
              <a:t>, koostuu keskusteluista 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>
                <a:solidFill>
                  <a:srgbClr val="D4117F"/>
                </a:solidFill>
              </a:rPr>
              <a:t>Keskeiset käsitteet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1800" dirty="0"/>
              <a:t>etninen uskonto </a:t>
            </a:r>
          </a:p>
          <a:p>
            <a:pPr fontAlgn="base"/>
            <a:r>
              <a:rPr lang="fi-FI" sz="1800" dirty="0"/>
              <a:t>pakkosiirtolaisuus </a:t>
            </a:r>
          </a:p>
          <a:p>
            <a:pPr fontAlgn="base"/>
            <a:r>
              <a:rPr lang="fi-FI" sz="1800" dirty="0"/>
              <a:t>antisemitismi </a:t>
            </a:r>
          </a:p>
          <a:p>
            <a:pPr fontAlgn="base"/>
            <a:r>
              <a:rPr lang="fi-FI" sz="1800" dirty="0"/>
              <a:t>holokausti</a:t>
            </a:r>
          </a:p>
          <a:p>
            <a:pPr fontAlgn="base"/>
            <a:r>
              <a:rPr lang="fi-FI" sz="1800" dirty="0"/>
              <a:t>diaspora </a:t>
            </a:r>
          </a:p>
          <a:p>
            <a:pPr fontAlgn="base"/>
            <a:r>
              <a:rPr lang="fi-FI" sz="1800" dirty="0"/>
              <a:t>kantaisä</a:t>
            </a:r>
          </a:p>
          <a:p>
            <a:r>
              <a:rPr lang="fi-FI" sz="1800" dirty="0" err="1"/>
              <a:t>sefardijuutalaiset</a:t>
            </a:r>
            <a:endParaRPr lang="fi-FI" sz="1800" dirty="0"/>
          </a:p>
          <a:p>
            <a:r>
              <a:rPr lang="fi-FI" sz="1800" dirty="0" err="1"/>
              <a:t>aškenasijuutalaiset</a:t>
            </a:r>
            <a:endParaRPr lang="fi-FI" sz="1800" dirty="0"/>
          </a:p>
          <a:p>
            <a:r>
              <a:rPr lang="fi-FI" sz="1800" dirty="0"/>
              <a:t>rabbi</a:t>
            </a:r>
          </a:p>
          <a:p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E0E495-0102-E24D-B75A-AC8C7DFC2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800" y="1825625"/>
            <a:ext cx="6985000" cy="435133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Heprealainen raamattu</a:t>
            </a:r>
          </a:p>
          <a:p>
            <a:pPr fontAlgn="base"/>
            <a:r>
              <a:rPr lang="fi-FI" sz="1800" dirty="0"/>
              <a:t>Kirjoitukset</a:t>
            </a:r>
          </a:p>
          <a:p>
            <a:pPr fontAlgn="base"/>
            <a:r>
              <a:rPr lang="fi-FI" sz="1800" dirty="0" err="1"/>
              <a:t>Tanak</a:t>
            </a:r>
            <a:endParaRPr lang="fi-FI" sz="1800" dirty="0"/>
          </a:p>
          <a:p>
            <a:pPr fontAlgn="base"/>
            <a:r>
              <a:rPr lang="fi-FI" sz="1800" dirty="0" err="1"/>
              <a:t>Mišna</a:t>
            </a:r>
            <a:endParaRPr lang="fi-FI" sz="1800" dirty="0"/>
          </a:p>
          <a:p>
            <a:r>
              <a:rPr lang="fi-FI" sz="1800" dirty="0"/>
              <a:t>Profeetat</a:t>
            </a:r>
          </a:p>
          <a:p>
            <a:r>
              <a:rPr lang="fi-FI" sz="1800" dirty="0"/>
              <a:t>Toora</a:t>
            </a:r>
          </a:p>
          <a:p>
            <a:r>
              <a:rPr lang="fi-FI" sz="1800" dirty="0"/>
              <a:t>Talmud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472</Words>
  <Application>Microsoft Office PowerPoint</Application>
  <PresentationFormat>Laajakuva</PresentationFormat>
  <Paragraphs>92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</vt:lpstr>
      <vt:lpstr>Office-teema</vt:lpstr>
      <vt:lpstr>6 Juutalaisuuden kehitys ja pyhä kirjallisuus </vt:lpstr>
      <vt:lpstr>Johdattavat kysymykset</vt:lpstr>
      <vt:lpstr>Juutalaisuus</vt:lpstr>
      <vt:lpstr>Juutalaisuuden kehitys ja pyhä kirjallisuus </vt:lpstr>
      <vt:lpstr>Heprealaisen Raamatun käsitys </vt:lpstr>
      <vt:lpstr>Juutalaisten levinneisyys 500 eKr–100jKr</vt:lpstr>
      <vt:lpstr>Juutalaisvainot</vt:lpstr>
      <vt:lpstr>Juutalaisten pyhä kirjallisuus  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Juutalaisuuden kehitys ja pyhä kirjallisuus</dc:title>
  <dc:creator>Taina Nyström</dc:creator>
  <cp:lastModifiedBy>Syrjäläinen Jarno Antero</cp:lastModifiedBy>
  <cp:revision>9</cp:revision>
  <dcterms:created xsi:type="dcterms:W3CDTF">2020-12-18T16:05:32Z</dcterms:created>
  <dcterms:modified xsi:type="dcterms:W3CDTF">2021-10-13T08:04:07Z</dcterms:modified>
</cp:coreProperties>
</file>