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sldIdLst>
    <p:sldId id="256" r:id="rId2"/>
    <p:sldId id="275" r:id="rId3"/>
    <p:sldId id="301" r:id="rId4"/>
    <p:sldId id="302" r:id="rId5"/>
    <p:sldId id="293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117F"/>
    <a:srgbClr val="D411B6"/>
    <a:srgbClr val="D4119E"/>
    <a:srgbClr val="D41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38"/>
    <p:restoredTop sz="94697"/>
  </p:normalViewPr>
  <p:slideViewPr>
    <p:cSldViewPr snapToGrid="0" snapToObjects="1">
      <p:cViewPr varScale="1">
        <p:scale>
          <a:sx n="118" d="100"/>
          <a:sy n="118" d="100"/>
        </p:scale>
        <p:origin x="10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8AC034-93C2-9F46-9A3E-03E8885B7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E304802-3138-264A-B740-979EE4332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AD7AA1-3E48-864F-B31E-4E4E3B86E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9D9CAA-493E-BD4B-B4F2-C7E0D8B8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2F318D-4826-3A42-9B33-B892E255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1442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ED95DC-08AC-474A-A0A5-C25DB5393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95C645B-03C4-BB4E-86DE-5BE54899A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2C253E-FBC7-254B-91B9-5409DA7D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FCB9C5-8189-F845-A51E-D38CF382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907B10-84A7-4C4D-B0EC-20C7E246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919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D58C3DC-0257-C240-86E8-E7C3E02FA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9235381-7FFE-0F4D-B1CE-7F489B05A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CF82DE-2118-7441-ADD4-78FFA9AED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A3E19E-46A1-3C46-9F00-8A6BC789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1E51EF-D0DF-3B47-8C7A-490CF6F24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9619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68" y="2071262"/>
            <a:ext cx="11086228" cy="39298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C510-0933-0342-9AFF-9978B941BD0F}" type="datetime3">
              <a:rPr lang="fi-FI" smtClean="0"/>
              <a:t>2/10/21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370047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ED9BDE-89CF-684E-9477-78972AF42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6D69D7-10E6-3A4B-9607-B9EBB9048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46C727-4A27-6547-A3C0-CA4EE4813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369FD99-B9DA-5642-B332-5E78F2A37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14C52F0-049A-F443-A270-F8A0473D8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52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9EFDC1-46B3-F648-B0FA-CA8EB2731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EF44081-D8BD-5047-B1E9-3D1099C5B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89A861-1A47-CF44-96F5-EE2C6AB7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212792-90EB-1644-AA16-B14A18E65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BC6AC2-64FD-234E-97EB-F252CA8F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895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7DC260-82DB-7740-BDD1-AC5AFB9D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9A964F-32AE-3241-9467-6475D5E2D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B5B4488-CD28-C04C-B162-36F5ABABD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BE3B194-90A3-D347-AF11-92AD5FCFB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2.10.2021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1A88513-3F7C-484D-BFF4-9F1ABAE7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3499617-2FAA-F34C-85CF-591B2980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399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EACA46-379C-8843-8350-AB4211C2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3A6BFE-B61F-0744-A5B1-04592F069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001192A-D5C4-6347-ABD4-1F48D09C2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AAE31D4-9D92-A545-98F2-F08905485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C655C2E-FF6D-6849-96F3-1E1572FB6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5F0DFF7-9AB0-0F47-BFC5-83287ADAB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2.10.2021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DA1E4C8-3906-494A-9013-378302E77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08C1867-69A4-B64A-BCBE-34DA686F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46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29AE77-0319-5F45-B2BA-CE458B1D4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626D60D-9F4F-9543-87FE-5B9BB94E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2.10.2021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6875043-02F8-814F-9A1A-23BD772DB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6F584C6-2FA4-274C-8C99-BD9C2B126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678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481F8B3-9A50-A547-83B1-3EADC74C3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2.10.2021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647ABF3-98AD-FB47-92D0-B7E53436D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4EFEF0A-F189-C040-A54C-58F2087B4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926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894DF4-E5A0-FC40-B61D-F88379390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F4A732-4519-E04C-9693-D5EB54617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287CE24-3C8F-254E-AEFA-48E3A90D0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143273C-1405-B04A-948E-35C2E2FF9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2.10.2021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8A0942E-262A-5748-B259-08BF2F288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F6F60A-1DCE-3E44-8F95-17732FEC8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873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DD0CD4-DCA7-084B-9900-B0A1D39DE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93AC4B6-1EA0-394D-9BC6-FC41BFE068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F2FEAAE-3090-6A47-A214-324154065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7FF5212-76DF-9A43-838B-FDD115887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2.10.2021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8611CF9-A720-F34A-8CF5-E75FC615D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7DD39D3-F744-5E4F-B504-D87CBD0C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829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C87606D-4B12-E746-BA83-E6115AFB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864C8FF-2F81-BF4D-BF84-63F6AD060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0C5F84-9111-B447-A959-A4ADE53A4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00F2D-F1D0-864D-85B4-6ED5A54B5465}" type="datetimeFigureOut">
              <a:rPr lang="fi-FI" smtClean="0"/>
              <a:t>2.10.2021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AEFDE95-AF17-BF4A-8E1F-019292108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B2DBB84-A8C9-424B-82CC-7601D007F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614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D46EB4A-3FAD-9041-BAFB-54B3807D7C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3349" r="2020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E847901-C4D9-524C-9D42-7BEB6E38F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  <a:effectLst/>
                <a:latin typeface="Helvetica" pitchFamily="2" charset="0"/>
              </a:rPr>
              <a:t>14 Lähi-idän uskontojen yhteiset piirteet</a:t>
            </a:r>
            <a:br>
              <a:rPr lang="fi-FI" dirty="0">
                <a:solidFill>
                  <a:srgbClr val="FFFFFF"/>
                </a:solidFill>
                <a:effectLst/>
                <a:latin typeface="Helvetica" pitchFamily="2" charset="0"/>
              </a:rPr>
            </a:b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A9A4763-3FFD-B04A-B593-B105858AB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Sivut 140–149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6359B60-5EE8-6343-8FB2-73491998C5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96500" y="6310312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89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969" y="2575932"/>
            <a:ext cx="7768544" cy="3496658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/>
              <a:t>Millaiset traditiot ovat vaikuttaneet juutalaisuuteen, kristinuskoon ja islamiin? </a:t>
            </a:r>
          </a:p>
          <a:p>
            <a:pPr fontAlgn="base"/>
            <a:r>
              <a:rPr lang="fi-FI" sz="1800" dirty="0"/>
              <a:t>Mitä yhteistä on juutalaisuudella, kristinuskolla on islamilla? </a:t>
            </a:r>
          </a:p>
          <a:p>
            <a:pPr fontAlgn="base"/>
            <a:r>
              <a:rPr lang="fi-FI" sz="1800" dirty="0"/>
              <a:t>Miksi näitä uskontoja kutsutaan Aabrahamin perillisiksi? 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969" y="1718860"/>
            <a:ext cx="4638431" cy="77901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chemeClr val="accent6">
                    <a:lumMod val="75000"/>
                  </a:schemeClr>
                </a:solidFill>
              </a:rPr>
              <a:t>Johdattavat kysymykset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982328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57" y="2037144"/>
            <a:ext cx="8972756" cy="4035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/>
              <a:t>Yhteinen</a:t>
            </a:r>
            <a:r>
              <a:rPr lang="en-US" sz="2000" b="1" dirty="0"/>
              <a:t> </a:t>
            </a:r>
            <a:r>
              <a:rPr lang="en-US" sz="2000" b="1" dirty="0" err="1"/>
              <a:t>kulttuuritausta</a:t>
            </a:r>
            <a:endParaRPr lang="en-US" sz="2000" b="1" dirty="0"/>
          </a:p>
          <a:p>
            <a:pPr lvl="1"/>
            <a:r>
              <a:rPr lang="en-US" sz="1800" dirty="0" err="1"/>
              <a:t>vaikutteita</a:t>
            </a:r>
            <a:r>
              <a:rPr lang="en-US" sz="1800" dirty="0"/>
              <a:t> </a:t>
            </a:r>
            <a:r>
              <a:rPr lang="en-US" sz="1800" dirty="0" err="1"/>
              <a:t>tullut</a:t>
            </a:r>
            <a:r>
              <a:rPr lang="en-US" sz="1800" dirty="0"/>
              <a:t> </a:t>
            </a:r>
            <a:r>
              <a:rPr lang="en-US" sz="1800" dirty="0" err="1"/>
              <a:t>Egyptin</a:t>
            </a:r>
            <a:r>
              <a:rPr lang="en-US" sz="1800" dirty="0"/>
              <a:t> ja Mesopotamian </a:t>
            </a:r>
            <a:r>
              <a:rPr lang="en-US" sz="1800" dirty="0" err="1"/>
              <a:t>kulttuureista</a:t>
            </a:r>
            <a:endParaRPr lang="en-US" sz="1800" dirty="0"/>
          </a:p>
          <a:p>
            <a:pPr lvl="1"/>
            <a:r>
              <a:rPr lang="en-US" sz="1800" dirty="0" err="1"/>
              <a:t>zarathustralaisuudesta</a:t>
            </a:r>
            <a:endParaRPr lang="en-US" sz="1800" dirty="0"/>
          </a:p>
          <a:p>
            <a:pPr lvl="1"/>
            <a:r>
              <a:rPr lang="en-US" sz="1800" dirty="0" err="1"/>
              <a:t>hellenistisestä</a:t>
            </a:r>
            <a:r>
              <a:rPr lang="en-US" sz="1800" dirty="0"/>
              <a:t> </a:t>
            </a:r>
            <a:r>
              <a:rPr lang="en-US" sz="1800" dirty="0" err="1"/>
              <a:t>kulttuurista</a:t>
            </a:r>
            <a:endParaRPr lang="en-US" sz="1800" dirty="0"/>
          </a:p>
          <a:p>
            <a:pPr lvl="1"/>
            <a:r>
              <a:rPr lang="en-US" sz="1800" dirty="0" err="1"/>
              <a:t>kreikkalaisesta</a:t>
            </a:r>
            <a:r>
              <a:rPr lang="en-US" sz="1800" dirty="0"/>
              <a:t> </a:t>
            </a:r>
            <a:r>
              <a:rPr lang="en-US" sz="1800" dirty="0" err="1"/>
              <a:t>filosofiasta</a:t>
            </a:r>
            <a:endParaRPr lang="en-US" sz="1800" dirty="0"/>
          </a:p>
          <a:p>
            <a:pPr marL="0" indent="0">
              <a:buNone/>
            </a:pPr>
            <a:r>
              <a:rPr lang="en-US" sz="2000" b="1" dirty="0" err="1"/>
              <a:t>Abrahamin</a:t>
            </a:r>
            <a:r>
              <a:rPr lang="en-US" sz="2000" b="1" dirty="0"/>
              <a:t> </a:t>
            </a:r>
            <a:r>
              <a:rPr lang="en-US" sz="2000" b="1" dirty="0" err="1"/>
              <a:t>jälkeläiset</a:t>
            </a:r>
            <a:endParaRPr lang="en-US" sz="2000" b="1" dirty="0"/>
          </a:p>
          <a:p>
            <a:pPr lvl="1"/>
            <a:r>
              <a:rPr lang="en-US" sz="1800" dirty="0"/>
              <a:t>Abraham </a:t>
            </a:r>
            <a:r>
              <a:rPr lang="en-US" sz="1800" dirty="0" err="1"/>
              <a:t>uskontojen</a:t>
            </a:r>
            <a:r>
              <a:rPr lang="en-US" sz="1800" dirty="0"/>
              <a:t> </a:t>
            </a:r>
            <a:r>
              <a:rPr lang="en-US" sz="1800" dirty="0" err="1"/>
              <a:t>kantaisä</a:t>
            </a:r>
            <a:r>
              <a:rPr lang="en-US" sz="1800" dirty="0"/>
              <a:t> </a:t>
            </a:r>
            <a:r>
              <a:rPr lang="en-US" sz="1800" dirty="0" err="1"/>
              <a:t>eli</a:t>
            </a:r>
            <a:r>
              <a:rPr lang="en-US" sz="1800" dirty="0"/>
              <a:t> </a:t>
            </a:r>
            <a:r>
              <a:rPr lang="en-US" sz="1800" dirty="0" err="1"/>
              <a:t>patriarkka</a:t>
            </a:r>
            <a:endParaRPr lang="en-US" sz="18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57" y="393540"/>
            <a:ext cx="6261904" cy="15256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Juutalaisuuden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kristinuskon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ja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islamin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yhteisiä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piirteitä</a:t>
            </a:r>
            <a:endParaRPr lang="fi-FI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10067506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549" y="2037144"/>
            <a:ext cx="10382492" cy="40354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 err="1"/>
              <a:t>Monoteismi</a:t>
            </a:r>
            <a:endParaRPr lang="en-US" sz="2000" b="1" dirty="0"/>
          </a:p>
          <a:p>
            <a:pPr lvl="1"/>
            <a:r>
              <a:rPr lang="en-US" sz="1800" dirty="0" err="1"/>
              <a:t>usko</a:t>
            </a:r>
            <a:r>
              <a:rPr lang="en-US" sz="1800" dirty="0"/>
              <a:t> </a:t>
            </a:r>
            <a:r>
              <a:rPr lang="en-US" sz="1800" dirty="0" err="1"/>
              <a:t>yhteen</a:t>
            </a:r>
            <a:r>
              <a:rPr lang="en-US" sz="1800" dirty="0"/>
              <a:t> </a:t>
            </a:r>
            <a:r>
              <a:rPr lang="en-US" sz="1800" dirty="0" err="1"/>
              <a:t>jumalaan</a:t>
            </a:r>
            <a:r>
              <a:rPr lang="en-US" sz="1800" dirty="0"/>
              <a:t>: Jahve, Allah, </a:t>
            </a:r>
            <a:r>
              <a:rPr lang="en-US" sz="1800" dirty="0" err="1"/>
              <a:t>Jumala</a:t>
            </a:r>
            <a:endParaRPr lang="en-US" sz="1800" dirty="0"/>
          </a:p>
          <a:p>
            <a:pPr lvl="1"/>
            <a:r>
              <a:rPr lang="en-US" sz="1800" dirty="0" err="1"/>
              <a:t>Jumala</a:t>
            </a:r>
            <a:r>
              <a:rPr lang="en-US" sz="1800" dirty="0"/>
              <a:t> </a:t>
            </a:r>
            <a:r>
              <a:rPr lang="en-US" sz="1800" dirty="0" err="1"/>
              <a:t>oikeudenmukainen</a:t>
            </a:r>
            <a:r>
              <a:rPr lang="en-US" sz="1800" dirty="0"/>
              <a:t>, </a:t>
            </a:r>
            <a:r>
              <a:rPr lang="en-US" sz="1800" dirty="0" err="1"/>
              <a:t>armahtava</a:t>
            </a:r>
            <a:r>
              <a:rPr lang="en-US" sz="1800" dirty="0"/>
              <a:t>, </a:t>
            </a:r>
            <a:r>
              <a:rPr lang="en-US" sz="1800" dirty="0" err="1"/>
              <a:t>maailman</a:t>
            </a:r>
            <a:r>
              <a:rPr lang="en-US" sz="1800" dirty="0"/>
              <a:t> </a:t>
            </a:r>
            <a:r>
              <a:rPr lang="en-US" sz="1800" dirty="0" err="1"/>
              <a:t>luoja</a:t>
            </a:r>
            <a:endParaRPr lang="en-US" sz="1800" dirty="0"/>
          </a:p>
          <a:p>
            <a:pPr marL="0" indent="0">
              <a:buNone/>
            </a:pPr>
            <a:r>
              <a:rPr lang="en-US" sz="2000" b="1" dirty="0" err="1"/>
              <a:t>Kirjauskontoja</a:t>
            </a:r>
            <a:endParaRPr lang="en-US" sz="2000" b="1" dirty="0"/>
          </a:p>
          <a:p>
            <a:pPr lvl="1"/>
            <a:r>
              <a:rPr lang="en-US" sz="1800" dirty="0" err="1"/>
              <a:t>Jumalan</a:t>
            </a:r>
            <a:r>
              <a:rPr lang="en-US" sz="1800" dirty="0"/>
              <a:t> </a:t>
            </a:r>
            <a:r>
              <a:rPr lang="en-US" sz="1800" dirty="0" err="1"/>
              <a:t>ilmoitus</a:t>
            </a:r>
            <a:r>
              <a:rPr lang="en-US" sz="1800" dirty="0"/>
              <a:t> </a:t>
            </a:r>
            <a:r>
              <a:rPr lang="en-US" sz="1800" dirty="0" err="1"/>
              <a:t>pyhissä</a:t>
            </a:r>
            <a:r>
              <a:rPr lang="en-US" sz="1800" dirty="0"/>
              <a:t> </a:t>
            </a:r>
            <a:r>
              <a:rPr lang="en-US" sz="1800" dirty="0" err="1"/>
              <a:t>kirjoissa</a:t>
            </a:r>
            <a:endParaRPr lang="en-US" sz="1800" dirty="0"/>
          </a:p>
          <a:p>
            <a:pPr marL="0" indent="0">
              <a:buNone/>
            </a:pPr>
            <a:r>
              <a:rPr lang="en-US" sz="2000" b="1" dirty="0"/>
              <a:t>Jerusalem </a:t>
            </a:r>
            <a:r>
              <a:rPr lang="en-US" sz="2000" b="1" dirty="0" err="1"/>
              <a:t>pyhänä</a:t>
            </a:r>
            <a:r>
              <a:rPr lang="en-US" sz="2000" b="1" dirty="0"/>
              <a:t> </a:t>
            </a:r>
            <a:r>
              <a:rPr lang="en-US" sz="2000" b="1" dirty="0" err="1"/>
              <a:t>kaupunkina</a:t>
            </a:r>
            <a:endParaRPr lang="en-US" sz="2000" b="1" dirty="0"/>
          </a:p>
          <a:p>
            <a:pPr lvl="1"/>
            <a:r>
              <a:rPr lang="en-US" sz="1800" dirty="0" err="1"/>
              <a:t>juutalaisuus</a:t>
            </a:r>
            <a:r>
              <a:rPr lang="en-US" sz="1800" dirty="0"/>
              <a:t>: </a:t>
            </a:r>
            <a:r>
              <a:rPr lang="en-US" sz="1800" dirty="0" err="1"/>
              <a:t>Jerusalemin</a:t>
            </a:r>
            <a:r>
              <a:rPr lang="en-US" sz="1800" dirty="0"/>
              <a:t> </a:t>
            </a:r>
            <a:r>
              <a:rPr lang="en-US" sz="1800" dirty="0" err="1"/>
              <a:t>temppeli</a:t>
            </a:r>
            <a:endParaRPr lang="en-US" sz="1800" dirty="0"/>
          </a:p>
          <a:p>
            <a:pPr lvl="1"/>
            <a:r>
              <a:rPr lang="en-US" sz="1800" dirty="0" err="1"/>
              <a:t>kristinusko</a:t>
            </a:r>
            <a:r>
              <a:rPr lang="en-US" sz="1800" dirty="0"/>
              <a:t>: </a:t>
            </a:r>
            <a:r>
              <a:rPr lang="en-US" sz="1800" dirty="0" err="1"/>
              <a:t>Jeesuksen</a:t>
            </a:r>
            <a:r>
              <a:rPr lang="en-US" sz="1800" dirty="0"/>
              <a:t> </a:t>
            </a:r>
            <a:r>
              <a:rPr lang="en-US" sz="1800" dirty="0" err="1"/>
              <a:t>elämä</a:t>
            </a:r>
            <a:r>
              <a:rPr lang="en-US" sz="1800" dirty="0"/>
              <a:t>, </a:t>
            </a:r>
            <a:r>
              <a:rPr lang="en-US" sz="1800" dirty="0" err="1"/>
              <a:t>kuolema</a:t>
            </a:r>
            <a:r>
              <a:rPr lang="en-US" sz="1800" dirty="0"/>
              <a:t> ja </a:t>
            </a:r>
            <a:r>
              <a:rPr lang="en-US" sz="1800" dirty="0" err="1"/>
              <a:t>ylösnousemus</a:t>
            </a:r>
            <a:endParaRPr lang="en-US" sz="1800" dirty="0"/>
          </a:p>
          <a:p>
            <a:pPr lvl="1"/>
            <a:r>
              <a:rPr lang="en-US" sz="1800" dirty="0" err="1"/>
              <a:t>islam</a:t>
            </a:r>
            <a:r>
              <a:rPr lang="en-US" sz="1800" dirty="0"/>
              <a:t>: </a:t>
            </a:r>
            <a:r>
              <a:rPr lang="en-US" sz="1800" dirty="0" err="1"/>
              <a:t>kolmanneksi</a:t>
            </a:r>
            <a:r>
              <a:rPr lang="en-US" sz="1800" dirty="0"/>
              <a:t> </a:t>
            </a:r>
            <a:r>
              <a:rPr lang="en-US" sz="1800" dirty="0" err="1"/>
              <a:t>pyhin</a:t>
            </a:r>
            <a:r>
              <a:rPr lang="en-US" sz="1800" dirty="0"/>
              <a:t> </a:t>
            </a:r>
            <a:r>
              <a:rPr lang="en-US" sz="1800" dirty="0" err="1"/>
              <a:t>kaupunki</a:t>
            </a:r>
            <a:r>
              <a:rPr lang="en-US" sz="1800" dirty="0"/>
              <a:t> </a:t>
            </a:r>
            <a:r>
              <a:rPr lang="en-US" sz="1800" dirty="0" err="1"/>
              <a:t>Mekan</a:t>
            </a:r>
            <a:r>
              <a:rPr lang="en-US" sz="1800" dirty="0"/>
              <a:t> ja Medinan </a:t>
            </a:r>
            <a:r>
              <a:rPr lang="en-US" sz="1800" dirty="0" err="1"/>
              <a:t>jälkeen</a:t>
            </a:r>
            <a:endParaRPr lang="en-US" sz="1800" dirty="0"/>
          </a:p>
          <a:p>
            <a:pPr marL="0" indent="0">
              <a:buNone/>
            </a:pPr>
            <a:r>
              <a:rPr lang="en-US" sz="2000" b="1" dirty="0" err="1"/>
              <a:t>Eettiset</a:t>
            </a:r>
            <a:r>
              <a:rPr lang="en-US" sz="2000" b="1" dirty="0"/>
              <a:t> </a:t>
            </a:r>
            <a:r>
              <a:rPr lang="en-US" sz="2000" b="1" dirty="0" err="1"/>
              <a:t>ihanteet</a:t>
            </a:r>
            <a:endParaRPr lang="en-US" sz="2000" b="1" dirty="0"/>
          </a:p>
          <a:p>
            <a:pPr lvl="1"/>
            <a:r>
              <a:rPr lang="en-US" sz="1800" dirty="0" err="1"/>
              <a:t>kultainen</a:t>
            </a:r>
            <a:r>
              <a:rPr lang="en-US" sz="1800" dirty="0"/>
              <a:t> </a:t>
            </a:r>
            <a:r>
              <a:rPr lang="en-US" sz="1800" dirty="0" err="1"/>
              <a:t>sääntö</a:t>
            </a:r>
            <a:endParaRPr lang="en-US" sz="1800" dirty="0"/>
          </a:p>
          <a:p>
            <a:pPr lvl="1"/>
            <a:r>
              <a:rPr lang="en-US" sz="1800" dirty="0" err="1"/>
              <a:t>elämän</a:t>
            </a:r>
            <a:r>
              <a:rPr lang="en-US" sz="1800" dirty="0"/>
              <a:t> </a:t>
            </a:r>
            <a:r>
              <a:rPr lang="en-US" sz="1800" dirty="0" err="1"/>
              <a:t>kunnioitus</a:t>
            </a:r>
            <a:r>
              <a:rPr lang="en-US" sz="1800" dirty="0"/>
              <a:t>, </a:t>
            </a:r>
            <a:r>
              <a:rPr lang="en-US" sz="1800" dirty="0" err="1"/>
              <a:t>rehellisyys</a:t>
            </a:r>
            <a:r>
              <a:rPr lang="en-US" sz="1800" dirty="0"/>
              <a:t>, </a:t>
            </a:r>
            <a:r>
              <a:rPr lang="en-US" sz="1800" dirty="0" err="1"/>
              <a:t>toisen</a:t>
            </a:r>
            <a:r>
              <a:rPr lang="en-US" sz="1800" dirty="0"/>
              <a:t> </a:t>
            </a:r>
            <a:r>
              <a:rPr lang="en-US" sz="1800" dirty="0" err="1"/>
              <a:t>omaisuuden</a:t>
            </a:r>
            <a:r>
              <a:rPr lang="en-US" sz="1800" dirty="0"/>
              <a:t> </a:t>
            </a:r>
            <a:r>
              <a:rPr lang="en-US" sz="1800" dirty="0" err="1"/>
              <a:t>kunnioittaminen</a:t>
            </a:r>
            <a:r>
              <a:rPr lang="en-US" sz="1800" dirty="0"/>
              <a:t>, </a:t>
            </a:r>
            <a:r>
              <a:rPr lang="en-US" sz="1800" dirty="0" err="1"/>
              <a:t>rauha</a:t>
            </a:r>
            <a:r>
              <a:rPr lang="en-US" sz="1800" dirty="0"/>
              <a:t>, </a:t>
            </a:r>
            <a:r>
              <a:rPr lang="en-US" sz="1800" dirty="0" err="1"/>
              <a:t>oikeudenmukaisuus</a:t>
            </a:r>
            <a:endParaRPr lang="en-US" sz="1800" dirty="0"/>
          </a:p>
          <a:p>
            <a:pPr lvl="1"/>
            <a:endParaRPr lang="en-US" sz="18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549" y="393540"/>
            <a:ext cx="5984112" cy="15256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Juutalaisuuden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kristinuskon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ja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islamin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yhteisiä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piirteitä</a:t>
            </a:r>
            <a:endParaRPr lang="fi-FI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32403990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299" y="1435099"/>
            <a:ext cx="5689164" cy="4937477"/>
          </a:xfrm>
        </p:spPr>
        <p:txBody>
          <a:bodyPr>
            <a:noAutofit/>
          </a:bodyPr>
          <a:lstStyle/>
          <a:p>
            <a:pPr fontAlgn="base"/>
            <a:r>
              <a:rPr lang="fi-FI" dirty="0"/>
              <a:t>monoteismi</a:t>
            </a:r>
          </a:p>
          <a:p>
            <a:pPr fontAlgn="base"/>
            <a:r>
              <a:rPr lang="fi-FI" dirty="0"/>
              <a:t>pyhä kirja</a:t>
            </a:r>
          </a:p>
          <a:p>
            <a:pPr fontAlgn="base"/>
            <a:r>
              <a:rPr lang="fi-FI" dirty="0"/>
              <a:t>profeetta</a:t>
            </a:r>
          </a:p>
          <a:p>
            <a:pPr fontAlgn="base"/>
            <a:r>
              <a:rPr lang="fi-FI" dirty="0"/>
              <a:t>kultainen sääntö</a:t>
            </a:r>
          </a:p>
          <a:p>
            <a:pPr fontAlgn="base"/>
            <a:r>
              <a:rPr lang="fi-FI" dirty="0"/>
              <a:t>lineaarinen aikakäsitys</a:t>
            </a:r>
          </a:p>
          <a:p>
            <a:pPr fontAlgn="base"/>
            <a:r>
              <a:rPr lang="fi-FI" dirty="0"/>
              <a:t>kirjauskonto</a:t>
            </a:r>
            <a:endParaRPr lang="fi-FI" sz="18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299" y="485423"/>
            <a:ext cx="5118101" cy="949678"/>
          </a:xfrm>
        </p:spPr>
        <p:txBody>
          <a:bodyPr>
            <a:noAutofit/>
          </a:bodyPr>
          <a:lstStyle/>
          <a:p>
            <a:pPr fontAlgn="base"/>
            <a:r>
              <a:rPr lang="fi-FI" sz="3600" b="1" dirty="0">
                <a:solidFill>
                  <a:schemeClr val="accent6">
                    <a:lumMod val="75000"/>
                  </a:schemeClr>
                </a:solidFill>
              </a:rPr>
              <a:t>Keskeiset käsitteet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28202792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143</Words>
  <Application>Microsoft Office PowerPoint</Application>
  <PresentationFormat>Laajakuva</PresentationFormat>
  <Paragraphs>34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Office-teema</vt:lpstr>
      <vt:lpstr>14 Lähi-idän uskontojen yhteiset piirteet </vt:lpstr>
      <vt:lpstr>Johdattavat kysymykset</vt:lpstr>
      <vt:lpstr>Juutalaisuuden, kristinuskon ja islamin yhteisiä piirteitä</vt:lpstr>
      <vt:lpstr>Juutalaisuuden, kristinuskon ja islamin yhteisiä piirteitä</vt:lpstr>
      <vt:lpstr>Keskeiset käsitteet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 Lähi-idän uskontojen yhteiset piirteet</dc:title>
  <dc:creator>Taina Nyström</dc:creator>
  <cp:lastModifiedBy>Herra Talvi</cp:lastModifiedBy>
  <cp:revision>4</cp:revision>
  <dcterms:created xsi:type="dcterms:W3CDTF">2020-12-22T12:56:48Z</dcterms:created>
  <dcterms:modified xsi:type="dcterms:W3CDTF">2021-10-02T07:53:00Z</dcterms:modified>
</cp:coreProperties>
</file>