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3" r:id="rId4"/>
    <p:sldId id="265" r:id="rId5"/>
    <p:sldId id="266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A1"/>
    <a:srgbClr val="EFD847"/>
    <a:srgbClr val="6F5D8F"/>
    <a:srgbClr val="F7F6F2"/>
    <a:srgbClr val="3C3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1C64D5-5081-41E0-AFDD-EEB582229D87}" v="255" dt="2023-11-15T09:18:09.0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21139F-DCBF-A1D7-F4F9-563BFCE52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A696F8E-68AA-BD74-93E3-59E2409F21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0DE2E45-287B-D669-E1AB-F4554B93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7BA7D21-4653-8887-56AB-7E76CFFD2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2A8E788-45D0-1610-BF31-ABC3900BC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82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AB535F-011A-BF26-D12A-B6B51640D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4ECE2C8-F086-3C5D-7F56-3B48CEF59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314A4A7-FE11-4846-4DE9-EB688E047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976D14-61EC-11FC-C3CE-AC9EDAC2A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630FD3-C97C-DB8C-B65C-F25BF2552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43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92D6395-57E8-DA66-E521-3BA6197098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6A673C6-3423-7F2B-B8DE-A7BCBCBEC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A3A02DA-9C7D-7DE0-9449-3B9B085F0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42E249E-D844-E7C6-CE9A-A35C3B68C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B99BDA-9579-162F-2F8A-9C03F84B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20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61C86F-5172-AFDF-4A7A-8980615C1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9C422F-0568-4919-ADE0-3B9568236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6002786-6E0A-0B10-457A-80E109B0D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4E5B0C-E419-59CA-A657-4B1694482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744320E-2C4F-2BE9-E18A-83EC4E4FA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14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F243CA-CE82-71FC-9A0F-146F10B40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C23C299-A737-89DC-CE71-0513D7267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242902-7B2D-BA7E-DAF1-9A610F8F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AB0612-0B51-BD1B-5AF4-3B8F23462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90DE761-EA44-9BE4-1FDE-40B103012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29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76D30C-5777-37B6-42DB-FDEFC0FE8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9004CE-32FC-6CF9-07D3-7A2447059C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76352C9-E34A-3E33-42BA-E87DD5F73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9F2A693-2CD9-53A6-75E4-2E11933B6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F8692B2-4FCB-514D-5632-2A60284A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B7CA6D7-1CAD-8CBF-FBFA-71F8C68A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49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73A48A-04AF-E69D-3A15-0B313A147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D5FF5C7-E8E8-D717-08DA-9CCCD164C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1BA93DB-4C9B-B1C3-9B9D-51ABEE6EB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819F468-050B-2852-DE59-AAEDCA6069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EFCF815-8200-9A7F-D57D-604ECF74BE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3D05E7F-FC13-3DBC-B990-E60B6E14A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25B2B9C-F4BD-53AE-2F72-6F6EE5FB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A6065AF-8490-6F22-DE72-43EC89E55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3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678D33-E5A3-B981-2A00-17A4127D8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6B5C7C7-39D2-ADBB-74C5-8F4ED92BB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0073068-B98C-EAC0-6B59-56FA70840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F78C4E2-7200-CE2F-93D2-27760636D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3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3C9727E-0F6C-624B-DEFE-0803324D7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BE0666A-1832-79D3-F0A6-F28CED988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9B5165D-CF9A-8DEB-AA2B-C0278ED4E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7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F33A56-6923-48C8-EA9A-C15F3E9FA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E9B872-A51E-DB41-94A0-9403D2587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9DB56E6-8AA9-A278-0EC7-A397621AC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D141830-6BD2-5BE9-CB28-89FE8A679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46A58F9-01A0-8C3A-ED5D-ABF36C39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A431BE8-E50D-7756-A470-6C80DCAC4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21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4C6D61-DF44-A045-23CA-36EA64523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F5446AB-4DDA-9FE9-69E2-5A7AAAAED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0599DF8-BB3D-F354-6F5B-D9A6130D2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2F841BC-56C7-766E-2CE9-D1B722823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CBCCB70-3F62-4B2C-53C5-660B6CF5D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312C07A-21D3-7D3A-89B9-26189DFEF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18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13AEB53-BE79-6A76-9E8C-55BD6CEEB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83046EC-53E2-4FDD-E0AB-7517EF742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F2D8E8-6A48-D377-6B23-1B514E7371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CF648B1-E8F6-4060-17DE-60640AFD2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5FF1AC-4979-8982-CEE0-5C60923778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49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0BED447D-AD13-7055-B290-DAEA21410C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66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6F5D8F">
                  <a:alpha val="50000"/>
                </a:srgbClr>
              </a:gs>
              <a:gs pos="53000">
                <a:srgbClr val="0094A1">
                  <a:alpha val="50000"/>
                </a:srgbClr>
              </a:gs>
              <a:gs pos="100000">
                <a:srgbClr val="EFD847">
                  <a:alpha val="50000"/>
                </a:srgbClr>
              </a:gs>
            </a:gsLst>
            <a:lin ang="18000000" scaled="0"/>
          </a:gradFill>
        </p:spPr>
      </p:pic>
      <p:sp>
        <p:nvSpPr>
          <p:cNvPr id="2" name="Suorakulmio 1">
            <a:extLst>
              <a:ext uri="{FF2B5EF4-FFF2-40B4-BE49-F238E27FC236}">
                <a16:creationId xmlns:a16="http://schemas.microsoft.com/office/drawing/2014/main" id="{ADCF0E81-62A6-5C76-8646-5E322C2C6FDA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gradFill>
            <a:gsLst>
              <a:gs pos="0">
                <a:srgbClr val="6F5D8F">
                  <a:alpha val="50000"/>
                </a:srgbClr>
              </a:gs>
              <a:gs pos="53000">
                <a:srgbClr val="0094A1">
                  <a:alpha val="50000"/>
                </a:srgbClr>
              </a:gs>
              <a:gs pos="100000">
                <a:srgbClr val="EFD847">
                  <a:alpha val="50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Kuva 5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9E2B158C-77C2-4DDE-36A1-C368E61267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15" y="488771"/>
            <a:ext cx="833688" cy="608509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2E7B4FFF-4608-CA9D-B9E9-AF067B21E66C}"/>
              </a:ext>
            </a:extLst>
          </p:cNvPr>
          <p:cNvSpPr txBox="1"/>
          <p:nvPr/>
        </p:nvSpPr>
        <p:spPr>
          <a:xfrm>
            <a:off x="2143759" y="2182020"/>
            <a:ext cx="7904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Bold" pitchFamily="2" charset="0"/>
              </a:rPr>
              <a:t>Sosiaalinen jännittäminen</a:t>
            </a:r>
          </a:p>
        </p:txBody>
      </p:sp>
      <p:pic>
        <p:nvPicPr>
          <p:cNvPr id="12" name="Kuva 11" descr="Kuva, joka sisältää kohteen teksti, Fontti, Grafiikka, graafinen suunnittelu&#10;&#10;Kuvaus luotu automaattisesti">
            <a:extLst>
              <a:ext uri="{FF2B5EF4-FFF2-40B4-BE49-F238E27FC236}">
                <a16:creationId xmlns:a16="http://schemas.microsoft.com/office/drawing/2014/main" id="{9C23E8EE-69DC-9A15-A172-732546EFB1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710" y="5242046"/>
            <a:ext cx="1040579" cy="1265444"/>
          </a:xfrm>
          <a:prstGeom prst="rect">
            <a:avLst/>
          </a:prstGeom>
        </p:spPr>
      </p:pic>
      <p:sp>
        <p:nvSpPr>
          <p:cNvPr id="13" name="Tekstiruutu 12">
            <a:extLst>
              <a:ext uri="{FF2B5EF4-FFF2-40B4-BE49-F238E27FC236}">
                <a16:creationId xmlns:a16="http://schemas.microsoft.com/office/drawing/2014/main" id="{25E66E06-6F64-9F9E-1302-7665844DDD43}"/>
              </a:ext>
            </a:extLst>
          </p:cNvPr>
          <p:cNvSpPr txBox="1"/>
          <p:nvPr/>
        </p:nvSpPr>
        <p:spPr>
          <a:xfrm>
            <a:off x="2675888" y="3733800"/>
            <a:ext cx="737235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</a:rPr>
              <a:t>Mistä siinä on kysymys,</a:t>
            </a:r>
          </a:p>
          <a:p>
            <a:pPr algn="ctr"/>
            <a:r>
              <a:rPr lang="fi-FI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</a:rPr>
              <a:t>mikä vaikuttaa sen syntyyn</a:t>
            </a:r>
          </a:p>
          <a:p>
            <a:pPr algn="ctr"/>
            <a:r>
              <a:rPr lang="fi-FI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</a:rPr>
              <a:t>ja kuinka siitä voi päästä eroon?</a:t>
            </a:r>
          </a:p>
          <a:p>
            <a:pPr algn="ctr"/>
            <a:endParaRPr lang="fi-FI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" panose="020B0503030403020204" pitchFamily="34" charset="0"/>
            </a:endParaRPr>
          </a:p>
          <a:p>
            <a:pPr algn="ctr"/>
            <a:r>
              <a:rPr lang="fi-FI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</a:rPr>
              <a:t>lähde mielenterveystalo.fi</a:t>
            </a:r>
          </a:p>
        </p:txBody>
      </p:sp>
    </p:spTree>
    <p:extLst>
      <p:ext uri="{BB962C8B-B14F-4D97-AF65-F5344CB8AC3E}">
        <p14:creationId xmlns:p14="http://schemas.microsoft.com/office/powerpoint/2010/main" val="33700661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1DD4BF66-8CB8-78D0-A933-F5043D6837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16" r="3544" b="-6"/>
          <a:stretch/>
        </p:blipFill>
        <p:spPr>
          <a:xfrm>
            <a:off x="-1735006" y="0"/>
            <a:ext cx="7369903" cy="6880857"/>
          </a:xfrm>
          <a:prstGeom prst="parallelogram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AF6E95AB-99B4-ED3D-3632-31B3BB8E0402}"/>
              </a:ext>
            </a:extLst>
          </p:cNvPr>
          <p:cNvSpPr txBox="1"/>
          <p:nvPr/>
        </p:nvSpPr>
        <p:spPr>
          <a:xfrm>
            <a:off x="5634896" y="2386062"/>
            <a:ext cx="4452941" cy="282738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400" dirty="0"/>
              <a:t>henkilöä ahdistaa tai pelottaa olla toisten huomion kohteena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400" dirty="0"/>
              <a:t>pelkää kiusalliseksi kokemaansa huomiota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400" dirty="0"/>
              <a:t>ajattelee tietoisesti tai tiedostamattaan, että hänen käytöksensä on jotenkin hävettävää tai nolostuttavaa muiden ihmisten silmissä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400" dirty="0"/>
              <a:t>jos jännittäminen on tilanteeseen nähden kohtuuttoman voimakasta voi se alkaa haitata arkielämää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050" dirty="0"/>
          </a:p>
          <a:p>
            <a:r>
              <a:rPr lang="fi-FI" sz="1400" dirty="0"/>
              <a:t>Tilanteita, jotka voivat tyypillisesti olla ahdistavia sosiaaliselle jännittäjälle: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julkinen esiintyminen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yhteinen ruokailu tai kahvitilaisuus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puhelimella soitto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osallistuminen juhliin, kokoukseen, koulutukseen tai muuhun ryhmätapahtumaan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työhaastattelu tai virallinen tapaaminen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yleisen wc:n käyttö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CFA037BD-556F-B0AF-4EEB-F13E849AF38D}"/>
              </a:ext>
            </a:extLst>
          </p:cNvPr>
          <p:cNvSpPr txBox="1"/>
          <p:nvPr/>
        </p:nvSpPr>
        <p:spPr>
          <a:xfrm>
            <a:off x="5634897" y="1008919"/>
            <a:ext cx="55699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>
                <a:solidFill>
                  <a:srgbClr val="0094A1"/>
                </a:solidFill>
                <a:latin typeface="Montserrat Bold" pitchFamily="2" charset="0"/>
              </a:rPr>
              <a:t>Mitä sosiaalinen jännittäminen on?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A52F9F5-98F2-43D6-D7D2-0DE20EA05E3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602984" y="6228206"/>
            <a:ext cx="391532" cy="37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587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1DD4BF66-8CB8-78D0-A933-F5043D6837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7" r="34528"/>
          <a:stretch/>
        </p:blipFill>
        <p:spPr>
          <a:xfrm>
            <a:off x="6400202" y="-64436"/>
            <a:ext cx="7523119" cy="6922436"/>
          </a:xfrm>
          <a:prstGeom prst="parallelogram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AF6E95AB-99B4-ED3D-3632-31B3BB8E0402}"/>
              </a:ext>
            </a:extLst>
          </p:cNvPr>
          <p:cNvSpPr txBox="1"/>
          <p:nvPr/>
        </p:nvSpPr>
        <p:spPr>
          <a:xfrm>
            <a:off x="830286" y="2446264"/>
            <a:ext cx="4452941" cy="196547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kehittyy useimmiten nuoruudessa 11–16 vuoden iässä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sosiaalinen jännittäminen saattaa joskus iän myötä ensin helpottaa, mutta palata taas myöhemmin uudelleen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hankalat tai kuormittavat elämäntilanteet voivat saada aikaan aikaisemmin jo hallinnassa olevien pelkojen palaamisen tai voimistumisen.</a:t>
            </a:r>
          </a:p>
          <a:p>
            <a:endParaRPr lang="fi-FI" sz="1400" dirty="0"/>
          </a:p>
          <a:p>
            <a:r>
              <a:rPr lang="fi-FI" sz="1400" dirty="0"/>
              <a:t>Sosiaalisen jännittämisen syntyyn ajatellaan vaikuttavan ainakin seuraavat tekijät: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400" dirty="0"/>
              <a:t>Perinnöllinen alttius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400" dirty="0"/>
              <a:t>Vanhemmilta opitut mallit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400" dirty="0"/>
              <a:t>Aiemmat kokemukset sosiaalisista tilanteista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400" dirty="0"/>
          </a:p>
          <a:p>
            <a:r>
              <a:rPr lang="fi-FI" sz="1400" dirty="0"/>
              <a:t>Arviolta 10–15 % väestöstä kärsii sosiaalisen jännittämisen tyyppisestä oireilusta jossain vaiheessa elämäänsä.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D9C6854-2B8C-1BBB-BB4F-B11635D8581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7484" y="6228206"/>
            <a:ext cx="391532" cy="377820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9C51392C-63CD-1EC4-17B2-4D770A265EE6}"/>
              </a:ext>
            </a:extLst>
          </p:cNvPr>
          <p:cNvSpPr txBox="1"/>
          <p:nvPr/>
        </p:nvSpPr>
        <p:spPr>
          <a:xfrm>
            <a:off x="830286" y="1008919"/>
            <a:ext cx="55699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>
                <a:solidFill>
                  <a:srgbClr val="0094A1"/>
                </a:solidFill>
                <a:latin typeface="Montserrat Bold" pitchFamily="2" charset="0"/>
              </a:rPr>
              <a:t>Sosiaalisen jännittämisen synty</a:t>
            </a:r>
          </a:p>
        </p:txBody>
      </p:sp>
    </p:spTree>
    <p:extLst>
      <p:ext uri="{BB962C8B-B14F-4D97-AF65-F5344CB8AC3E}">
        <p14:creationId xmlns:p14="http://schemas.microsoft.com/office/powerpoint/2010/main" val="1344225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1DD4BF66-8CB8-78D0-A933-F5043D683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7" r="13757"/>
          <a:stretch/>
        </p:blipFill>
        <p:spPr>
          <a:xfrm>
            <a:off x="6370302" y="0"/>
            <a:ext cx="7488105" cy="6890218"/>
          </a:xfrm>
          <a:prstGeom prst="parallelogram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AD9C6854-2B8C-1BBB-BB4F-B11635D8581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7484" y="6228206"/>
            <a:ext cx="391532" cy="377820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95ACCF5B-9265-8F7B-4598-BBD6D21AB6A7}"/>
              </a:ext>
            </a:extLst>
          </p:cNvPr>
          <p:cNvSpPr txBox="1"/>
          <p:nvPr/>
        </p:nvSpPr>
        <p:spPr>
          <a:xfrm>
            <a:off x="940065" y="2386062"/>
            <a:ext cx="4452941" cy="282738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r>
              <a:rPr lang="fi-FI" sz="1400" dirty="0"/>
              <a:t>Harjoittelemalla opetellaan: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Tunnistetaan niitä tilanteita, joissa sosiaalinen jännittäminen rajoittaa elämää.</a:t>
            </a:r>
            <a:endParaRPr lang="fi-FI" sz="1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Tunnistamaan, haastamaan ja muokkaamaan omia vääristyneitä ajatuksia liittyen sosiaalisiin tilanteisiin. Esimerkiksi ajatus siitä, että kaikki tuijottavat aina minua.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Asettamaan sosiaalisissa tilanteissa tavoite realistiselle ja mitattavalle tasolle sen sijaan, että itseltä vaadittaisiin aina täydellisyyttä.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Olemaan liioittelematta mahdollisen epäonnistumisen seurauksia.</a:t>
            </a:r>
            <a:endParaRPr lang="fi-FI" sz="1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Olemaan jännittävissä tilanteissa läsnä sen sijaan, että korostuneesti tarkkailtaisiin omia tuntemuksia.</a:t>
            </a:r>
            <a:endParaRPr lang="fi-FI" sz="1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Kohtaamaan jännittäviä tilanteita säännöllisesti ja nousujohteisesti helposta kohti haastavaa ja pärjäämään niissä.</a:t>
            </a:r>
            <a:endParaRPr lang="fi-FI" sz="1400" dirty="0">
              <a:cs typeface="Calibri"/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84FF3A1B-6CE4-1F7A-921C-006A00566D6A}"/>
              </a:ext>
            </a:extLst>
          </p:cNvPr>
          <p:cNvSpPr txBox="1"/>
          <p:nvPr/>
        </p:nvSpPr>
        <p:spPr>
          <a:xfrm>
            <a:off x="940066" y="1008919"/>
            <a:ext cx="5870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>
                <a:solidFill>
                  <a:srgbClr val="0094A1"/>
                </a:solidFill>
                <a:latin typeface="Montserrat Bold" pitchFamily="2" charset="0"/>
              </a:rPr>
              <a:t>Irti sosiaalisesta jännittämisestä</a:t>
            </a:r>
          </a:p>
        </p:txBody>
      </p:sp>
    </p:spTree>
    <p:extLst>
      <p:ext uri="{BB962C8B-B14F-4D97-AF65-F5344CB8AC3E}">
        <p14:creationId xmlns:p14="http://schemas.microsoft.com/office/powerpoint/2010/main" val="39110488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F5D8F"/>
            </a:gs>
            <a:gs pos="53000">
              <a:srgbClr val="0094A1"/>
            </a:gs>
            <a:gs pos="100000">
              <a:srgbClr val="EFD847"/>
            </a:gs>
          </a:gsLst>
          <a:lin ang="18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iruutu 10">
            <a:extLst>
              <a:ext uri="{FF2B5EF4-FFF2-40B4-BE49-F238E27FC236}">
                <a16:creationId xmlns:a16="http://schemas.microsoft.com/office/drawing/2014/main" id="{8A805D15-E8F8-B00C-BB0B-6E42DA2AE96D}"/>
              </a:ext>
            </a:extLst>
          </p:cNvPr>
          <p:cNvSpPr txBox="1"/>
          <p:nvPr/>
        </p:nvSpPr>
        <p:spPr>
          <a:xfrm>
            <a:off x="2143760" y="2367171"/>
            <a:ext cx="790448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Bold" pitchFamily="2" charset="0"/>
              </a:rPr>
              <a:t>Tavoitteena on, että henkilön ei tarvitsisi enää turvautua välttämiseen</a:t>
            </a:r>
          </a:p>
          <a:p>
            <a:pPr algn="ctr"/>
            <a:r>
              <a:rPr lang="fi-FI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Bold" pitchFamily="2" charset="0"/>
              </a:rPr>
              <a:t>(asioiden siirtäminen tai tekemättä jättäminen), </a:t>
            </a:r>
          </a:p>
          <a:p>
            <a:pPr algn="ctr"/>
            <a:endParaRPr lang="fi-FI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Bold" pitchFamily="2" charset="0"/>
            </a:endParaRPr>
          </a:p>
          <a:p>
            <a:pPr algn="ctr"/>
            <a:r>
              <a:rPr lang="fi-FI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Bold" pitchFamily="2" charset="0"/>
              </a:rPr>
              <a:t>vaan hän pystyisi</a:t>
            </a:r>
          </a:p>
          <a:p>
            <a:pPr algn="ctr"/>
            <a:r>
              <a:rPr lang="fi-FI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Bold" pitchFamily="2" charset="0"/>
              </a:rPr>
              <a:t>tekemään niitä asioita, jotka kokee itselleen tärkeiksi.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D5576647-9836-E103-7944-14601C1B1C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468" b="18015"/>
          <a:stretch/>
        </p:blipFill>
        <p:spPr>
          <a:xfrm>
            <a:off x="237908" y="6319646"/>
            <a:ext cx="318351" cy="30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88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F5D8F"/>
            </a:gs>
            <a:gs pos="53000">
              <a:srgbClr val="0094A1"/>
            </a:gs>
            <a:gs pos="100000">
              <a:srgbClr val="EFD847"/>
            </a:gs>
          </a:gsLst>
          <a:lin ang="18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BB5879B9-28A1-BEAB-CC4B-E4377B475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28" y="6302360"/>
            <a:ext cx="1104905" cy="205130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078845ED-D081-EE39-880D-57E4F723C0C0}"/>
              </a:ext>
            </a:extLst>
          </p:cNvPr>
          <p:cNvSpPr txBox="1"/>
          <p:nvPr/>
        </p:nvSpPr>
        <p:spPr>
          <a:xfrm>
            <a:off x="10597367" y="6220259"/>
            <a:ext cx="110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b="1" dirty="0">
                <a:solidFill>
                  <a:srgbClr val="F7F6F2"/>
                </a:solidFill>
                <a:latin typeface="Montserrat" panose="00000500000000000000" pitchFamily="50" charset="0"/>
              </a:rPr>
              <a:t>sotek.fi</a:t>
            </a:r>
            <a:endParaRPr lang="en-GB" b="1" dirty="0">
              <a:solidFill>
                <a:srgbClr val="F7F6F2"/>
              </a:solidFill>
              <a:latin typeface="Montserrat" panose="00000500000000000000" pitchFamily="50" charset="0"/>
            </a:endParaRPr>
          </a:p>
        </p:txBody>
      </p:sp>
      <p:pic>
        <p:nvPicPr>
          <p:cNvPr id="10" name="Kuva 9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5853D100-53F0-E7E1-9D8F-6ECACC1548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15" y="488771"/>
            <a:ext cx="833688" cy="608509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8A805D15-E8F8-B00C-BB0B-6E42DA2AE96D}"/>
              </a:ext>
            </a:extLst>
          </p:cNvPr>
          <p:cNvSpPr txBox="1"/>
          <p:nvPr/>
        </p:nvSpPr>
        <p:spPr>
          <a:xfrm>
            <a:off x="2143759" y="2659559"/>
            <a:ext cx="79044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Bold" pitchFamily="2" charset="0"/>
              </a:rPr>
              <a:t>Kiitos!</a:t>
            </a:r>
          </a:p>
          <a:p>
            <a:pPr algn="ctr"/>
            <a:r>
              <a:rPr lang="fi-FI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Bold" pitchFamily="2" charset="0"/>
              </a:rPr>
              <a:t>Lue lisää: https://www.sotek.fi/avittaja</a:t>
            </a:r>
          </a:p>
        </p:txBody>
      </p:sp>
      <p:pic>
        <p:nvPicPr>
          <p:cNvPr id="12" name="Kuva 11" descr="Kuva, joka sisältää kohteen teksti, Fontti, Grafiikka, graafinen suunnittelu&#10;&#10;Kuvaus luotu automaattisesti">
            <a:extLst>
              <a:ext uri="{FF2B5EF4-FFF2-40B4-BE49-F238E27FC236}">
                <a16:creationId xmlns:a16="http://schemas.microsoft.com/office/drawing/2014/main" id="{2F7C60E8-572D-91BC-2E7E-667EF6378B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710" y="5242046"/>
            <a:ext cx="1040579" cy="126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99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306</Words>
  <Application>Microsoft Office PowerPoint</Application>
  <PresentationFormat>Laajakuva</PresentationFormat>
  <Paragraphs>46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Montserrat</vt:lpstr>
      <vt:lpstr>Montserrat Bold</vt:lpstr>
      <vt:lpstr>Source Sans Pro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Elsi Lammila</dc:creator>
  <cp:lastModifiedBy>Sirola Sannaleena</cp:lastModifiedBy>
  <cp:revision>13</cp:revision>
  <dcterms:created xsi:type="dcterms:W3CDTF">2022-10-12T09:55:06Z</dcterms:created>
  <dcterms:modified xsi:type="dcterms:W3CDTF">2023-11-16T10:02:29Z</dcterms:modified>
</cp:coreProperties>
</file>