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7" r:id="rId5"/>
    <p:sldId id="269" r:id="rId6"/>
    <p:sldId id="270" r:id="rId7"/>
    <p:sldId id="268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A1"/>
    <a:srgbClr val="EFD847"/>
    <a:srgbClr val="6F5D8F"/>
    <a:srgbClr val="F7F6F2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25EC16-CA12-4DFD-BA06-A689B5D48F8F}" v="148" dt="2023-09-28T12:23:51.173"/>
    <p1510:client id="{6488A5A1-1DB3-D6C0-23BC-E44942BF3054}" v="239" dt="2023-11-09T07:17:58.9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21139F-DCBF-A1D7-F4F9-563BFCE52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A696F8E-68AA-BD74-93E3-59E2409F21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DE2E45-287B-D669-E1AB-F4554B93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7BA7D21-4653-8887-56AB-7E76CFFD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A8E788-45D0-1610-BF31-ABC3900BC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82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AB535F-011A-BF26-D12A-B6B51640D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4ECE2C8-F086-3C5D-7F56-3B48CEF59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314A4A7-FE11-4846-4DE9-EB688E047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976D14-61EC-11FC-C3CE-AC9EDAC2A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630FD3-C97C-DB8C-B65C-F25BF255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43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92D6395-57E8-DA66-E521-3BA6197098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6A673C6-3423-7F2B-B8DE-A7BCBCBEC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3A02DA-9C7D-7DE0-9449-3B9B085F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2E249E-D844-E7C6-CE9A-A35C3B68C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0B99BDA-9579-162F-2F8A-9C03F84B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20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61C86F-5172-AFDF-4A7A-8980615C1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99C422F-0568-4919-ADE0-3B9568236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002786-6E0A-0B10-457A-80E109B0D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4E5B0C-E419-59CA-A657-4B1694482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44320E-2C4F-2BE9-E18A-83EC4E4FA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140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F243CA-CE82-71FC-9A0F-146F10B40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23C299-A737-89DC-CE71-0513D7267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2242902-7B2D-BA7E-DAF1-9A610F8F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AB0612-0B51-BD1B-5AF4-3B8F2346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90DE761-EA44-9BE4-1FDE-40B10301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9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76D30C-5777-37B6-42DB-FDEFC0FE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9004CE-32FC-6CF9-07D3-7A2447059C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76352C9-E34A-3E33-42BA-E87DD5F73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9F2A693-2CD9-53A6-75E4-2E11933B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F8692B2-4FCB-514D-5632-2A60284A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7CA6D7-1CAD-8CBF-FBFA-71F8C68A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9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73A48A-04AF-E69D-3A15-0B313A147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D5FF5C7-E8E8-D717-08DA-9CCCD164C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BA93DB-4C9B-B1C3-9B9D-51ABEE6EB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819F468-050B-2852-DE59-AAEDCA606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EFCF815-8200-9A7F-D57D-604ECF74B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3D05E7F-FC13-3DBC-B990-E60B6E14A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25B2B9C-F4BD-53AE-2F72-6F6EE5FB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EA6065AF-8490-6F22-DE72-43EC89E5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678D33-E5A3-B981-2A00-17A4127D8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6B5C7C7-39D2-ADBB-74C5-8F4ED92BB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0073068-B98C-EAC0-6B59-56FA70840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F78C4E2-7200-CE2F-93D2-27760636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3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3C9727E-0F6C-624B-DEFE-0803324D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BE0666A-1832-79D3-F0A6-F28CED988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9B5165D-CF9A-8DEB-AA2B-C0278ED4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F33A56-6923-48C8-EA9A-C15F3E9F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E9B872-A51E-DB41-94A0-9403D2587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9DB56E6-8AA9-A278-0EC7-A397621AC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D141830-6BD2-5BE9-CB28-89FE8A679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46A58F9-01A0-8C3A-ED5D-ABF36C39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A431BE8-E50D-7756-A470-6C80DCAC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21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4C6D61-DF44-A045-23CA-36EA64523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F5446AB-4DDA-9FE9-69E2-5A7AAAAED2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0599DF8-BB3D-F354-6F5B-D9A6130D2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F841BC-56C7-766E-2CE9-D1B722823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CBCCB70-3F62-4B2C-53C5-660B6CF5D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12C07A-21D3-7D3A-89B9-26189DFEF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18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13AEB53-BE79-6A76-9E8C-55BD6CEE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3046EC-53E2-4FDD-E0AB-7517EF742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F2D8E8-6A48-D377-6B23-1B514E7371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94B4F-0452-467C-879C-3B21805B5CFB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CF648B1-E8F6-4060-17DE-60640AFD2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5FF1AC-4979-8982-CEE0-5C6092377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81F0-C06C-4542-9086-52E99F8C86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9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0BED447D-AD13-7055-B290-DAEA21410C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66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6F5D8F">
                  <a:alpha val="50000"/>
                </a:srgbClr>
              </a:gs>
              <a:gs pos="53000">
                <a:srgbClr val="0094A1">
                  <a:alpha val="50000"/>
                </a:srgbClr>
              </a:gs>
              <a:gs pos="100000">
                <a:srgbClr val="EFD847">
                  <a:alpha val="50000"/>
                </a:srgbClr>
              </a:gs>
            </a:gsLst>
            <a:lin ang="18000000" scaled="0"/>
          </a:gradFill>
        </p:spPr>
      </p:pic>
      <p:sp>
        <p:nvSpPr>
          <p:cNvPr id="2" name="Suorakulmio 1">
            <a:extLst>
              <a:ext uri="{FF2B5EF4-FFF2-40B4-BE49-F238E27FC236}">
                <a16:creationId xmlns:a16="http://schemas.microsoft.com/office/drawing/2014/main" id="{ADCF0E81-62A6-5C76-8646-5E322C2C6FDA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gradFill>
            <a:gsLst>
              <a:gs pos="0">
                <a:srgbClr val="6F5D8F">
                  <a:alpha val="50000"/>
                </a:srgbClr>
              </a:gs>
              <a:gs pos="53000">
                <a:srgbClr val="0094A1">
                  <a:alpha val="50000"/>
                </a:srgbClr>
              </a:gs>
              <a:gs pos="100000">
                <a:srgbClr val="EFD847">
                  <a:alpha val="50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9E2B158C-77C2-4DDE-36A1-C368E6126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15" y="488771"/>
            <a:ext cx="833688" cy="608509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2E7B4FFF-4608-CA9D-B9E9-AF067B21E66C}"/>
              </a:ext>
            </a:extLst>
          </p:cNvPr>
          <p:cNvSpPr txBox="1"/>
          <p:nvPr/>
        </p:nvSpPr>
        <p:spPr>
          <a:xfrm>
            <a:off x="2143759" y="2182020"/>
            <a:ext cx="7904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Sosiaalinen jännittäminen</a:t>
            </a:r>
          </a:p>
        </p:txBody>
      </p:sp>
      <p:pic>
        <p:nvPicPr>
          <p:cNvPr id="12" name="Kuva 11" descr="Kuva, joka sisältää kohteen teksti, Fontti, Grafiikka, graafinen suunnittelu&#10;&#10;Kuvaus luotu automaattisesti">
            <a:extLst>
              <a:ext uri="{FF2B5EF4-FFF2-40B4-BE49-F238E27FC236}">
                <a16:creationId xmlns:a16="http://schemas.microsoft.com/office/drawing/2014/main" id="{9C23E8EE-69DC-9A15-A172-732546EFB1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710" y="5242046"/>
            <a:ext cx="1040579" cy="1265444"/>
          </a:xfrm>
          <a:prstGeom prst="rect">
            <a:avLst/>
          </a:prstGeom>
        </p:spPr>
      </p:pic>
      <p:sp>
        <p:nvSpPr>
          <p:cNvPr id="13" name="Tekstiruutu 12">
            <a:extLst>
              <a:ext uri="{FF2B5EF4-FFF2-40B4-BE49-F238E27FC236}">
                <a16:creationId xmlns:a16="http://schemas.microsoft.com/office/drawing/2014/main" id="{25E66E06-6F64-9F9E-1302-7665844DDD43}"/>
              </a:ext>
            </a:extLst>
          </p:cNvPr>
          <p:cNvSpPr txBox="1"/>
          <p:nvPr/>
        </p:nvSpPr>
        <p:spPr>
          <a:xfrm>
            <a:off x="2675888" y="3733800"/>
            <a:ext cx="7372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" panose="020B0503030403020204" pitchFamily="34" charset="0"/>
              </a:rPr>
              <a:t>Mistä on kyse? </a:t>
            </a:r>
          </a:p>
        </p:txBody>
      </p:sp>
    </p:spTree>
    <p:extLst>
      <p:ext uri="{BB962C8B-B14F-4D97-AF65-F5344CB8AC3E}">
        <p14:creationId xmlns:p14="http://schemas.microsoft.com/office/powerpoint/2010/main" val="3370066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DD4BF66-8CB8-78D0-A933-F5043D6837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6" r="3544" b="-6"/>
          <a:stretch/>
        </p:blipFill>
        <p:spPr>
          <a:xfrm>
            <a:off x="-1735006" y="0"/>
            <a:ext cx="7369903" cy="6880857"/>
          </a:xfrm>
          <a:prstGeom prst="parallelogram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AF6E95AB-99B4-ED3D-3632-31B3BB8E0402}"/>
              </a:ext>
            </a:extLst>
          </p:cNvPr>
          <p:cNvSpPr txBox="1"/>
          <p:nvPr/>
        </p:nvSpPr>
        <p:spPr>
          <a:xfrm>
            <a:off x="5634896" y="2386062"/>
            <a:ext cx="4452941" cy="38421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70%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suomalaisista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on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jännittänyt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joskus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esiintymistä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työpaikkahaastattelua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tai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muuta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vastaavaa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haasteellista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sosiaalista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tilannetta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Jännittäminen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on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luonnollinen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osa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elämää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silti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omaa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ja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toisen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jännittämistä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pidetään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usein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outona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tai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hävettävänä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tunnekokemuksena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Jännittäminen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liityy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perustavanlaatuisiin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tarpeisiimme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pärjätä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ja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tulla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toisten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silmissä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hyväksytyksi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Ihmisen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perustarve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on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tulla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rakastetuksi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ja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arvostetuksi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Pelkäämme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että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meitä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loukataan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meidät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torjutaan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tai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meille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nauretaan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FA037BD-556F-B0AF-4EEB-F13E849AF38D}"/>
              </a:ext>
            </a:extLst>
          </p:cNvPr>
          <p:cNvSpPr txBox="1"/>
          <p:nvPr/>
        </p:nvSpPr>
        <p:spPr>
          <a:xfrm>
            <a:off x="5634897" y="1008919"/>
            <a:ext cx="5569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rgbClr val="0094A1"/>
                </a:solidFill>
                <a:latin typeface="Montserrat Bold" pitchFamily="2" charset="0"/>
              </a:rPr>
              <a:t>Yleistä 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52F9F5-98F2-43D6-D7D2-0DE20EA05E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02984" y="6228206"/>
            <a:ext cx="391532" cy="37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58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DD4BF66-8CB8-78D0-A933-F5043D683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57" r="13757"/>
          <a:stretch/>
        </p:blipFill>
        <p:spPr>
          <a:xfrm>
            <a:off x="6370302" y="0"/>
            <a:ext cx="7488105" cy="6890218"/>
          </a:xfrm>
          <a:prstGeom prst="parallelogram">
            <a:avLst/>
          </a:prstGeom>
        </p:spPr>
      </p:pic>
      <p:pic>
        <p:nvPicPr>
          <p:cNvPr id="12" name="Kuva 11">
            <a:extLst>
              <a:ext uri="{FF2B5EF4-FFF2-40B4-BE49-F238E27FC236}">
                <a16:creationId xmlns:a16="http://schemas.microsoft.com/office/drawing/2014/main" id="{AD9C6854-2B8C-1BBB-BB4F-B11635D8581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484" y="6228206"/>
            <a:ext cx="391532" cy="37782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95ACCF5B-9265-8F7B-4598-BBD6D21AB6A7}"/>
              </a:ext>
            </a:extLst>
          </p:cNvPr>
          <p:cNvSpPr txBox="1"/>
          <p:nvPr/>
        </p:nvSpPr>
        <p:spPr>
          <a:xfrm>
            <a:off x="940065" y="2386062"/>
            <a:ext cx="4452941" cy="2827383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Tavoite ei ole, että jännittämisen tunne katoaa. Tavoite on, että jännittäminen ei rajoita omaa elämää.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Jännittämisen jännittämisestä voi vapautua ja se on usein elämänlaadun parantamiseksi tarpeellistakin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Pitkäkestoisen ja itsepintaisen jännittämisen seurauksia voivat olla masentuneisuus, syvä häpeä ja itsensä arvottomaksi kokeminen, yhteydettömyyden sekä yksinäisyyden tunteet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Jokaisella jännittäjällä on oikeus saada apua huolimatta jännittämisen voimakkuuden kokemuksesta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4FF3A1B-6CE4-1F7A-921C-006A00566D6A}"/>
              </a:ext>
            </a:extLst>
          </p:cNvPr>
          <p:cNvSpPr txBox="1"/>
          <p:nvPr/>
        </p:nvSpPr>
        <p:spPr>
          <a:xfrm>
            <a:off x="940066" y="1008919"/>
            <a:ext cx="5870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rgbClr val="0094A1"/>
                </a:solidFill>
                <a:latin typeface="Montserrat Bold" pitchFamily="2" charset="0"/>
              </a:rPr>
              <a:t>Miksi valmennusta jännittämiseen?</a:t>
            </a:r>
          </a:p>
        </p:txBody>
      </p:sp>
    </p:spTree>
    <p:extLst>
      <p:ext uri="{BB962C8B-B14F-4D97-AF65-F5344CB8AC3E}">
        <p14:creationId xmlns:p14="http://schemas.microsoft.com/office/powerpoint/2010/main" val="39110488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CFA037BD-556F-B0AF-4EEB-F13E849AF38D}"/>
              </a:ext>
            </a:extLst>
          </p:cNvPr>
          <p:cNvSpPr txBox="1"/>
          <p:nvPr/>
        </p:nvSpPr>
        <p:spPr>
          <a:xfrm>
            <a:off x="876693" y="741391"/>
            <a:ext cx="3455821" cy="16162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Mitä meissä tapahtuu, kun jännitämme?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AF6E95AB-99B4-ED3D-3632-31B3BB8E0402}"/>
              </a:ext>
            </a:extLst>
          </p:cNvPr>
          <p:cNvSpPr txBox="1"/>
          <p:nvPr/>
        </p:nvSpPr>
        <p:spPr>
          <a:xfrm>
            <a:off x="876693" y="2533476"/>
            <a:ext cx="3455821" cy="3447832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Kun </a:t>
            </a:r>
            <a:r>
              <a:rPr lang="en-US" sz="1300" dirty="0" err="1"/>
              <a:t>innostumme</a:t>
            </a:r>
            <a:r>
              <a:rPr lang="en-US" sz="1300" dirty="0"/>
              <a:t>, </a:t>
            </a:r>
            <a:r>
              <a:rPr lang="en-US" sz="1300" dirty="0" err="1"/>
              <a:t>jännitämme</a:t>
            </a:r>
            <a:r>
              <a:rPr lang="en-US" sz="1300" dirty="0"/>
              <a:t> tai </a:t>
            </a:r>
            <a:r>
              <a:rPr lang="en-US" sz="1300" dirty="0" err="1"/>
              <a:t>pelkäämme</a:t>
            </a:r>
            <a:r>
              <a:rPr lang="en-US" sz="1300" dirty="0"/>
              <a:t>, </a:t>
            </a:r>
            <a:r>
              <a:rPr lang="en-US" sz="1300" dirty="0" err="1"/>
              <a:t>kehomme</a:t>
            </a:r>
            <a:r>
              <a:rPr lang="en-US" sz="1300" dirty="0"/>
              <a:t> </a:t>
            </a:r>
            <a:r>
              <a:rPr lang="en-US" sz="1300" dirty="0" err="1"/>
              <a:t>viriää</a:t>
            </a:r>
            <a:r>
              <a:rPr lang="en-US" sz="1300" dirty="0"/>
              <a:t> </a:t>
            </a:r>
            <a:r>
              <a:rPr lang="en-US" sz="1300" dirty="0" err="1"/>
              <a:t>valmistautumaan</a:t>
            </a:r>
            <a:r>
              <a:rPr lang="en-US" sz="1300" dirty="0"/>
              <a:t> </a:t>
            </a:r>
            <a:r>
              <a:rPr lang="en-US" sz="1300" dirty="0" err="1"/>
              <a:t>haasteen</a:t>
            </a:r>
            <a:r>
              <a:rPr lang="en-US" sz="1300" dirty="0"/>
              <a:t> </a:t>
            </a:r>
            <a:r>
              <a:rPr lang="en-US" sz="1300" dirty="0" err="1"/>
              <a:t>kohtaamiseen</a:t>
            </a:r>
            <a:r>
              <a:rPr lang="en-US" sz="1300" dirty="0"/>
              <a:t> </a:t>
            </a:r>
            <a:r>
              <a:rPr lang="en-US" sz="1300" dirty="0">
                <a:sym typeface="Wingdings" panose="05000000000000000000" pitchFamily="2" charset="2"/>
              </a:rPr>
              <a:t> </a:t>
            </a:r>
            <a:r>
              <a:rPr lang="en-US" sz="1300" dirty="0" err="1">
                <a:sym typeface="Wingdings" panose="05000000000000000000" pitchFamily="2" charset="2"/>
              </a:rPr>
              <a:t>sympaattinen</a:t>
            </a:r>
            <a:r>
              <a:rPr lang="en-US" sz="1300" dirty="0">
                <a:sym typeface="Wingdings" panose="05000000000000000000" pitchFamily="2" charset="2"/>
              </a:rPr>
              <a:t> </a:t>
            </a:r>
            <a:r>
              <a:rPr lang="en-US" sz="1300" dirty="0" err="1">
                <a:sym typeface="Wingdings" panose="05000000000000000000" pitchFamily="2" charset="2"/>
              </a:rPr>
              <a:t>hermosto</a:t>
            </a:r>
            <a:r>
              <a:rPr lang="en-US" sz="1300" dirty="0">
                <a:sym typeface="Wingdings" panose="05000000000000000000" pitchFamily="2" charset="2"/>
              </a:rPr>
              <a:t> </a:t>
            </a:r>
            <a:r>
              <a:rPr lang="en-US" sz="1300" dirty="0" err="1">
                <a:sym typeface="Wingdings" panose="05000000000000000000" pitchFamily="2" charset="2"/>
              </a:rPr>
              <a:t>aktivoituu</a:t>
            </a:r>
            <a:r>
              <a:rPr lang="en-US" sz="1300" dirty="0">
                <a:sym typeface="Wingdings" panose="05000000000000000000" pitchFamily="2" charset="2"/>
              </a:rPr>
              <a:t> (</a:t>
            </a:r>
            <a:r>
              <a:rPr lang="en-US" sz="1300" dirty="0" err="1">
                <a:sym typeface="Wingdings" panose="05000000000000000000" pitchFamily="2" charset="2"/>
              </a:rPr>
              <a:t>luonnollinen</a:t>
            </a:r>
            <a:r>
              <a:rPr lang="en-US" sz="1300" dirty="0">
                <a:sym typeface="Wingdings" panose="05000000000000000000" pitchFamily="2" charset="2"/>
              </a:rPr>
              <a:t>, </a:t>
            </a:r>
            <a:r>
              <a:rPr lang="en-US" sz="1300" dirty="0" err="1">
                <a:sym typeface="Wingdings" panose="05000000000000000000" pitchFamily="2" charset="2"/>
              </a:rPr>
              <a:t>tärkeä</a:t>
            </a:r>
            <a:r>
              <a:rPr lang="en-US" sz="1300" dirty="0">
                <a:sym typeface="Wingdings" panose="05000000000000000000" pitchFamily="2" charset="2"/>
              </a:rPr>
              <a:t> </a:t>
            </a:r>
            <a:r>
              <a:rPr lang="en-US" sz="1300" dirty="0" err="1">
                <a:sym typeface="Wingdings" panose="05000000000000000000" pitchFamily="2" charset="2"/>
              </a:rPr>
              <a:t>reaktio</a:t>
            </a:r>
            <a:r>
              <a:rPr lang="en-US" sz="1300" dirty="0">
                <a:sym typeface="Wingdings" panose="05000000000000000000" pitchFamily="2" charset="2"/>
              </a:rPr>
              <a:t>)</a:t>
            </a:r>
            <a:endParaRPr lang="en-US" sz="13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Jos </a:t>
            </a:r>
            <a:r>
              <a:rPr lang="en-US" sz="1300" dirty="0" err="1"/>
              <a:t>tuleva</a:t>
            </a:r>
            <a:r>
              <a:rPr lang="en-US" sz="1300" dirty="0"/>
              <a:t> </a:t>
            </a:r>
            <a:r>
              <a:rPr lang="en-US" sz="1300" dirty="0" err="1"/>
              <a:t>koitos</a:t>
            </a:r>
            <a:r>
              <a:rPr lang="en-US" sz="1300" dirty="0"/>
              <a:t> </a:t>
            </a:r>
            <a:r>
              <a:rPr lang="en-US" sz="1300" dirty="0" err="1"/>
              <a:t>innostaa</a:t>
            </a:r>
            <a:r>
              <a:rPr lang="en-US" sz="1300" dirty="0"/>
              <a:t> ja </a:t>
            </a:r>
            <a:r>
              <a:rPr lang="en-US" sz="1300" dirty="0" err="1"/>
              <a:t>herättää</a:t>
            </a:r>
            <a:r>
              <a:rPr lang="en-US" sz="1300" dirty="0"/>
              <a:t> </a:t>
            </a:r>
            <a:r>
              <a:rPr lang="en-US" sz="1300" dirty="0" err="1"/>
              <a:t>uteliaisuuden</a:t>
            </a:r>
            <a:r>
              <a:rPr lang="en-US" sz="1300" dirty="0"/>
              <a:t>, </a:t>
            </a:r>
            <a:r>
              <a:rPr lang="en-US" sz="1300" dirty="0" err="1"/>
              <a:t>vireytyminen</a:t>
            </a:r>
            <a:r>
              <a:rPr lang="en-US" sz="1300" dirty="0"/>
              <a:t> </a:t>
            </a:r>
            <a:r>
              <a:rPr lang="en-US" sz="1300" dirty="0" err="1"/>
              <a:t>tuntuu</a:t>
            </a:r>
            <a:r>
              <a:rPr lang="en-US" sz="1300" dirty="0"/>
              <a:t> </a:t>
            </a:r>
            <a:r>
              <a:rPr lang="en-US" sz="1300" dirty="0" err="1"/>
              <a:t>mukavalta</a:t>
            </a:r>
            <a:r>
              <a:rPr lang="en-US" sz="1300" dirty="0"/>
              <a:t> ja </a:t>
            </a:r>
            <a:r>
              <a:rPr lang="en-US" sz="1300" dirty="0" err="1"/>
              <a:t>toivottavalta</a:t>
            </a:r>
            <a:endParaRPr lang="en-US" sz="13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300" dirty="0"/>
              <a:t>Jos </a:t>
            </a:r>
            <a:r>
              <a:rPr lang="en-US" sz="1300" dirty="0" err="1"/>
              <a:t>taas</a:t>
            </a:r>
            <a:r>
              <a:rPr lang="en-US" sz="1300" dirty="0"/>
              <a:t> </a:t>
            </a:r>
            <a:r>
              <a:rPr lang="en-US" sz="1300" dirty="0" err="1"/>
              <a:t>tulkitsemme</a:t>
            </a:r>
            <a:r>
              <a:rPr lang="en-US" sz="1300" dirty="0"/>
              <a:t> </a:t>
            </a:r>
            <a:r>
              <a:rPr lang="en-US" sz="1300" dirty="0" err="1"/>
              <a:t>tilanteen</a:t>
            </a:r>
            <a:r>
              <a:rPr lang="en-US" sz="1300" dirty="0"/>
              <a:t> </a:t>
            </a:r>
            <a:r>
              <a:rPr lang="en-US" sz="1300" dirty="0" err="1"/>
              <a:t>potentiaaliseksi</a:t>
            </a:r>
            <a:r>
              <a:rPr lang="en-US" sz="1300" dirty="0"/>
              <a:t> </a:t>
            </a:r>
            <a:r>
              <a:rPr lang="en-US" sz="1300" dirty="0" err="1"/>
              <a:t>uhaksi</a:t>
            </a:r>
            <a:r>
              <a:rPr lang="en-US" sz="1300" dirty="0"/>
              <a:t>, </a:t>
            </a:r>
            <a:r>
              <a:rPr lang="en-US" sz="1300" dirty="0" err="1"/>
              <a:t>saatamme</a:t>
            </a:r>
            <a:r>
              <a:rPr lang="en-US" sz="1300" dirty="0"/>
              <a:t> </a:t>
            </a:r>
            <a:r>
              <a:rPr lang="en-US" sz="1300" dirty="0" err="1"/>
              <a:t>ylivireytyä</a:t>
            </a:r>
            <a:r>
              <a:rPr lang="en-US" sz="1300" dirty="0"/>
              <a:t>, </a:t>
            </a:r>
            <a:r>
              <a:rPr lang="en-US" sz="1300" dirty="0" err="1"/>
              <a:t>mikä</a:t>
            </a:r>
            <a:r>
              <a:rPr lang="en-US" sz="1300" dirty="0"/>
              <a:t> </a:t>
            </a:r>
            <a:r>
              <a:rPr lang="en-US" sz="1300" dirty="0" err="1"/>
              <a:t>voi</a:t>
            </a:r>
            <a:r>
              <a:rPr lang="en-US" sz="1300" dirty="0"/>
              <a:t> </a:t>
            </a:r>
            <a:r>
              <a:rPr lang="en-US" sz="1300" dirty="0" err="1"/>
              <a:t>tuntua</a:t>
            </a:r>
            <a:r>
              <a:rPr lang="en-US" sz="1300" dirty="0"/>
              <a:t> </a:t>
            </a:r>
            <a:r>
              <a:rPr lang="en-US" sz="1300" dirty="0" err="1"/>
              <a:t>epämiellyttävältä</a:t>
            </a:r>
            <a:r>
              <a:rPr lang="en-US" sz="1300" dirty="0"/>
              <a:t> ja </a:t>
            </a:r>
            <a:r>
              <a:rPr lang="en-US" sz="1300" dirty="0" err="1"/>
              <a:t>pelottavalta</a:t>
            </a:r>
            <a:r>
              <a:rPr lang="en-US" sz="1300" dirty="0"/>
              <a:t> (</a:t>
            </a:r>
            <a:r>
              <a:rPr lang="en-US" sz="1300" dirty="0" err="1"/>
              <a:t>ellei</a:t>
            </a:r>
            <a:r>
              <a:rPr lang="en-US" sz="1300" dirty="0"/>
              <a:t> </a:t>
            </a:r>
            <a:r>
              <a:rPr lang="en-US" sz="1300" dirty="0" err="1"/>
              <a:t>tällaisia</a:t>
            </a:r>
            <a:r>
              <a:rPr lang="en-US" sz="1300" dirty="0"/>
              <a:t> </a:t>
            </a:r>
            <a:r>
              <a:rPr lang="en-US" sz="1300" dirty="0" err="1"/>
              <a:t>tuntemuksia</a:t>
            </a:r>
            <a:r>
              <a:rPr lang="en-US" sz="1300" dirty="0"/>
              <a:t> ole </a:t>
            </a:r>
            <a:r>
              <a:rPr lang="en-US" sz="1300" dirty="0" err="1"/>
              <a:t>tottunut</a:t>
            </a:r>
            <a:r>
              <a:rPr lang="en-US" sz="1300" dirty="0"/>
              <a:t> </a:t>
            </a:r>
            <a:r>
              <a:rPr lang="en-US" sz="1300" dirty="0" err="1"/>
              <a:t>kohtaamaan</a:t>
            </a:r>
            <a:r>
              <a:rPr lang="en-US" sz="1300" dirty="0"/>
              <a:t> ja </a:t>
            </a:r>
            <a:r>
              <a:rPr lang="en-US" sz="1300" dirty="0" err="1"/>
              <a:t>luottamaan</a:t>
            </a:r>
            <a:r>
              <a:rPr lang="en-US" sz="1300" dirty="0"/>
              <a:t> </a:t>
            </a:r>
            <a:r>
              <a:rPr lang="en-US" sz="1300" dirty="0" err="1"/>
              <a:t>siihen</a:t>
            </a:r>
            <a:r>
              <a:rPr lang="en-US" sz="1300" dirty="0"/>
              <a:t>, </a:t>
            </a:r>
            <a:r>
              <a:rPr lang="en-US" sz="1300" dirty="0" err="1"/>
              <a:t>että</a:t>
            </a:r>
            <a:r>
              <a:rPr lang="en-US" sz="1300" dirty="0"/>
              <a:t> </a:t>
            </a:r>
            <a:r>
              <a:rPr lang="en-US" sz="1300" dirty="0" err="1"/>
              <a:t>ylivireyskin</a:t>
            </a:r>
            <a:r>
              <a:rPr lang="en-US" sz="1300" dirty="0"/>
              <a:t> </a:t>
            </a:r>
            <a:r>
              <a:rPr lang="en-US" sz="1300" dirty="0" err="1"/>
              <a:t>menee</a:t>
            </a:r>
            <a:r>
              <a:rPr lang="en-US" sz="1300" dirty="0"/>
              <a:t> </a:t>
            </a:r>
            <a:r>
              <a:rPr lang="en-US" sz="1300" dirty="0" err="1"/>
              <a:t>vähitellen</a:t>
            </a:r>
            <a:r>
              <a:rPr lang="en-US" sz="1300" dirty="0"/>
              <a:t> </a:t>
            </a:r>
            <a:r>
              <a:rPr lang="en-US" sz="1300" dirty="0" err="1"/>
              <a:t>ohi</a:t>
            </a:r>
            <a:r>
              <a:rPr lang="en-US" sz="1300" dirty="0"/>
              <a:t> ja </a:t>
            </a:r>
            <a:r>
              <a:rPr lang="en-US" sz="1300" dirty="0" err="1"/>
              <a:t>olo</a:t>
            </a:r>
            <a:r>
              <a:rPr lang="en-US" sz="1300" dirty="0"/>
              <a:t> </a:t>
            </a:r>
            <a:r>
              <a:rPr lang="en-US" sz="1300" dirty="0" err="1"/>
              <a:t>rauhoittuu</a:t>
            </a:r>
            <a:r>
              <a:rPr lang="en-US" sz="1300" dirty="0"/>
              <a:t>, </a:t>
            </a:r>
            <a:r>
              <a:rPr lang="en-US" sz="1300" dirty="0" err="1"/>
              <a:t>useimmiten</a:t>
            </a:r>
            <a:r>
              <a:rPr lang="en-US" sz="1300" dirty="0"/>
              <a:t> </a:t>
            </a:r>
            <a:r>
              <a:rPr lang="en-US" sz="1300" dirty="0" err="1"/>
              <a:t>itsestään</a:t>
            </a:r>
            <a:endParaRPr lang="en-US" sz="1300" dirty="0"/>
          </a:p>
        </p:txBody>
      </p:sp>
      <p:pic>
        <p:nvPicPr>
          <p:cNvPr id="1026" name="Picture 2" descr="Vireystilan tunnistaminen ja säätely – Kehon Äärellä">
            <a:extLst>
              <a:ext uri="{FF2B5EF4-FFF2-40B4-BE49-F238E27FC236}">
                <a16:creationId xmlns:a16="http://schemas.microsoft.com/office/drawing/2014/main" id="{2AC72BF6-1FAF-9809-8202-A6E85B093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7672" y="755593"/>
            <a:ext cx="6389346" cy="5356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5" name="Group 1030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Rectangle 1032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09555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F5D8F"/>
            </a:gs>
            <a:gs pos="53000">
              <a:srgbClr val="0094A1"/>
            </a:gs>
            <a:gs pos="100000">
              <a:srgbClr val="EFD847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BB5879B9-28A1-BEAB-CC4B-E4377B47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28" y="6302360"/>
            <a:ext cx="1104905" cy="20513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078845ED-D081-EE39-880D-57E4F723C0C0}"/>
              </a:ext>
            </a:extLst>
          </p:cNvPr>
          <p:cNvSpPr txBox="1"/>
          <p:nvPr/>
        </p:nvSpPr>
        <p:spPr>
          <a:xfrm>
            <a:off x="10597367" y="6220259"/>
            <a:ext cx="110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b="1" dirty="0">
                <a:solidFill>
                  <a:srgbClr val="F7F6F2"/>
                </a:solidFill>
                <a:latin typeface="Montserrat" panose="00000500000000000000" pitchFamily="50" charset="0"/>
              </a:rPr>
              <a:t>sotek.fi</a:t>
            </a:r>
            <a:endParaRPr lang="en-GB" b="1" dirty="0">
              <a:solidFill>
                <a:srgbClr val="F7F6F2"/>
              </a:solidFill>
              <a:latin typeface="Montserrat" panose="00000500000000000000" pitchFamily="50" charset="0"/>
            </a:endParaRPr>
          </a:p>
        </p:txBody>
      </p:sp>
      <p:pic>
        <p:nvPicPr>
          <p:cNvPr id="10" name="Kuva 9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853D100-53F0-E7E1-9D8F-6ECACC154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15" y="488771"/>
            <a:ext cx="833688" cy="608509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8A805D15-E8F8-B00C-BB0B-6E42DA2AE96D}"/>
              </a:ext>
            </a:extLst>
          </p:cNvPr>
          <p:cNvSpPr txBox="1"/>
          <p:nvPr/>
        </p:nvSpPr>
        <p:spPr>
          <a:xfrm>
            <a:off x="2143760" y="2659559"/>
            <a:ext cx="7904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Jännäbingo</a:t>
            </a:r>
          </a:p>
        </p:txBody>
      </p:sp>
    </p:spTree>
    <p:extLst>
      <p:ext uri="{BB962C8B-B14F-4D97-AF65-F5344CB8AC3E}">
        <p14:creationId xmlns:p14="http://schemas.microsoft.com/office/powerpoint/2010/main" val="70994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1DD4BF66-8CB8-78D0-A933-F5043D6837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6" r="3544" b="-6"/>
          <a:stretch/>
        </p:blipFill>
        <p:spPr>
          <a:xfrm>
            <a:off x="-1735006" y="0"/>
            <a:ext cx="7369903" cy="6880857"/>
          </a:xfrm>
          <a:prstGeom prst="parallelogram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AF6E95AB-99B4-ED3D-3632-31B3BB8E0402}"/>
              </a:ext>
            </a:extLst>
          </p:cNvPr>
          <p:cNvSpPr txBox="1"/>
          <p:nvPr/>
        </p:nvSpPr>
        <p:spPr>
          <a:xfrm>
            <a:off x="5634896" y="2386062"/>
            <a:ext cx="4452941" cy="38421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Uudet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haasteelliseksi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koetut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tilanteet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Esillä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olo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myös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myönteiset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tapahtumat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Juhlat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Tutut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tilanteet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tauon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jälkeen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syksy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esim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Kouluissa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jännittävää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aikaa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Vuorovaikutustilanteet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Arkitilanteissa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ruokailut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yleisissä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wc:ssä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käynnit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Omia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jäsentymättömiä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oloja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tunnistamatonta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jännittämistä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saatetaan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koettaa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hallita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ulkoisella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toiminnalla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esim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Vimmattu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siivoaminen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ennen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vieraiden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saapumista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Jännittävien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tilanteiden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välttäminen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CFA037BD-556F-B0AF-4EEB-F13E849AF38D}"/>
              </a:ext>
            </a:extLst>
          </p:cNvPr>
          <p:cNvSpPr txBox="1"/>
          <p:nvPr/>
        </p:nvSpPr>
        <p:spPr>
          <a:xfrm>
            <a:off x="5634897" y="1008919"/>
            <a:ext cx="5569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rgbClr val="0094A1"/>
                </a:solidFill>
                <a:latin typeface="Montserrat Bold" pitchFamily="2" charset="0"/>
              </a:rPr>
              <a:t>Jännittämistä aiheuttavat tilanteet 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0A52F9F5-98F2-43D6-D7D2-0DE20EA05E3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02984" y="6228206"/>
            <a:ext cx="391532" cy="37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15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ruutu 5">
            <a:extLst>
              <a:ext uri="{FF2B5EF4-FFF2-40B4-BE49-F238E27FC236}">
                <a16:creationId xmlns:a16="http://schemas.microsoft.com/office/drawing/2014/main" id="{CFA037BD-556F-B0AF-4EEB-F13E849AF38D}"/>
              </a:ext>
            </a:extLst>
          </p:cNvPr>
          <p:cNvSpPr txBox="1"/>
          <p:nvPr/>
        </p:nvSpPr>
        <p:spPr>
          <a:xfrm>
            <a:off x="876693" y="741391"/>
            <a:ext cx="10411417" cy="161620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Mitä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koulu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ja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muut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yheisöt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voivat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tehdä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jännitämiseen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liittyen</a:t>
            </a:r>
            <a:r>
              <a:rPr lang="en-US" sz="3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  <a:endParaRPr lang="en-US" sz="3200" dirty="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AF6E95AB-99B4-ED3D-3632-31B3BB8E0402}"/>
              </a:ext>
            </a:extLst>
          </p:cNvPr>
          <p:cNvSpPr txBox="1"/>
          <p:nvPr/>
        </p:nvSpPr>
        <p:spPr>
          <a:xfrm>
            <a:off x="876693" y="2533476"/>
            <a:ext cx="3455821" cy="3447832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grpSp>
        <p:nvGrpSpPr>
          <p:cNvPr id="1035" name="Group 1030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6" name="Rectangle 1032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kstiruutu 3">
            <a:extLst>
              <a:ext uri="{FF2B5EF4-FFF2-40B4-BE49-F238E27FC236}">
                <a16:creationId xmlns:a16="http://schemas.microsoft.com/office/drawing/2014/main" id="{64924A3A-58BF-04E9-B17C-84B83C2F7871}"/>
              </a:ext>
            </a:extLst>
          </p:cNvPr>
          <p:cNvSpPr txBox="1"/>
          <p:nvPr/>
        </p:nvSpPr>
        <p:spPr>
          <a:xfrm>
            <a:off x="977462" y="2215056"/>
            <a:ext cx="9971690" cy="3520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Hyväksymään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jännittämisen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normaalina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yleisenä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ilmiönä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"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Ihmettelemään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miksi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jännitys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saisi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näkyä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"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Kyseenalaistamaan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hyvän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esiintymistaidon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vaatimus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Hyväksymään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ettei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kaikissa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ammateissa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tarvitse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esiintyä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sen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sijaan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vuorovaikutustaitoja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tarvitaan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Kummastelemaan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miksi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vuorovaikutustaitoja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harjoitellaan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niin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yksipuoleisesti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(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esiintymistaidot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yleisötaidot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kertomistaidot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ja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kuuntelutaidot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jakamistaito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sekä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vastaanottamistaito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28575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Tukea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eri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osapuolia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tulemaan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sinuiksi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jännittämisen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kanssa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2117041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F5D8F"/>
            </a:gs>
            <a:gs pos="53000">
              <a:srgbClr val="0094A1"/>
            </a:gs>
            <a:gs pos="100000">
              <a:srgbClr val="EFD847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>
            <a:extLst>
              <a:ext uri="{FF2B5EF4-FFF2-40B4-BE49-F238E27FC236}">
                <a16:creationId xmlns:a16="http://schemas.microsoft.com/office/drawing/2014/main" id="{BB5879B9-28A1-BEAB-CC4B-E4377B475B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28" y="6302360"/>
            <a:ext cx="1104905" cy="205130"/>
          </a:xfrm>
          <a:prstGeom prst="rect">
            <a:avLst/>
          </a:prstGeom>
        </p:spPr>
      </p:pic>
      <p:sp>
        <p:nvSpPr>
          <p:cNvPr id="7" name="Tekstiruutu 6">
            <a:extLst>
              <a:ext uri="{FF2B5EF4-FFF2-40B4-BE49-F238E27FC236}">
                <a16:creationId xmlns:a16="http://schemas.microsoft.com/office/drawing/2014/main" id="{078845ED-D081-EE39-880D-57E4F723C0C0}"/>
              </a:ext>
            </a:extLst>
          </p:cNvPr>
          <p:cNvSpPr txBox="1"/>
          <p:nvPr/>
        </p:nvSpPr>
        <p:spPr>
          <a:xfrm>
            <a:off x="10597367" y="6220259"/>
            <a:ext cx="110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b="1" dirty="0">
                <a:solidFill>
                  <a:srgbClr val="F7F6F2"/>
                </a:solidFill>
                <a:latin typeface="Montserrat" panose="00000500000000000000" pitchFamily="50" charset="0"/>
              </a:rPr>
              <a:t>sotek.fi</a:t>
            </a:r>
            <a:endParaRPr lang="en-GB" b="1" dirty="0">
              <a:solidFill>
                <a:srgbClr val="F7F6F2"/>
              </a:solidFill>
              <a:latin typeface="Montserrat" panose="00000500000000000000" pitchFamily="50" charset="0"/>
            </a:endParaRPr>
          </a:p>
        </p:txBody>
      </p:sp>
      <p:pic>
        <p:nvPicPr>
          <p:cNvPr id="10" name="Kuva 9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5853D100-53F0-E7E1-9D8F-6ECACC154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15" y="488771"/>
            <a:ext cx="833688" cy="608509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8A805D15-E8F8-B00C-BB0B-6E42DA2AE96D}"/>
              </a:ext>
            </a:extLst>
          </p:cNvPr>
          <p:cNvSpPr txBox="1"/>
          <p:nvPr/>
        </p:nvSpPr>
        <p:spPr>
          <a:xfrm>
            <a:off x="2143759" y="2659559"/>
            <a:ext cx="7904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 Bold" pitchFamily="2" charset="0"/>
              </a:rPr>
              <a:t>Kiitos!</a:t>
            </a:r>
          </a:p>
        </p:txBody>
      </p:sp>
      <p:pic>
        <p:nvPicPr>
          <p:cNvPr id="12" name="Kuva 11" descr="Kuva, joka sisältää kohteen teksti, Fontti, Grafiikka, graafinen suunnittelu&#10;&#10;Kuvaus luotu automaattisesti">
            <a:extLst>
              <a:ext uri="{FF2B5EF4-FFF2-40B4-BE49-F238E27FC236}">
                <a16:creationId xmlns:a16="http://schemas.microsoft.com/office/drawing/2014/main" id="{2F7C60E8-572D-91BC-2E7E-667EF6378B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710" y="5242046"/>
            <a:ext cx="1040579" cy="126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99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348</Words>
  <Application>Microsoft Office PowerPoint</Application>
  <PresentationFormat>Laajakuva</PresentationFormat>
  <Paragraphs>47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Montserrat Bold</vt:lpstr>
      <vt:lpstr>Source Sans Pro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Elsi Lammila</dc:creator>
  <cp:lastModifiedBy>Sirola Sannaleena</cp:lastModifiedBy>
  <cp:revision>15</cp:revision>
  <dcterms:created xsi:type="dcterms:W3CDTF">2022-10-12T09:55:06Z</dcterms:created>
  <dcterms:modified xsi:type="dcterms:W3CDTF">2023-11-16T10:01:08Z</dcterms:modified>
</cp:coreProperties>
</file>