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5" r:id="rId5"/>
    <p:sldId id="260" r:id="rId6"/>
    <p:sldId id="261" r:id="rId7"/>
    <p:sldId id="258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4" clrIdx="0">
    <p:extLst/>
  </p:cmAuthor>
  <p:cmAuthor id="2" name="Paula Degerman" initials="PD [2]" lastIdx="0" clrIdx="1">
    <p:extLst/>
  </p:cmAuthor>
  <p:cmAuthor id="3" name="Paula Degerman" initials="PD [3]" lastIdx="0" clrIdx="2">
    <p:extLst/>
  </p:cmAuthor>
  <p:cmAuthor id="4" name="Paula Degerman" initials="PD [4]" lastIdx="1" clrIdx="3">
    <p:extLst/>
  </p:cmAuthor>
  <p:cmAuthor id="5" name="Holm-Willberg" initials="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6"/>
    <p:restoredTop sz="94674"/>
  </p:normalViewPr>
  <p:slideViewPr>
    <p:cSldViewPr snapToGrid="0" snapToObjects="1">
      <p:cViewPr>
        <p:scale>
          <a:sx n="83" d="100"/>
          <a:sy n="83" d="100"/>
        </p:scale>
        <p:origin x="-72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4260-AA6C-BA4F-B576-20A266E3F072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46FB-A63F-CB42-8BA8-2BA4D3348F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7162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246FB-A63F-CB42-8BA8-2BA4D3348FF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3756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90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395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8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236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427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242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597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647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19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409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673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BDBB-990C-4640-A20A-F8C20DA46A46}" type="datetimeFigureOut">
              <a:rPr lang="fi-FI" smtClean="0"/>
              <a:pPr/>
              <a:t>28.10.2017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323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7</a:t>
            </a:r>
            <a:r>
              <a:rPr lang="fi-FI" dirty="0" smtClean="0"/>
              <a:t>. Tarkkaavaisuus</a:t>
            </a:r>
            <a:br>
              <a:rPr lang="fi-FI" dirty="0" smtClean="0"/>
            </a:b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669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Määritelmä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huomion</a:t>
            </a:r>
            <a:r>
              <a:rPr lang="fi-FI" dirty="0"/>
              <a:t> </a:t>
            </a:r>
            <a:r>
              <a:rPr lang="fi-FI" b="1" dirty="0"/>
              <a:t>keskittämistä</a:t>
            </a:r>
            <a:r>
              <a:rPr lang="fi-FI" dirty="0"/>
              <a:t> joihinkin asioihin, jolloin muut asiat jäävät huomiotta</a:t>
            </a:r>
          </a:p>
          <a:p>
            <a:pPr lvl="0"/>
            <a:r>
              <a:rPr lang="fi-FI" dirty="0"/>
              <a:t>kohteena ulkomaailman </a:t>
            </a:r>
            <a:r>
              <a:rPr lang="fi-FI" b="1" dirty="0"/>
              <a:t>ärsykkeet</a:t>
            </a:r>
            <a:r>
              <a:rPr lang="fi-FI" dirty="0"/>
              <a:t> tai </a:t>
            </a:r>
            <a:r>
              <a:rPr lang="fi-FI" b="1" dirty="0"/>
              <a:t>mielensisäiset</a:t>
            </a:r>
            <a:r>
              <a:rPr lang="fi-FI" dirty="0"/>
              <a:t> asiat</a:t>
            </a:r>
          </a:p>
          <a:p>
            <a:r>
              <a:rPr lang="fi-FI" b="1" dirty="0" smtClean="0"/>
              <a:t>tehostaa</a:t>
            </a:r>
            <a:r>
              <a:rPr lang="fi-FI" dirty="0" smtClean="0"/>
              <a:t> </a:t>
            </a:r>
            <a:r>
              <a:rPr lang="fi-FI" dirty="0"/>
              <a:t>sen kohteena olevien asioiden </a:t>
            </a:r>
            <a:r>
              <a:rPr lang="fi-FI" dirty="0" smtClean="0"/>
              <a:t>käsittelyä</a:t>
            </a:r>
          </a:p>
          <a:p>
            <a:pPr lvl="0"/>
            <a:r>
              <a:rPr lang="fi-FI" b="1" dirty="0"/>
              <a:t>t</a:t>
            </a:r>
            <a:r>
              <a:rPr lang="fi-FI" b="1" dirty="0" smtClean="0"/>
              <a:t>ahatonta</a:t>
            </a:r>
            <a:r>
              <a:rPr lang="fi-FI" dirty="0" smtClean="0"/>
              <a:t> tai </a:t>
            </a:r>
            <a:r>
              <a:rPr lang="fi-FI" b="1" dirty="0" smtClean="0"/>
              <a:t>tahdonalaista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Valikoiva tarkkaavaisuus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prosessi, jossa tietoiseen käsittelyyn </a:t>
            </a:r>
            <a:r>
              <a:rPr lang="fi-FI" b="1" dirty="0"/>
              <a:t>valitaan aktiivisesti </a:t>
            </a:r>
            <a:r>
              <a:rPr lang="fi-FI" dirty="0"/>
              <a:t>jotain tietoa ja muu tieto jätetään huomioimatta </a:t>
            </a:r>
          </a:p>
          <a:p>
            <a:pPr lvl="0"/>
            <a:r>
              <a:rPr lang="fi-FI" dirty="0" smtClean="0"/>
              <a:t>tarkoituksellista </a:t>
            </a:r>
            <a:r>
              <a:rPr lang="fi-FI" b="1" dirty="0" smtClean="0"/>
              <a:t>keskittymistä</a:t>
            </a:r>
            <a:r>
              <a:rPr lang="fi-FI" dirty="0" smtClean="0"/>
              <a:t> tiettyyn asiaan</a:t>
            </a:r>
          </a:p>
          <a:p>
            <a:pPr lvl="0"/>
            <a:r>
              <a:rPr lang="fi-FI" dirty="0"/>
              <a:t>t</a:t>
            </a:r>
            <a:r>
              <a:rPr lang="fi-FI" dirty="0" smtClean="0"/>
              <a:t>utkittu mm. </a:t>
            </a:r>
            <a:r>
              <a:rPr lang="fi-FI" b="1" dirty="0" err="1"/>
              <a:t>d</a:t>
            </a:r>
            <a:r>
              <a:rPr lang="fi-FI" b="1" dirty="0" err="1" smtClean="0"/>
              <a:t>ikoottisen</a:t>
            </a:r>
            <a:r>
              <a:rPr lang="fi-FI" b="1" dirty="0" smtClean="0"/>
              <a:t> kuuntelun kokeilla </a:t>
            </a:r>
            <a:r>
              <a:rPr lang="fi-FI" dirty="0" smtClean="0"/>
              <a:t>(esim. </a:t>
            </a:r>
            <a:r>
              <a:rPr lang="fi-FI" dirty="0" err="1" smtClean="0"/>
              <a:t>Cherry</a:t>
            </a:r>
            <a:r>
              <a:rPr lang="fi-FI" dirty="0" smtClean="0"/>
              <a:t>)</a:t>
            </a:r>
          </a:p>
          <a:p>
            <a:pPr lvl="1"/>
            <a:r>
              <a:rPr lang="fi-FI" sz="2800" dirty="0"/>
              <a:t>→ </a:t>
            </a:r>
            <a:r>
              <a:rPr lang="fi-FI" sz="2800" dirty="0" smtClean="0"/>
              <a:t>tulosten selitys mm. </a:t>
            </a:r>
            <a:r>
              <a:rPr lang="fi-FI" sz="2800" b="1" dirty="0" smtClean="0"/>
              <a:t>suodatin</a:t>
            </a:r>
            <a:r>
              <a:rPr lang="fi-FI" sz="2800" dirty="0" smtClean="0"/>
              <a:t>- ja </a:t>
            </a:r>
            <a:r>
              <a:rPr lang="fi-FI" sz="2800" b="1" dirty="0" smtClean="0"/>
              <a:t>suodatinvaimennusteorioilla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958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2" t="15125" r="3488" b="8783"/>
          <a:stretch/>
        </p:blipFill>
        <p:spPr>
          <a:xfrm>
            <a:off x="1494503" y="1027906"/>
            <a:ext cx="9202993" cy="48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3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suodatinteoria</a:t>
            </a:r>
            <a:r>
              <a:rPr lang="fi-FI" dirty="0"/>
              <a:t> (</a:t>
            </a:r>
            <a:r>
              <a:rPr lang="fi-FI" dirty="0" err="1"/>
              <a:t>Broadbent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iedonkäsittelyjärjestelmässä suodatin, joka valikoi vain tarkkaillut ärsykkeet jatkokäsittelyyn </a:t>
            </a:r>
          </a:p>
          <a:p>
            <a:pPr lvl="1"/>
            <a:r>
              <a:rPr lang="fi-FI" dirty="0"/>
              <a:t>→ </a:t>
            </a:r>
            <a:r>
              <a:rPr lang="fi-FI" dirty="0" smtClean="0"/>
              <a:t>tarkkaillut ärsykkeet voidaan havaita</a:t>
            </a:r>
            <a:r>
              <a:rPr lang="fi-FI" dirty="0"/>
              <a:t> </a:t>
            </a:r>
            <a:r>
              <a:rPr lang="fi-FI" dirty="0" smtClean="0"/>
              <a:t>ja tunnistaa </a:t>
            </a:r>
            <a:endParaRPr lang="fi-FI" dirty="0"/>
          </a:p>
          <a:p>
            <a:pPr lvl="1"/>
            <a:r>
              <a:rPr lang="fi-FI" dirty="0"/>
              <a:t>k</a:t>
            </a:r>
            <a:r>
              <a:rPr lang="fi-FI" dirty="0" smtClean="0"/>
              <a:t>ritiikki: ei selitä, miksi myös ei-tarkkailtuja ärsykkeitä tunnistetaan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0064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suodatinvaimennusteoria</a:t>
            </a:r>
            <a:r>
              <a:rPr lang="fi-FI" dirty="0"/>
              <a:t> (</a:t>
            </a:r>
            <a:r>
              <a:rPr lang="fi-FI" dirty="0" err="1"/>
              <a:t>Treisman</a:t>
            </a:r>
            <a:r>
              <a:rPr lang="fi-FI" dirty="0"/>
              <a:t>)</a:t>
            </a:r>
          </a:p>
          <a:p>
            <a:pPr lvl="1"/>
            <a:r>
              <a:rPr lang="fi-FI" dirty="0" smtClean="0"/>
              <a:t>suodatin </a:t>
            </a:r>
            <a:r>
              <a:rPr lang="fi-FI" dirty="0"/>
              <a:t>vain heikentää ei-tarkkailtujen ärsykkeiden käsittelyä</a:t>
            </a:r>
          </a:p>
          <a:p>
            <a:pPr lvl="1"/>
            <a:r>
              <a:rPr lang="fi-FI" dirty="0"/>
              <a:t>→ </a:t>
            </a:r>
            <a:r>
              <a:rPr lang="fi-FI" dirty="0" smtClean="0"/>
              <a:t>myös tärkeät </a:t>
            </a:r>
            <a:r>
              <a:rPr lang="fi-FI" dirty="0"/>
              <a:t>ei-tarkkaillut ärsykkeet </a:t>
            </a:r>
            <a:r>
              <a:rPr lang="fi-FI" dirty="0" smtClean="0"/>
              <a:t>voivat päästä tietoiseen käsittelyyn, jolloin ne voidaan tunnistaa</a:t>
            </a:r>
            <a:endParaRPr lang="fi-FI" dirty="0"/>
          </a:p>
          <a:p>
            <a:pPr lvl="1"/>
            <a:r>
              <a:rPr lang="fi-FI" dirty="0"/>
              <a:t>k</a:t>
            </a:r>
            <a:r>
              <a:rPr lang="fi-FI" dirty="0" smtClean="0"/>
              <a:t>ritiikki: perustuu tutkimuksiin, joissa tarkkaavaisuuden kontrollointi puutteellista?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00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Jaettu tarkkaavaisuus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prosessi, jossa kahta tai useampaa asiaa pyritään tarkkailemaan </a:t>
            </a:r>
            <a:r>
              <a:rPr lang="fi-FI" dirty="0" smtClean="0"/>
              <a:t>samanaikaisesti (</a:t>
            </a:r>
            <a:r>
              <a:rPr lang="fi-FI" b="1" dirty="0" err="1" smtClean="0"/>
              <a:t>multi-tasking</a:t>
            </a:r>
            <a:r>
              <a:rPr lang="fi-FI" dirty="0" smtClean="0"/>
              <a:t>)</a:t>
            </a:r>
            <a:endParaRPr lang="fi-FI" dirty="0"/>
          </a:p>
          <a:p>
            <a:pPr lvl="0"/>
            <a:r>
              <a:rPr lang="fi-FI" b="1" dirty="0"/>
              <a:t>resurssiteoriat</a:t>
            </a:r>
          </a:p>
          <a:p>
            <a:pPr lvl="1"/>
            <a:r>
              <a:rPr lang="fi-FI" dirty="0" smtClean="0"/>
              <a:t>aivoissa rajallinen </a:t>
            </a:r>
            <a:r>
              <a:rPr lang="fi-FI" dirty="0"/>
              <a:t>varasto </a:t>
            </a:r>
            <a:r>
              <a:rPr lang="fi-FI" dirty="0" smtClean="0"/>
              <a:t>tarkkaavaisuusresursseja</a:t>
            </a:r>
          </a:p>
          <a:p>
            <a:pPr lvl="2"/>
            <a:r>
              <a:rPr lang="fi-FI" dirty="0" smtClean="0"/>
              <a:t>voidaan </a:t>
            </a:r>
            <a:r>
              <a:rPr lang="fi-FI" dirty="0"/>
              <a:t>jakaa tehtävien </a:t>
            </a:r>
            <a:r>
              <a:rPr lang="fi-FI" dirty="0" smtClean="0"/>
              <a:t>kesken </a:t>
            </a:r>
            <a:endParaRPr lang="fi-FI" dirty="0"/>
          </a:p>
          <a:p>
            <a:pPr lvl="2"/>
            <a:r>
              <a:rPr lang="fi-FI" dirty="0"/>
              <a:t>tehtäväsuorituksen onnistuminen riippuu siitä, kuinka paljon resursseja osatehtävät vaativat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ritiikki: tehtävien vaikeustason lisääminen ei aina johda tehtäväsuorituksen laskuun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9704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Tarkkaavaisuuden häiriöt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 err="1"/>
              <a:t>Neglect</a:t>
            </a:r>
            <a:endParaRPr lang="fi-FI" b="1" dirty="0"/>
          </a:p>
          <a:p>
            <a:pPr lvl="1"/>
            <a:r>
              <a:rPr lang="fi-FI" dirty="0"/>
              <a:t>etenkin oikean aivopuoliskon </a:t>
            </a:r>
            <a:r>
              <a:rPr lang="fi-FI" dirty="0" smtClean="0"/>
              <a:t>vaurioitumiseen liittyvä huomioimattomuusoireyhtymä </a:t>
            </a:r>
            <a:r>
              <a:rPr lang="mr-IN" dirty="0" smtClean="0"/>
              <a:t>–</a:t>
            </a:r>
            <a:r>
              <a:rPr lang="fi-FI" dirty="0" smtClean="0"/>
              <a:t> ongelmia erityisesti tarkkaavaisuuden suuntaamisessa</a:t>
            </a:r>
          </a:p>
          <a:p>
            <a:pPr lvl="1"/>
            <a:r>
              <a:rPr lang="fi-FI" dirty="0" smtClean="0"/>
              <a:t>henkilö </a:t>
            </a:r>
            <a:r>
              <a:rPr lang="fi-FI" dirty="0"/>
              <a:t>ei kiinnitä huomiota vaurioituneen aivopuoliskon vastakkaisella puolella esiintyviin ärsykkeisiin</a:t>
            </a:r>
          </a:p>
          <a:p>
            <a:r>
              <a:rPr lang="fi-FI" b="1" dirty="0" smtClean="0"/>
              <a:t>ADHD</a:t>
            </a:r>
          </a:p>
          <a:p>
            <a:pPr lvl="1"/>
            <a:r>
              <a:rPr lang="fi-FI" dirty="0"/>
              <a:t>aktiivisuuden ja </a:t>
            </a:r>
            <a:r>
              <a:rPr lang="fi-FI" dirty="0" smtClean="0"/>
              <a:t>tarkkaavaisuuden häiriö</a:t>
            </a:r>
            <a:endParaRPr lang="fi-FI" dirty="0"/>
          </a:p>
          <a:p>
            <a:pPr lvl="1"/>
            <a:r>
              <a:rPr lang="fi-FI" dirty="0"/>
              <a:t>neurobiologinen </a:t>
            </a:r>
            <a:r>
              <a:rPr lang="fi-FI" dirty="0" smtClean="0"/>
              <a:t>kehityshäiriö –  voi liittyä </a:t>
            </a:r>
            <a:r>
              <a:rPr lang="fi-FI" dirty="0"/>
              <a:t>poikkeavuuksia </a:t>
            </a:r>
            <a:r>
              <a:rPr lang="fi-FI" dirty="0" smtClean="0"/>
              <a:t>esim. </a:t>
            </a:r>
            <a:r>
              <a:rPr lang="fi-FI" dirty="0"/>
              <a:t>otsalohkojen rakenteessa ja toiminnassa</a:t>
            </a:r>
          </a:p>
          <a:p>
            <a:pPr lvl="1"/>
            <a:r>
              <a:rPr lang="fi-FI" dirty="0"/>
              <a:t>pääasialliset oireet: tarkkaamattomuus, ylivilkkaus ja impulsiivisuus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640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226</Words>
  <Application>Microsoft Office PowerPoint</Application>
  <PresentationFormat>Mukautettu</PresentationFormat>
  <Paragraphs>35</Paragraphs>
  <Slides>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7. Tarkkaavaisuus </vt:lpstr>
      <vt:lpstr>Määritelmä</vt:lpstr>
      <vt:lpstr>Valikoiva tarkkaavaisuus</vt:lpstr>
      <vt:lpstr>Dia 4</vt:lpstr>
      <vt:lpstr>Dia 5</vt:lpstr>
      <vt:lpstr>Dia 6</vt:lpstr>
      <vt:lpstr>Jaettu tarkkaavaisuus</vt:lpstr>
      <vt:lpstr>Tarkkaavaisuuden häiriöt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 Degerman</dc:creator>
  <cp:lastModifiedBy>Kotikone</cp:lastModifiedBy>
  <cp:revision>110</cp:revision>
  <dcterms:created xsi:type="dcterms:W3CDTF">2016-04-22T12:08:07Z</dcterms:created>
  <dcterms:modified xsi:type="dcterms:W3CDTF">2017-10-28T09:21:02Z</dcterms:modified>
</cp:coreProperties>
</file>