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4" r:id="rId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>
        <p:scale>
          <a:sx n="50" d="100"/>
          <a:sy n="50" d="100"/>
        </p:scale>
        <p:origin x="-2196" y="-15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48A2A-C125-4546-AA69-422B4A7E5BE9}" type="datetimeFigureOut">
              <a:rPr lang="fi-FI" smtClean="0"/>
              <a:pPr/>
              <a:t>28.10.2017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92AD-313E-4C1B-8BE2-E858D09220E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50267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48A2A-C125-4546-AA69-422B4A7E5BE9}" type="datetimeFigureOut">
              <a:rPr lang="fi-FI" smtClean="0"/>
              <a:pPr/>
              <a:t>28.10.2017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92AD-313E-4C1B-8BE2-E858D09220E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625905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48A2A-C125-4546-AA69-422B4A7E5BE9}" type="datetimeFigureOut">
              <a:rPr lang="fi-FI" smtClean="0"/>
              <a:pPr/>
              <a:t>28.10.2017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92AD-313E-4C1B-8BE2-E858D09220E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217444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48A2A-C125-4546-AA69-422B4A7E5BE9}" type="datetimeFigureOut">
              <a:rPr lang="fi-FI" smtClean="0"/>
              <a:pPr/>
              <a:t>28.10.2017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92AD-313E-4C1B-8BE2-E858D09220E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898428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48A2A-C125-4546-AA69-422B4A7E5BE9}" type="datetimeFigureOut">
              <a:rPr lang="fi-FI" smtClean="0"/>
              <a:pPr/>
              <a:t>28.10.2017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92AD-313E-4C1B-8BE2-E858D09220E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388464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48A2A-C125-4546-AA69-422B4A7E5BE9}" type="datetimeFigureOut">
              <a:rPr lang="fi-FI" smtClean="0"/>
              <a:pPr/>
              <a:t>28.10.2017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92AD-313E-4C1B-8BE2-E858D09220E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158784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48A2A-C125-4546-AA69-422B4A7E5BE9}" type="datetimeFigureOut">
              <a:rPr lang="fi-FI" smtClean="0"/>
              <a:pPr/>
              <a:t>28.10.2017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92AD-313E-4C1B-8BE2-E858D09220E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74496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48A2A-C125-4546-AA69-422B4A7E5BE9}" type="datetimeFigureOut">
              <a:rPr lang="fi-FI" smtClean="0"/>
              <a:pPr/>
              <a:t>28.10.2017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92AD-313E-4C1B-8BE2-E858D09220E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416334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48A2A-C125-4546-AA69-422B4A7E5BE9}" type="datetimeFigureOut">
              <a:rPr lang="fi-FI" smtClean="0"/>
              <a:pPr/>
              <a:t>28.10.2017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92AD-313E-4C1B-8BE2-E858D09220E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4034605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48A2A-C125-4546-AA69-422B4A7E5BE9}" type="datetimeFigureOut">
              <a:rPr lang="fi-FI" smtClean="0"/>
              <a:pPr/>
              <a:t>28.10.2017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92AD-313E-4C1B-8BE2-E858D09220E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4147925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48A2A-C125-4546-AA69-422B4A7E5BE9}" type="datetimeFigureOut">
              <a:rPr lang="fi-FI" smtClean="0"/>
              <a:pPr/>
              <a:t>28.10.2017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92AD-313E-4C1B-8BE2-E858D09220E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55234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5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48A2A-C125-4546-AA69-422B4A7E5BE9}" type="datetimeFigureOut">
              <a:rPr lang="fi-FI" smtClean="0"/>
              <a:pPr/>
              <a:t>28.10.2017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992AD-313E-4C1B-8BE2-E858D09220E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657210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6. Havaitseminen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133741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b="1" dirty="0"/>
              <a:t>Aisti</a:t>
            </a:r>
            <a:r>
              <a:rPr lang="fi-FI" dirty="0"/>
              <a:t> = eliön kyky tehdä </a:t>
            </a:r>
            <a:r>
              <a:rPr lang="fi-FI" dirty="0" smtClean="0"/>
              <a:t>havaintoja</a:t>
            </a:r>
          </a:p>
          <a:p>
            <a:r>
              <a:rPr lang="fi-FI" b="1" dirty="0"/>
              <a:t>Aistiminen</a:t>
            </a:r>
            <a:r>
              <a:rPr lang="fi-FI" dirty="0"/>
              <a:t> = jonkin ärsykkeen vastaanottaminen aistinelimillä, kuten </a:t>
            </a:r>
            <a:r>
              <a:rPr lang="fi-FI" dirty="0" smtClean="0"/>
              <a:t>korvilla silmillä </a:t>
            </a:r>
            <a:r>
              <a:rPr lang="fi-FI" dirty="0"/>
              <a:t>tai </a:t>
            </a:r>
            <a:r>
              <a:rPr lang="fi-FI" dirty="0" smtClean="0"/>
              <a:t>iholla</a:t>
            </a:r>
          </a:p>
          <a:p>
            <a:r>
              <a:rPr lang="fi-FI" b="1" dirty="0"/>
              <a:t>Havaitseminen</a:t>
            </a:r>
            <a:r>
              <a:rPr lang="fi-FI" dirty="0"/>
              <a:t> = merkityksen ja tulkintojen antaminen aistinelinten vastaanottamalle </a:t>
            </a:r>
            <a:r>
              <a:rPr lang="fi-FI" dirty="0" smtClean="0"/>
              <a:t>tiedolle</a:t>
            </a:r>
            <a:endParaRPr lang="fi-FI" dirty="0"/>
          </a:p>
          <a:p>
            <a:r>
              <a:rPr lang="fi-FI" b="1" dirty="0" smtClean="0"/>
              <a:t>Havainto</a:t>
            </a:r>
            <a:r>
              <a:rPr lang="fi-FI" dirty="0" smtClean="0"/>
              <a:t> </a:t>
            </a:r>
            <a:r>
              <a:rPr lang="fi-FI" dirty="0"/>
              <a:t>= tulkinta, joka syntyy, kun aistien vastaanottamaa tietoa käsitellään </a:t>
            </a:r>
            <a:r>
              <a:rPr lang="fi-FI" dirty="0" smtClean="0"/>
              <a:t>aivoissa</a:t>
            </a:r>
          </a:p>
          <a:p>
            <a:r>
              <a:rPr lang="fi-FI" dirty="0"/>
              <a:t>Havaitsemme asioita aistitiedon ja aiempien kokemusten </a:t>
            </a:r>
            <a:r>
              <a:rPr lang="fi-FI" dirty="0" smtClean="0"/>
              <a:t>perusteella (muistot ja skeemat)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xmlns="" val="191270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644" t="16095" r="19404" b="18191"/>
          <a:stretch/>
        </p:blipFill>
        <p:spPr>
          <a:xfrm>
            <a:off x="1466850" y="571499"/>
            <a:ext cx="8787104" cy="547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806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Aistimisen ja havaitsemisen hermostollinen perusta 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/>
              <a:t>Aistinelin</a:t>
            </a:r>
            <a:r>
              <a:rPr lang="fi-FI" dirty="0"/>
              <a:t> = sellainen ihmisen kehon osa, joka vastaanottaa </a:t>
            </a:r>
            <a:r>
              <a:rPr lang="fi-FI" dirty="0" smtClean="0"/>
              <a:t>aistitietoa</a:t>
            </a:r>
          </a:p>
          <a:p>
            <a:r>
              <a:rPr lang="fi-FI" b="1" dirty="0"/>
              <a:t>Aistinreseptori</a:t>
            </a:r>
            <a:r>
              <a:rPr lang="fi-FI" dirty="0"/>
              <a:t> = solu, joka ottaa vastaan ärsykkeitä ja muuntaa ne </a:t>
            </a:r>
            <a:r>
              <a:rPr lang="fi-FI" dirty="0" smtClean="0"/>
              <a:t>hermoimpulsseiksi</a:t>
            </a:r>
          </a:p>
          <a:p>
            <a:r>
              <a:rPr lang="fi-FI" b="1" dirty="0"/>
              <a:t>Sensorinen tieto </a:t>
            </a:r>
            <a:r>
              <a:rPr lang="fi-FI" dirty="0"/>
              <a:t>= aisteihin tai aistimuksiin liittyvä </a:t>
            </a:r>
            <a:r>
              <a:rPr lang="fi-FI" dirty="0" smtClean="0"/>
              <a:t>tieto</a:t>
            </a:r>
          </a:p>
          <a:p>
            <a:r>
              <a:rPr lang="fi-FI" dirty="0" smtClean="0"/>
              <a:t>Aistinreseptorit muuttavat aistitiedon hermoimpulsseiksi, joiden avulla tieto kulkee hermoja pitkin aivoihin joko suoraan tai selkäytimen </a:t>
            </a:r>
            <a:r>
              <a:rPr lang="fi-FI" dirty="0" smtClean="0"/>
              <a:t>kautta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xmlns="" val="6382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Moniaistinen havaitseminen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Aistit eivät toimi toisistaan erillään</a:t>
            </a:r>
          </a:p>
          <a:p>
            <a:r>
              <a:rPr lang="fi-FI" b="1" dirty="0" smtClean="0"/>
              <a:t>Moniaistinen</a:t>
            </a:r>
            <a:r>
              <a:rPr lang="fi-FI" dirty="0" smtClean="0"/>
              <a:t> </a:t>
            </a:r>
            <a:r>
              <a:rPr lang="fi-FI" b="1" dirty="0"/>
              <a:t>havaitseminen</a:t>
            </a:r>
            <a:r>
              <a:rPr lang="fi-FI" dirty="0"/>
              <a:t> = havaitsemisessa hyödynnetään jatkuvasti useita aisteja </a:t>
            </a:r>
            <a:endParaRPr lang="fi-FI" dirty="0" smtClean="0"/>
          </a:p>
          <a:p>
            <a:pPr lvl="1"/>
            <a:r>
              <a:rPr lang="fi-FI" dirty="0" smtClean="0"/>
              <a:t>Moniaistisen </a:t>
            </a:r>
            <a:r>
              <a:rPr lang="fi-FI" dirty="0"/>
              <a:t>havaitsemisen tuottama kokonaishavainto on monipuolisempi, tarkempi ja nopeampi kuin yhden aistin avulla luotu havainto </a:t>
            </a:r>
          </a:p>
        </p:txBody>
      </p:sp>
    </p:spTree>
    <p:extLst>
      <p:ext uri="{BB962C8B-B14F-4D97-AF65-F5344CB8AC3E}">
        <p14:creationId xmlns:p14="http://schemas.microsoft.com/office/powerpoint/2010/main" xmlns="" val="190819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Kontekstin vaikutus havaintoihin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b="1" dirty="0"/>
              <a:t>Konteksti</a:t>
            </a:r>
            <a:r>
              <a:rPr lang="fi-FI" dirty="0"/>
              <a:t> = ympäristö ja olosuhteet, joissa havaitsemisen kohde </a:t>
            </a:r>
            <a:r>
              <a:rPr lang="fi-FI" dirty="0" smtClean="0"/>
              <a:t>on</a:t>
            </a:r>
          </a:p>
          <a:p>
            <a:r>
              <a:rPr lang="fi-FI" dirty="0" smtClean="0"/>
              <a:t>Skeemojen merkitys havaitsemiselle korostuu konteksteissa, jossa havainnon kohde on moniselitteinen tai kohteen havaitseminen on vaikeaa</a:t>
            </a:r>
            <a:r>
              <a:rPr lang="fi-FI" dirty="0" smtClean="0"/>
              <a:t>.</a:t>
            </a:r>
          </a:p>
          <a:p>
            <a:r>
              <a:rPr lang="fi-FI" dirty="0" smtClean="0"/>
              <a:t>Myös sisäiset </a:t>
            </a:r>
          </a:p>
          <a:p>
            <a:pPr>
              <a:buNone/>
            </a:pPr>
            <a:r>
              <a:rPr lang="fi-FI" dirty="0" smtClean="0"/>
              <a:t>	 - tunteet, sairaudet, tulkinta, yms.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xmlns="" val="31527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066800" y="209550"/>
            <a:ext cx="10058400" cy="630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418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154</Words>
  <Application>Microsoft Office PowerPoint</Application>
  <PresentationFormat>Mukautettu</PresentationFormat>
  <Paragraphs>20</Paragraphs>
  <Slides>7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8" baseType="lpstr">
      <vt:lpstr>Office Theme</vt:lpstr>
      <vt:lpstr>6. Havaitseminen</vt:lpstr>
      <vt:lpstr>Dia 2</vt:lpstr>
      <vt:lpstr>Dia 3</vt:lpstr>
      <vt:lpstr>Aistimisen ja havaitsemisen hermostollinen perusta </vt:lpstr>
      <vt:lpstr>Moniaistinen havaitseminen</vt:lpstr>
      <vt:lpstr>Kontekstin vaikutus havaintoihin</vt:lpstr>
      <vt:lpstr>Dia 7</vt:lpstr>
    </vt:vector>
  </TitlesOfParts>
  <Company>University of Helsinki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Havaitseminen</dc:title>
  <dc:creator>Åhs, Vesa A A</dc:creator>
  <cp:lastModifiedBy>Kotikone</cp:lastModifiedBy>
  <cp:revision>5</cp:revision>
  <dcterms:created xsi:type="dcterms:W3CDTF">2017-08-31T07:19:38Z</dcterms:created>
  <dcterms:modified xsi:type="dcterms:W3CDTF">2017-10-28T08:40:12Z</dcterms:modified>
</cp:coreProperties>
</file>