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3" r:id="rId6"/>
    <p:sldId id="262" r:id="rId7"/>
    <p:sldId id="260" r:id="rId8"/>
    <p:sldId id="26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261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74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102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1251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98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048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813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050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47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565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2000"/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16521-1681-47A1-89C4-12E79AEDFBE9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B5A48-212E-45F0-A415-C3FBDC837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913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y-CBtzAsWM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4y-CBtzAsWM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2.amk.fi/mater/viestinta_ja_media/ryhmatyotaidot/ryhmaen_jaesenten_rooleja_ja_tehtaeviae_12219.html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Ryhmäilmiö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72273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on ryhmä?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osallisuus (fyysinen, internet..)</a:t>
            </a:r>
          </a:p>
          <a:p>
            <a:r>
              <a:rPr lang="fi-FI" dirty="0" smtClean="0"/>
              <a:t>tunne</a:t>
            </a:r>
          </a:p>
          <a:p>
            <a:r>
              <a:rPr lang="fi-FI" dirty="0" smtClean="0"/>
              <a:t>tavoite</a:t>
            </a:r>
          </a:p>
          <a:p>
            <a:r>
              <a:rPr lang="fi-FI" dirty="0" smtClean="0"/>
              <a:t>roolit</a:t>
            </a:r>
          </a:p>
          <a:p>
            <a:r>
              <a:rPr lang="fi-FI" dirty="0" smtClean="0"/>
              <a:t>viestintä</a:t>
            </a:r>
          </a:p>
          <a:p>
            <a:r>
              <a:rPr lang="fi-FI" dirty="0" smtClean="0"/>
              <a:t>hajanaista joukkoa tiiviimpi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Kysymys:</a:t>
            </a:r>
          </a:p>
          <a:p>
            <a:pPr marL="0" indent="0">
              <a:buNone/>
            </a:pPr>
            <a:r>
              <a:rPr lang="fi-FI" i="1" dirty="0" smtClean="0"/>
              <a:t>* mitkä ovat sinulle tärkeimmät ryhmät?</a:t>
            </a:r>
            <a:endParaRPr lang="fi-FI" i="1" dirty="0"/>
          </a:p>
          <a:p>
            <a:pPr marL="0" indent="0">
              <a:buNone/>
            </a:pPr>
            <a:r>
              <a:rPr lang="fi-FI" b="1" dirty="0" smtClean="0"/>
              <a:t>Case:</a:t>
            </a:r>
          </a:p>
          <a:p>
            <a:pPr marL="0" indent="0">
              <a:buNone/>
            </a:pPr>
            <a:r>
              <a:rPr lang="fi-FI" i="1" dirty="0" smtClean="0"/>
              <a:t>* miten lisäisit ujon 1.luokkaisen tunnetta kuuluvuudesta?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196" y="1831011"/>
            <a:ext cx="6530804" cy="434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35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Ryhmän perusta lapsuudessa</a:t>
            </a:r>
            <a:endParaRPr lang="fi-FI" b="1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 </a:t>
            </a:r>
          </a:p>
          <a:p>
            <a:r>
              <a:rPr lang="fi-FI" dirty="0" smtClean="0"/>
              <a:t>turvalliset/turvattomat tunnekokemukset</a:t>
            </a:r>
          </a:p>
          <a:p>
            <a:r>
              <a:rPr lang="fi-FI" dirty="0" smtClean="0"/>
              <a:t>malli ryhmätyöskentelystä</a:t>
            </a:r>
            <a:endParaRPr lang="fi-FI" dirty="0"/>
          </a:p>
          <a:p>
            <a:r>
              <a:rPr lang="fi-FI" dirty="0" smtClean="0"/>
              <a:t>perhe, kaverit, naapurit, harrastukset, suku</a:t>
            </a:r>
          </a:p>
          <a:p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8" name="Sisällön paikkamerkki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>
                <a:hlinkClick r:id="rId3"/>
              </a:rPr>
              <a:t>Hirviöt</a:t>
            </a:r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9" name="4y-CBtzAsWM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426567" y="2396343"/>
            <a:ext cx="4572000" cy="257175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526" y="3235812"/>
            <a:ext cx="5196841" cy="346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9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Toimiva ryhmä?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turvallinen 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ilmapiiri, uskallus ja viestintä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minä yksilönä yhdessä</a:t>
            </a:r>
            <a:endParaRPr lang="fi-FI" dirty="0" smtClean="0"/>
          </a:p>
          <a:p>
            <a:r>
              <a:rPr lang="fi-FI" b="1" dirty="0" smtClean="0"/>
              <a:t>tavoitteellinen</a:t>
            </a:r>
            <a:r>
              <a:rPr lang="fi-FI" b="1" dirty="0"/>
              <a:t> </a:t>
            </a:r>
            <a:endParaRPr lang="fi-FI" b="1" dirty="0" smtClean="0"/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merkitys ja motivaatio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työnjako (</a:t>
            </a:r>
            <a:r>
              <a:rPr lang="fi-FI" u="sng" dirty="0" smtClean="0">
                <a:sym typeface="Wingdings" panose="05000000000000000000" pitchFamily="2" charset="2"/>
              </a:rPr>
              <a:t>toimivat </a:t>
            </a:r>
            <a:r>
              <a:rPr lang="fi-FI" dirty="0" smtClean="0">
                <a:sym typeface="Wingdings" panose="05000000000000000000" pitchFamily="2" charset="2"/>
              </a:rPr>
              <a:t>tiimit)</a:t>
            </a:r>
          </a:p>
          <a:p>
            <a:pPr marL="457200" lvl="1" indent="0">
              <a:buNone/>
            </a:pPr>
            <a:endParaRPr lang="fi-FI" dirty="0" smtClean="0"/>
          </a:p>
          <a:p>
            <a:endParaRPr lang="fi-FI" dirty="0"/>
          </a:p>
          <a:p>
            <a:endParaRPr lang="fi-FI" dirty="0" smtClean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smtClean="0"/>
              <a:t>Kysymys:</a:t>
            </a:r>
          </a:p>
          <a:p>
            <a:pPr marL="0" indent="0">
              <a:buNone/>
            </a:pPr>
            <a:r>
              <a:rPr lang="fi-FI" b="1" i="1" dirty="0" smtClean="0"/>
              <a:t>- </a:t>
            </a:r>
            <a:r>
              <a:rPr lang="fi-FI" i="1" dirty="0" smtClean="0"/>
              <a:t>kuvaile ryhmä, joka ei ole ollut toimiva. Miksei?</a:t>
            </a:r>
            <a:endParaRPr lang="fi-FI" b="1" i="1" dirty="0"/>
          </a:p>
          <a:p>
            <a:pPr marL="0" indent="0">
              <a:buNone/>
            </a:pPr>
            <a:r>
              <a:rPr lang="fi-FI" b="1" dirty="0" smtClean="0"/>
              <a:t>Case:</a:t>
            </a:r>
          </a:p>
          <a:p>
            <a:pPr marL="0" indent="0">
              <a:buNone/>
            </a:pPr>
            <a:r>
              <a:rPr lang="fi-FI" b="1" i="1" dirty="0" smtClean="0"/>
              <a:t>- </a:t>
            </a:r>
            <a:r>
              <a:rPr lang="fi-FI" i="1" dirty="0" smtClean="0"/>
              <a:t>millä kolmella tavalla tekisit opiskelusta lukioryhmässä toimivampaa?</a:t>
            </a:r>
            <a:endParaRPr lang="fi-FI" b="1" i="1" dirty="0" smtClean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 smtClean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921" y="4001294"/>
            <a:ext cx="4362157" cy="290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3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Rooleja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1) </a:t>
            </a:r>
            <a:r>
              <a:rPr lang="fi-FI" b="1" i="1" dirty="0"/>
              <a:t>ryhmän toimintaa eteenpäin vievät roolit</a:t>
            </a:r>
            <a:r>
              <a:rPr lang="fi-FI" dirty="0"/>
              <a:t> </a:t>
            </a:r>
            <a:r>
              <a:rPr lang="fi-FI" dirty="0" smtClean="0"/>
              <a:t>(</a:t>
            </a:r>
            <a:r>
              <a:rPr lang="fi-FI" dirty="0"/>
              <a:t>aloitteentekijä, tietojen etsijä, asiantuntija, </a:t>
            </a:r>
            <a:r>
              <a:rPr lang="fi-FI" dirty="0" err="1"/>
              <a:t>informaattori</a:t>
            </a:r>
            <a:r>
              <a:rPr lang="fi-FI" dirty="0"/>
              <a:t>, yhteenvetojen tekijä, rakentava kriitikko, täsmentäjä ja </a:t>
            </a:r>
            <a:r>
              <a:rPr lang="fi-FI" dirty="0" smtClean="0"/>
              <a:t>muistiinmerkitsijä)</a:t>
            </a:r>
          </a:p>
          <a:p>
            <a:pPr marL="0" indent="0">
              <a:buNone/>
            </a:pPr>
            <a:r>
              <a:rPr lang="fi-FI" dirty="0"/>
              <a:t>2) </a:t>
            </a:r>
            <a:r>
              <a:rPr lang="fi-FI" b="1" i="1" dirty="0"/>
              <a:t>ryhmän toimintaa helpottavat roolit</a:t>
            </a:r>
            <a:r>
              <a:rPr lang="fi-FI" dirty="0"/>
              <a:t> </a:t>
            </a:r>
            <a:r>
              <a:rPr lang="fi-FI" dirty="0" smtClean="0"/>
              <a:t>(</a:t>
            </a:r>
            <a:r>
              <a:rPr lang="fi-FI" dirty="0"/>
              <a:t>rohkaisija, positiivisen palautteen antaja, tunteiden tai normien ilmaisija, sovittelija ja jännityksen </a:t>
            </a:r>
            <a:r>
              <a:rPr lang="fi-FI" dirty="0" smtClean="0"/>
              <a:t>laukaisija)</a:t>
            </a:r>
          </a:p>
          <a:p>
            <a:pPr marL="0" indent="0">
              <a:buNone/>
            </a:pPr>
            <a:r>
              <a:rPr lang="fi-FI" dirty="0"/>
              <a:t>3) </a:t>
            </a:r>
            <a:r>
              <a:rPr lang="fi-FI" b="1" i="1" dirty="0"/>
              <a:t>ryhmän toimintaa heikentävät </a:t>
            </a:r>
            <a:r>
              <a:rPr lang="fi-FI" b="1" i="1" dirty="0" smtClean="0"/>
              <a:t>roolit </a:t>
            </a:r>
            <a:r>
              <a:rPr lang="fi-FI" dirty="0" smtClean="0"/>
              <a:t>(</a:t>
            </a:r>
            <a:r>
              <a:rPr lang="fi-FI" dirty="0"/>
              <a:t>väittelijä, kilpailija, klikkiytyjä, hiustenhalkoja, repivä kriitikko, huomion tavoittelija ja </a:t>
            </a:r>
            <a:r>
              <a:rPr lang="fi-FI" dirty="0" smtClean="0"/>
              <a:t>vetäytyjä)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Huom</a:t>
            </a:r>
            <a:r>
              <a:rPr lang="fi-FI" dirty="0" smtClean="0"/>
              <a:t>! Rooliristiriidat ja kirjoittamattomat roolit</a:t>
            </a:r>
          </a:p>
        </p:txBody>
      </p:sp>
    </p:spTree>
    <p:extLst>
      <p:ext uri="{BB962C8B-B14F-4D97-AF65-F5344CB8AC3E}">
        <p14:creationId xmlns:p14="http://schemas.microsoft.com/office/powerpoint/2010/main" val="258607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Ryhmän vaiheet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 smtClean="0"/>
              <a:t>Liittyminen/muodostus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tutustuminen, alustavat normit, tehtävät</a:t>
            </a:r>
            <a:endParaRPr lang="fi-FI" dirty="0" smtClean="0"/>
          </a:p>
          <a:p>
            <a:r>
              <a:rPr lang="fi-FI" b="1" dirty="0" err="1" smtClean="0"/>
              <a:t>Roolitus</a:t>
            </a:r>
            <a:endParaRPr lang="fi-FI" b="1" dirty="0" smtClean="0"/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epävarmuus, minä ryhmässä, tehtävät tarkentuu</a:t>
            </a:r>
            <a:endParaRPr lang="fi-FI" dirty="0" smtClean="0"/>
          </a:p>
          <a:p>
            <a:r>
              <a:rPr lang="fi-FI" b="1" dirty="0" smtClean="0"/>
              <a:t>Toiminta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ihmissuhdeongelmat ratkaistu, avoin viestintä, elastinen päätöksenteko, roolit joustavia</a:t>
            </a:r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202" y="902612"/>
            <a:ext cx="5487005" cy="5274351"/>
          </a:xfrm>
        </p:spPr>
      </p:pic>
    </p:spTree>
    <p:extLst>
      <p:ext uri="{BB962C8B-B14F-4D97-AF65-F5344CB8AC3E}">
        <p14:creationId xmlns:p14="http://schemas.microsoft.com/office/powerpoint/2010/main" val="96124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Roolit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taustalla yksikön selviytyminen osana ryhmää (biologiset motiivit </a:t>
            </a:r>
            <a:r>
              <a:rPr lang="fi-FI" dirty="0" smtClean="0">
                <a:sym typeface="Wingdings" panose="05000000000000000000" pitchFamily="2" charset="2"/>
              </a:rPr>
              <a:t> sosiaaliset motiivit)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käyttäytymiskokonaisuus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arvot ja asenteet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ilmaisu (puhe, pukeutuminen..)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useita rooleja samanaikaisesti  ristiriidat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harvoin pysyviä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identiteettikokeilut</a:t>
            </a:r>
            <a:endParaRPr lang="fi-FI" dirty="0">
              <a:sym typeface="Wingdings" panose="05000000000000000000" pitchFamily="2" charset="2"/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Kysymys #1</a:t>
            </a:r>
            <a:r>
              <a:rPr lang="fi-FI" dirty="0" smtClean="0"/>
              <a:t>: Kuka sinä olet?</a:t>
            </a:r>
          </a:p>
          <a:p>
            <a:pPr marL="0" indent="0">
              <a:buNone/>
            </a:pPr>
            <a:r>
              <a:rPr lang="fi-FI" b="1" dirty="0" smtClean="0"/>
              <a:t>Kysymys #</a:t>
            </a:r>
            <a:r>
              <a:rPr lang="fi-FI" dirty="0" smtClean="0"/>
              <a:t>2: </a:t>
            </a:r>
            <a:r>
              <a:rPr lang="fi-FI" dirty="0" err="1" smtClean="0"/>
              <a:t>Entäs</a:t>
            </a:r>
            <a:r>
              <a:rPr lang="fi-FI" dirty="0" smtClean="0"/>
              <a:t> jos se on vain rooli?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Case: </a:t>
            </a:r>
            <a:r>
              <a:rPr lang="fi-FI" dirty="0" smtClean="0">
                <a:hlinkClick r:id="rId2"/>
              </a:rPr>
              <a:t>Etsi täältä itsellesi kolme tärkeintä </a:t>
            </a:r>
            <a:r>
              <a:rPr lang="fi-FI" dirty="0" err="1" smtClean="0">
                <a:hlinkClick r:id="rId2"/>
              </a:rPr>
              <a:t>Mentor</a:t>
            </a:r>
            <a:r>
              <a:rPr lang="fi-FI" dirty="0" smtClean="0">
                <a:hlinkClick r:id="rId2"/>
              </a:rPr>
              <a:t> –roolia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610" y="3081045"/>
            <a:ext cx="6474780" cy="377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53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https://blogs.helsinki.fi/kielijelppi/files/2016/03/Ryhm%C3%A4n-viestint%C3%A4suhtee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71" y="260060"/>
            <a:ext cx="11584838" cy="651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40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276</Words>
  <Application>Microsoft Office PowerPoint</Application>
  <PresentationFormat>Laajakuva</PresentationFormat>
  <Paragraphs>56</Paragraphs>
  <Slides>8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Office-teema</vt:lpstr>
      <vt:lpstr>Ryhmäilmiö</vt:lpstr>
      <vt:lpstr>Mikä on ryhmä?</vt:lpstr>
      <vt:lpstr>Ryhmän perusta lapsuudessa</vt:lpstr>
      <vt:lpstr>Toimiva ryhmä?</vt:lpstr>
      <vt:lpstr>Rooleja</vt:lpstr>
      <vt:lpstr>Ryhmän vaiheet </vt:lpstr>
      <vt:lpstr>Roolit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 -koulutus</dc:title>
  <dc:creator>Syrjäläinen Jarno Antero</dc:creator>
  <cp:lastModifiedBy>Syrjäläinen Jarno Antero</cp:lastModifiedBy>
  <cp:revision>14</cp:revision>
  <dcterms:created xsi:type="dcterms:W3CDTF">2018-09-26T06:53:21Z</dcterms:created>
  <dcterms:modified xsi:type="dcterms:W3CDTF">2020-10-05T10:05:39Z</dcterms:modified>
</cp:coreProperties>
</file>