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A345559-CF8A-FD3D-04C4-F58770EA5243}" name="Timo Heinonen" initials="TH" userId="b5fb17b4b0c19d5c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E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C287A4-C3CB-BD46-8DD0-5BD25974E24D}" v="1" dt="2022-06-24T10:51:27.5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4092"/>
    <p:restoredTop sz="96197"/>
  </p:normalViewPr>
  <p:slideViewPr>
    <p:cSldViewPr snapToGrid="0" snapToObjects="1">
      <p:cViewPr varScale="1">
        <p:scale>
          <a:sx n="60" d="100"/>
          <a:sy n="60" d="100"/>
        </p:scale>
        <p:origin x="9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BA545-FF1B-5E41-96B1-CB5E8CDCEF10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5F291-AFF3-CB45-8CEA-179A8D4CF5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5722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33d6d30ae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33d6d30ae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33d6d30ae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33d6d30ae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33d6d30ae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33d6d30aec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712F17-467A-BBAD-454A-AFA0758DE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28F797-7B0B-BBA5-3D5E-71E40309C6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CE895E-F339-684F-1DB9-00661E0D8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EB0-3FA5-804D-BFFE-44F0496AB928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3C1E9A-6D26-7CA2-21F8-CF605A654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761A4EA-5958-3DB7-72A0-B7A5B5274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40D7-3CE2-7F4D-941F-58120FEBB7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6624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9E942A-DC95-49EA-895C-D4B74CFAC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3B00AD3-0CCC-D870-B341-6704B94269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8BA8ED6-FB82-5304-2E87-617FE9100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EB0-3FA5-804D-BFFE-44F0496AB928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03785D-32C2-BC8E-D384-93C6186DC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A1DC344-0D67-A2B7-C92E-E55DE5A1A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40D7-3CE2-7F4D-941F-58120FEBB7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8131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43B6FF5-5480-91CB-5A8B-2080EA77BA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8F1D750-7A5D-D8DE-8122-0E99D5CF2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70C60C-390E-779B-1919-293062DA8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EB0-3FA5-804D-BFFE-44F0496AB928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2FBE02B-0A02-B367-82AD-919AC2EA9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CE0C868-DCF1-AE54-CE7B-458633E97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40D7-3CE2-7F4D-941F-58120FEBB7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4851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389993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C75FE8-08C4-2966-AB20-16263B6E6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767BA1-428E-5277-943D-089B6CFAB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BA9689-3D3B-7FCB-C179-9E35387C3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EB0-3FA5-804D-BFFE-44F0496AB928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682DF7C-74A0-F0D4-59CC-DAF0AD1C2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D97C3F-2CE0-304D-2711-9FC0F75DD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40D7-3CE2-7F4D-941F-58120FEBB7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0257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699EB9-D1D1-2ABE-C26F-BF6013995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D92F852-9EE1-1994-7A6F-7F30EC6AE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78A1724-8242-CD3F-FC80-AE3C1A760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EB0-3FA5-804D-BFFE-44F0496AB928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4454E1-E024-019B-7419-4E4B990A9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C342D4C-E276-B7BE-1D75-A986399B4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40D7-3CE2-7F4D-941F-58120FEBB7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80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A2317F-F371-80BD-263B-0399E4ECB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F0A113-C3FA-2AB2-3FA5-A667A1687F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F897403-E34A-67C6-E9DF-C2BC0823DE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684BFD9-C3EC-FA47-7C44-ED544C5FC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EB0-3FA5-804D-BFFE-44F0496AB928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9D08694-E3CB-BB15-D8DA-2052B0BD3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71E4627-EC5D-A461-0939-67ED54A1A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40D7-3CE2-7F4D-941F-58120FEBB7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3674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F79ADC-2BA4-BC15-DD9A-43FE6BDBD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51B5C8F-A2FD-6C9A-3724-488DD05A5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F181271-BDDA-0EC7-B196-EBEDACB6AD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AB86565-A7C1-8A52-5044-82BA27CE01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C5E82BE-DCD3-8588-8535-08E1A056A3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574BC75-78F3-9E28-63A5-04E8C9311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EB0-3FA5-804D-BFFE-44F0496AB928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6A1C8EB-80B5-F8CA-E30E-35C8DB98C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7C90016-58E2-186E-2BC1-76AB5867D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40D7-3CE2-7F4D-941F-58120FEBB7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9702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67FBFF-439D-05E4-DEE6-E8BF3E6ED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7FE09E3-5803-541B-82BF-3C1B93548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EB0-3FA5-804D-BFFE-44F0496AB928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D6E2DF8-BA27-2007-EBCC-8E3B083C6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CEC9DBA-EBEF-73F7-47C3-B2347E9A8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40D7-3CE2-7F4D-941F-58120FEBB7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507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D2F3FF8-499A-8227-1304-3F0D66EB1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EB0-3FA5-804D-BFFE-44F0496AB928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2642BA7-5E55-0BC2-7555-5B758245B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729B633-385C-615B-F44B-56673B0DC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40D7-3CE2-7F4D-941F-58120FEBB7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0099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8AB18D-C755-E5D9-2E24-626D46454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A55C8B-8490-6FC2-AE7E-B11B4941A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B0EB965-A252-50B6-3C01-6860C1D903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CB2E2A1-55BD-F62D-3694-C496F8631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EB0-3FA5-804D-BFFE-44F0496AB928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03E5986-C7D6-54B1-CBB6-35C6D39FE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C7587EA-F33C-6666-9614-1005DAA5F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40D7-3CE2-7F4D-941F-58120FEBB7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1804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C9901D-0600-CD85-16D5-77AD32914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2FF7F41-AB25-A5E1-81B8-4BE8A39DEB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A3931CA-82BB-1002-A764-06B2E8B6AE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82AD95C-02E6-4022-0745-E1CC6FFB3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EB0-3FA5-804D-BFFE-44F0496AB928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5CD0802-38F2-6963-F947-1042C7116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945DD6B-581E-BF1A-8321-B42D14037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40D7-3CE2-7F4D-941F-58120FEBB7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4863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24BEBE0-FB3D-B444-7934-51942A595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0FF8D2-6932-2744-C9E7-1DFF31EA3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161C44E-7A82-0681-DF09-76AA629E0C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09EB0-3FA5-804D-BFFE-44F0496AB928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741FB5-7C44-6DE6-C2B1-9066EAA1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B2D32FD-73F3-05B0-E171-635C350A4E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F40D7-3CE2-7F4D-941F-58120FEBB7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2326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5611" y="2354317"/>
            <a:ext cx="11360800" cy="137524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spcBef>
                <a:spcPts val="0"/>
              </a:spcBef>
            </a:pPr>
            <a:br>
              <a:rPr lang="fi" sz="3600" b="1" dirty="0">
                <a:solidFill>
                  <a:srgbClr val="9DCEC1"/>
                </a:solidFill>
                <a:latin typeface="+mn-lt"/>
              </a:rPr>
            </a:br>
            <a:r>
              <a:rPr lang="fi" sz="3600" b="1" dirty="0">
                <a:solidFill>
                  <a:srgbClr val="9DCEC1"/>
                </a:solidFill>
                <a:highlight>
                  <a:schemeClr val="lt1"/>
                </a:highlight>
                <a:latin typeface="+mn-lt"/>
              </a:rPr>
              <a:t>5.18 Psykologian tutkimustieto tarkentuu jatkuvasti</a:t>
            </a:r>
            <a:endParaRPr sz="3600" b="1" dirty="0">
              <a:solidFill>
                <a:srgbClr val="9DCEC1"/>
              </a:solidFill>
              <a:latin typeface="+mn-lt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spcBef>
                <a:spcPts val="0"/>
              </a:spcBef>
            </a:pPr>
            <a:r>
              <a:rPr lang="fi-FI" sz="2800" b="1" dirty="0"/>
              <a:t>Ydinsisältö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6020CF6C-874A-5810-BD33-75D32587B2B3}"/>
              </a:ext>
            </a:extLst>
          </p:cNvPr>
          <p:cNvSpPr txBox="1"/>
          <p:nvPr/>
        </p:nvSpPr>
        <p:spPr>
          <a:xfrm>
            <a:off x="4985568" y="1646431"/>
            <a:ext cx="22208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" sz="4000" b="1" dirty="0">
                <a:solidFill>
                  <a:srgbClr val="9DCEC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Skeema 5</a:t>
            </a:r>
            <a:endParaRPr lang="fi-FI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415600" y="788034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fi" sz="2800" dirty="0">
                <a:latin typeface="+mn-lt"/>
              </a:rPr>
              <a:t>Sosiaalipsykologian tutkimukset ovat usein kokeellisia</a:t>
            </a:r>
            <a:endParaRPr sz="2800" dirty="0">
              <a:latin typeface="+mn-lt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87665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spcAft>
                <a:spcPts val="600"/>
              </a:spcAft>
              <a:buChar char="-"/>
            </a:pPr>
            <a:r>
              <a:rPr lang="fi" sz="2000" b="1" dirty="0"/>
              <a:t>Kokeellisessa tutkimuksessa </a:t>
            </a:r>
            <a:r>
              <a:rPr lang="fi" sz="2000" dirty="0"/>
              <a:t>seurataan, miten </a:t>
            </a:r>
            <a:r>
              <a:rPr lang="fi" sz="2000" b="1" dirty="0"/>
              <a:t>riippuva muuttuja </a:t>
            </a:r>
            <a:r>
              <a:rPr lang="fi" sz="2000" dirty="0"/>
              <a:t>muuttuu, kun </a:t>
            </a:r>
            <a:r>
              <a:rPr lang="fi" sz="2000" b="1" dirty="0"/>
              <a:t>riippumattoman muuttujan</a:t>
            </a:r>
            <a:r>
              <a:rPr lang="fi" sz="2000" dirty="0"/>
              <a:t> arvoja vaihdellaan.</a:t>
            </a:r>
            <a:endParaRPr sz="2000" dirty="0"/>
          </a:p>
          <a:p>
            <a:pPr>
              <a:spcAft>
                <a:spcPts val="600"/>
              </a:spcAft>
              <a:buChar char="-"/>
            </a:pPr>
            <a:r>
              <a:rPr lang="fi" sz="2000" dirty="0"/>
              <a:t>Lisäksi sosiaalipsykologiassa käytössä myös </a:t>
            </a:r>
            <a:r>
              <a:rPr lang="fi" sz="2000" b="1" dirty="0"/>
              <a:t>korrelatiivinen, kuvaileva</a:t>
            </a:r>
            <a:r>
              <a:rPr lang="fi" sz="2000" dirty="0"/>
              <a:t> ja </a:t>
            </a:r>
            <a:r>
              <a:rPr lang="fi" sz="2000" b="1" dirty="0"/>
              <a:t>tapaustutkimus.</a:t>
            </a:r>
            <a:endParaRPr sz="2000" b="1" dirty="0"/>
          </a:p>
          <a:p>
            <a:pPr>
              <a:spcAft>
                <a:spcPts val="600"/>
              </a:spcAft>
              <a:buChar char="-"/>
            </a:pPr>
            <a:r>
              <a:rPr lang="fi" sz="2000" dirty="0"/>
              <a:t>Menetelminä mm. kyselyt ja haastattelut, fysiologiset mittaukset, havainnointi, psykologiset testit, kokemusotosmenetelmä, lähdeaineistot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415600" y="775267"/>
            <a:ext cx="11360800" cy="86713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buClr>
                <a:schemeClr val="dk1"/>
              </a:buClr>
              <a:buSzPct val="39285"/>
            </a:pPr>
            <a:r>
              <a:rPr lang="fi" sz="3100" dirty="0">
                <a:latin typeface="+mn-lt"/>
              </a:rPr>
              <a:t>Sosiaalipsykologian ja psykologian tuloksia on toistettu liian harvoin</a:t>
            </a:r>
            <a:endParaRPr sz="3100" dirty="0">
              <a:latin typeface="+mn-lt"/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415600" y="1642400"/>
            <a:ext cx="7890200" cy="44495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indent="-440256">
              <a:lnSpc>
                <a:spcPct val="100000"/>
              </a:lnSpc>
              <a:spcAft>
                <a:spcPts val="600"/>
              </a:spcAft>
              <a:buSzPts val="1600"/>
              <a:buChar char="-"/>
            </a:pPr>
            <a:r>
              <a:rPr lang="fi" sz="2000" b="1" dirty="0">
                <a:solidFill>
                  <a:schemeClr val="dk1"/>
                </a:solidFill>
              </a:rPr>
              <a:t>Toistettavuuskriisi </a:t>
            </a:r>
            <a:r>
              <a:rPr lang="fi" sz="2000" dirty="0">
                <a:solidFill>
                  <a:schemeClr val="dk1"/>
                </a:solidFill>
              </a:rPr>
              <a:t>eli </a:t>
            </a:r>
            <a:r>
              <a:rPr lang="fi" sz="2000" b="1" dirty="0">
                <a:solidFill>
                  <a:schemeClr val="dk1"/>
                </a:solidFill>
              </a:rPr>
              <a:t>replikaatiokriisi </a:t>
            </a:r>
            <a:r>
              <a:rPr lang="fi" sz="2000" dirty="0">
                <a:solidFill>
                  <a:schemeClr val="dk1"/>
                </a:solidFill>
              </a:rPr>
              <a:t>= vaikeudet toistaa tutkimustuloksia, jotka koskettavat mm. sosiaalipsykologiaa ja psykologiaa</a:t>
            </a:r>
          </a:p>
          <a:p>
            <a:pPr indent="-440256">
              <a:lnSpc>
                <a:spcPct val="100000"/>
              </a:lnSpc>
              <a:spcAft>
                <a:spcPts val="600"/>
              </a:spcAft>
              <a:buSzPts val="1600"/>
              <a:buChar char="-"/>
            </a:pPr>
            <a:r>
              <a:rPr lang="fi" sz="2000" dirty="0"/>
              <a:t>Kun tiettyjä kokeita on toteutettu uudelleen tai toisten tutkijoiden toimesta, vain noin joka kolmannessa psykologian tutkimuksessa on saatu sama tulos kuin alkuperäisessä tutkimuksessa.</a:t>
            </a:r>
            <a:endParaRPr sz="2000" dirty="0"/>
          </a:p>
          <a:p>
            <a:pPr indent="-440256">
              <a:spcAft>
                <a:spcPts val="600"/>
              </a:spcAft>
              <a:buSzPts val="1600"/>
              <a:buChar char="-"/>
            </a:pPr>
            <a:r>
              <a:rPr lang="fi" sz="2000" b="1" dirty="0"/>
              <a:t>Tarkat replikaatiot </a:t>
            </a:r>
            <a:r>
              <a:rPr lang="fi" sz="2000" dirty="0"/>
              <a:t>= tutkimus toistetaan mahdollisimman identtisenä alkuperäistutkimuksen kanssa.</a:t>
            </a:r>
            <a:endParaRPr sz="2000" dirty="0"/>
          </a:p>
          <a:p>
            <a:pPr indent="-440256">
              <a:spcAft>
                <a:spcPts val="600"/>
              </a:spcAft>
              <a:buSzPts val="1600"/>
              <a:buChar char="-"/>
            </a:pPr>
            <a:r>
              <a:rPr lang="fi" sz="2000" b="1" dirty="0"/>
              <a:t>Käsitteelliset replikaatiot</a:t>
            </a:r>
            <a:r>
              <a:rPr lang="fi" sz="2000" dirty="0"/>
              <a:t> = samaa hypoteesia testataan erilaisissa tutkimusasetelmissa ja eri tutkimusmenetelmillä.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7760212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indent="-445758">
              <a:spcAft>
                <a:spcPts val="600"/>
              </a:spcAft>
              <a:buSzPct val="100000"/>
              <a:buChar char="-"/>
            </a:pPr>
            <a:r>
              <a:rPr lang="fi" sz="2000" dirty="0"/>
              <a:t>Alkuperäiset tulokset, joita ei ole saatu myöhemmin toistettua, ovat saattaneet johtua sattumasta tai jostakin tutkitun joukon erityispiirteestä.</a:t>
            </a:r>
            <a:endParaRPr sz="2000" dirty="0"/>
          </a:p>
          <a:p>
            <a:pPr indent="-445758">
              <a:spcAft>
                <a:spcPts val="600"/>
              </a:spcAft>
              <a:buSzPct val="100000"/>
              <a:buChar char="-"/>
            </a:pPr>
            <a:r>
              <a:rPr lang="fi" sz="2000" dirty="0"/>
              <a:t>Monesti koehenkilöitä on myös ollut riittämätön määrä tai he eivät ole olleet edustava otos tutkittavasta populaatiosta.</a:t>
            </a:r>
            <a:endParaRPr sz="2000" dirty="0"/>
          </a:p>
          <a:p>
            <a:pPr indent="-445758">
              <a:spcAft>
                <a:spcPts val="600"/>
              </a:spcAft>
              <a:buSzPct val="100000"/>
              <a:buChar char="-"/>
            </a:pPr>
            <a:r>
              <a:rPr lang="fi" sz="2000" dirty="0"/>
              <a:t>Ongelmat toistettavuudessa eivät merkitse, että psykologia ja sosiaalipsykologia olisivat epätieteellisiä, vaan ne työntävät tieteenalaa korjaamaan itseään. </a:t>
            </a:r>
            <a:endParaRPr sz="2000" dirty="0"/>
          </a:p>
          <a:p>
            <a:pPr indent="-445758">
              <a:spcAft>
                <a:spcPts val="600"/>
              </a:spcAft>
              <a:buSzPct val="100000"/>
              <a:buChar char="-"/>
            </a:pPr>
            <a:r>
              <a:rPr lang="fi" sz="2000" b="1" dirty="0"/>
              <a:t>Itseäänkorjaavuus </a:t>
            </a:r>
            <a:r>
              <a:rPr lang="fi" sz="2000" dirty="0"/>
              <a:t>on yksi tieteen keskeisistä periaatteista.</a:t>
            </a:r>
            <a:endParaRPr sz="2000" dirty="0"/>
          </a:p>
          <a:p>
            <a:pPr indent="-445758">
              <a:spcAft>
                <a:spcPts val="600"/>
              </a:spcAft>
              <a:buSzPct val="100000"/>
              <a:buChar char="-"/>
            </a:pPr>
            <a:r>
              <a:rPr lang="fi" sz="2000" dirty="0"/>
              <a:t>Valtava määrä psykologian tutkimustuloksia on kuitenkin osoittautunut varsin luotettaviksi.</a:t>
            </a:r>
            <a:endParaRPr sz="2000" dirty="0"/>
          </a:p>
          <a:p>
            <a:pPr indent="-445758">
              <a:spcAft>
                <a:spcPts val="600"/>
              </a:spcAft>
              <a:buSzPct val="100000"/>
              <a:buChar char="-"/>
            </a:pPr>
            <a:r>
              <a:rPr lang="fi" sz="2000" dirty="0"/>
              <a:t>Tutkimus on prosessi ja tieteellinen tieto tarkentuu jatkuvasti.</a:t>
            </a:r>
            <a:endParaRPr sz="2000"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3" name="Google Shape;66;p15">
            <a:extLst>
              <a:ext uri="{FF2B5EF4-FFF2-40B4-BE49-F238E27FC236}">
                <a16:creationId xmlns:a16="http://schemas.microsoft.com/office/drawing/2014/main" id="{374BAB50-CF34-0218-3055-46CE98BF07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5600" y="775267"/>
            <a:ext cx="11360800" cy="86713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buClr>
                <a:schemeClr val="dk1"/>
              </a:buClr>
              <a:buSzPct val="39285"/>
            </a:pPr>
            <a:r>
              <a:rPr lang="fi" sz="3100" dirty="0">
                <a:latin typeface="+mn-lt"/>
              </a:rPr>
              <a:t>Tutkimus on prosessi</a:t>
            </a:r>
            <a:endParaRPr sz="3100" dirty="0">
              <a:latin typeface="+mn-lt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BC9725BE-1B06-9709-76E1-8D45800FD3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9686" y="1389280"/>
            <a:ext cx="3386714" cy="48499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build="p"/>
      <p:bldP spid="3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2773</TotalTime>
  <Words>212</Words>
  <Application>Microsoft Office PowerPoint</Application>
  <PresentationFormat>Laajakuva</PresentationFormat>
  <Paragraphs>19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 5.18 Psykologian tutkimustieto tarkentuu jatkuvasti</vt:lpstr>
      <vt:lpstr>Sosiaalipsykologian tutkimukset ovat usein kokeellisia</vt:lpstr>
      <vt:lpstr>Sosiaalipsykologian ja psykologian tuloksia on toistettu liian harvoin</vt:lpstr>
      <vt:lpstr>Tutkimus on prosessi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1.1 Persoonallisuus on psyykkisten ominaisuuksien kokonaisuus</dc:title>
  <dc:creator>Timo Heinonen</dc:creator>
  <cp:lastModifiedBy>Syrjäläinen Jarno Antero</cp:lastModifiedBy>
  <cp:revision>27</cp:revision>
  <dcterms:created xsi:type="dcterms:W3CDTF">2022-06-02T11:03:51Z</dcterms:created>
  <dcterms:modified xsi:type="dcterms:W3CDTF">2022-10-19T12:54:34Z</dcterms:modified>
</cp:coreProperties>
</file>